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150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1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257" r:id="rId3"/>
    <p:sldId id="258" r:id="rId4"/>
    <p:sldId id="259" r:id="rId5"/>
    <p:sldId id="261" r:id="rId6"/>
    <p:sldId id="262" r:id="rId7"/>
    <p:sldId id="263" r:id="rId8"/>
    <p:sldId id="271" r:id="rId9"/>
    <p:sldId id="260" r:id="rId10"/>
    <p:sldId id="264" r:id="rId11"/>
    <p:sldId id="265" r:id="rId12"/>
    <p:sldId id="284" r:id="rId13"/>
    <p:sldId id="266" r:id="rId14"/>
    <p:sldId id="268" r:id="rId15"/>
    <p:sldId id="269" r:id="rId16"/>
    <p:sldId id="270" r:id="rId17"/>
    <p:sldId id="279" r:id="rId18"/>
    <p:sldId id="280" r:id="rId19"/>
    <p:sldId id="281" r:id="rId20"/>
    <p:sldId id="282" r:id="rId21"/>
    <p:sldId id="293" r:id="rId22"/>
    <p:sldId id="295" r:id="rId23"/>
    <p:sldId id="296" r:id="rId24"/>
    <p:sldId id="297" r:id="rId25"/>
    <p:sldId id="301" r:id="rId26"/>
    <p:sldId id="302" r:id="rId27"/>
    <p:sldId id="303" r:id="rId28"/>
    <p:sldId id="304" r:id="rId29"/>
    <p:sldId id="305" r:id="rId30"/>
    <p:sldId id="308" r:id="rId31"/>
    <p:sldId id="309" r:id="rId32"/>
    <p:sldId id="310" r:id="rId33"/>
    <p:sldId id="316" r:id="rId34"/>
    <p:sldId id="312" r:id="rId35"/>
    <p:sldId id="317" r:id="rId36"/>
    <p:sldId id="313" r:id="rId37"/>
    <p:sldId id="318" r:id="rId38"/>
    <p:sldId id="314" r:id="rId39"/>
    <p:sldId id="315" r:id="rId40"/>
    <p:sldId id="319" r:id="rId41"/>
    <p:sldId id="298" r:id="rId42"/>
    <p:sldId id="327" r:id="rId43"/>
    <p:sldId id="326" r:id="rId44"/>
    <p:sldId id="329" r:id="rId45"/>
    <p:sldId id="330" r:id="rId46"/>
    <p:sldId id="331" r:id="rId47"/>
    <p:sldId id="332" r:id="rId48"/>
    <p:sldId id="333" r:id="rId49"/>
    <p:sldId id="334" r:id="rId50"/>
    <p:sldId id="336" r:id="rId51"/>
    <p:sldId id="335" r:id="rId52"/>
    <p:sldId id="337" r:id="rId53"/>
    <p:sldId id="338" r:id="rId54"/>
    <p:sldId id="339" r:id="rId55"/>
    <p:sldId id="340" r:id="rId56"/>
    <p:sldId id="342" r:id="rId57"/>
    <p:sldId id="343" r:id="rId58"/>
    <p:sldId id="344" r:id="rId59"/>
    <p:sldId id="345" r:id="rId60"/>
    <p:sldId id="346" r:id="rId61"/>
    <p:sldId id="347" r:id="rId62"/>
    <p:sldId id="348" r:id="rId63"/>
    <p:sldId id="349" r:id="rId64"/>
    <p:sldId id="350" r:id="rId65"/>
    <p:sldId id="352" r:id="rId66"/>
    <p:sldId id="353" r:id="rId67"/>
    <p:sldId id="354" r:id="rId68"/>
    <p:sldId id="355" r:id="rId69"/>
    <p:sldId id="356" r:id="rId70"/>
  </p:sldIdLst>
  <p:sldSz cx="12192000" cy="6858000"/>
  <p:notesSz cx="6858000" cy="9144000"/>
  <p:custDataLst>
    <p:tags r:id="rId7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F990618-A3C3-46F5-9345-7853EB5BFEB0}" styleName="表样式 1">
    <a:wholeTbl>
      <a:tcTxStyle>
        <a:fontRef idx="none">
          <a:srgbClr val="00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chemeClr val="dk1">
              <a:lumMod val="10000"/>
              <a:lumOff val="90000"/>
            </a:scheme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10000"/>
              <a:lumOff val="9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20000"/>
              <a:lumOff val="80000"/>
            </a:schemeClr>
          </a:solidFill>
        </a:fill>
      </a:tcStyle>
    </a:firstCol>
    <a:lastRow>
      <a:tcTxStyle b="on">
        <a:fontRef idx="none">
          <a:schemeClr val="dk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chemeClr val="dk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4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8" Type="http://schemas.openxmlformats.org/officeDocument/2006/relationships/tags" Target="tags/tag151.xml"/><Relationship Id="rId77" Type="http://schemas.openxmlformats.org/officeDocument/2006/relationships/customXml" Target="../customXml/item1.xml"/><Relationship Id="rId76" Type="http://schemas.openxmlformats.org/officeDocument/2006/relationships/customXmlProps" Target="../customXml/itemProps150.xml"/><Relationship Id="rId75" Type="http://schemas.openxmlformats.org/officeDocument/2006/relationships/tableStyles" Target="tableStyles.xml"/><Relationship Id="rId74" Type="http://schemas.openxmlformats.org/officeDocument/2006/relationships/viewProps" Target="viewProps.xml"/><Relationship Id="rId73" Type="http://schemas.openxmlformats.org/officeDocument/2006/relationships/presProps" Target="presProps.xml"/><Relationship Id="rId72" Type="http://schemas.openxmlformats.org/officeDocument/2006/relationships/handoutMaster" Target="handoutMasters/handoutMaster1.xml"/><Relationship Id="rId71" Type="http://schemas.openxmlformats.org/officeDocument/2006/relationships/notesMaster" Target="notesMasters/notesMaster1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9" Type="http://schemas.openxmlformats.org/officeDocument/2006/relationships/slideLayout" Target="../slideLayouts/slideLayout2.xml"/><Relationship Id="rId38" Type="http://schemas.openxmlformats.org/officeDocument/2006/relationships/tags" Target="../tags/tag100.xml"/><Relationship Id="rId37" Type="http://schemas.openxmlformats.org/officeDocument/2006/relationships/tags" Target="../tags/tag99.xml"/><Relationship Id="rId36" Type="http://schemas.openxmlformats.org/officeDocument/2006/relationships/tags" Target="../tags/tag98.xml"/><Relationship Id="rId35" Type="http://schemas.openxmlformats.org/officeDocument/2006/relationships/tags" Target="../tags/tag97.xml"/><Relationship Id="rId34" Type="http://schemas.openxmlformats.org/officeDocument/2006/relationships/tags" Target="../tags/tag96.xml"/><Relationship Id="rId33" Type="http://schemas.openxmlformats.org/officeDocument/2006/relationships/tags" Target="../tags/tag95.xml"/><Relationship Id="rId32" Type="http://schemas.openxmlformats.org/officeDocument/2006/relationships/tags" Target="../tags/tag94.xml"/><Relationship Id="rId31" Type="http://schemas.openxmlformats.org/officeDocument/2006/relationships/tags" Target="../tags/tag93.xml"/><Relationship Id="rId30" Type="http://schemas.openxmlformats.org/officeDocument/2006/relationships/tags" Target="../tags/tag92.xml"/><Relationship Id="rId3" Type="http://schemas.openxmlformats.org/officeDocument/2006/relationships/tags" Target="../tags/tag65.xml"/><Relationship Id="rId29" Type="http://schemas.openxmlformats.org/officeDocument/2006/relationships/tags" Target="../tags/tag91.xml"/><Relationship Id="rId28" Type="http://schemas.openxmlformats.org/officeDocument/2006/relationships/tags" Target="../tags/tag90.xml"/><Relationship Id="rId27" Type="http://schemas.openxmlformats.org/officeDocument/2006/relationships/tags" Target="../tags/tag89.xml"/><Relationship Id="rId26" Type="http://schemas.openxmlformats.org/officeDocument/2006/relationships/tags" Target="../tags/tag88.xml"/><Relationship Id="rId25" Type="http://schemas.openxmlformats.org/officeDocument/2006/relationships/tags" Target="../tags/tag87.xml"/><Relationship Id="rId24" Type="http://schemas.openxmlformats.org/officeDocument/2006/relationships/tags" Target="../tags/tag86.xml"/><Relationship Id="rId23" Type="http://schemas.openxmlformats.org/officeDocument/2006/relationships/tags" Target="../tags/tag85.xml"/><Relationship Id="rId22" Type="http://schemas.openxmlformats.org/officeDocument/2006/relationships/tags" Target="../tags/tag84.xml"/><Relationship Id="rId21" Type="http://schemas.openxmlformats.org/officeDocument/2006/relationships/tags" Target="../tags/tag83.xml"/><Relationship Id="rId20" Type="http://schemas.openxmlformats.org/officeDocument/2006/relationships/tags" Target="../tags/tag82.xml"/><Relationship Id="rId2" Type="http://schemas.openxmlformats.org/officeDocument/2006/relationships/tags" Target="../tags/tag64.xml"/><Relationship Id="rId19" Type="http://schemas.openxmlformats.org/officeDocument/2006/relationships/tags" Target="../tags/tag81.xml"/><Relationship Id="rId18" Type="http://schemas.openxmlformats.org/officeDocument/2006/relationships/tags" Target="../tags/tag80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1.svg"/><Relationship Id="rId7" Type="http://schemas.openxmlformats.org/officeDocument/2006/relationships/image" Target="../media/image10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129.xml"/><Relationship Id="rId13" Type="http://schemas.openxmlformats.org/officeDocument/2006/relationships/tags" Target="../tags/tag128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tags" Target="../tags/tag1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55E"/>
            </a:gs>
            <a:gs pos="100000">
              <a:srgbClr val="EA3F3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8281035" y="694690"/>
            <a:ext cx="339026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accent6">
                    <a:lumMod val="50000"/>
                  </a:schemeClr>
                </a:solidFill>
              </a:rPr>
              <a:t>火</a:t>
            </a:r>
            <a:r>
              <a:rPr lang="zh-CN" altLang="en-US">
                <a:solidFill>
                  <a:schemeClr val="accent6">
                    <a:lumMod val="50000"/>
                  </a:schemeClr>
                </a:solidFill>
              </a:rPr>
              <a:t>山编程</a:t>
            </a:r>
            <a:r>
              <a:rPr lang="en-US" altLang="zh-CN">
                <a:solidFill>
                  <a:schemeClr val="accent6">
                    <a:lumMod val="50000"/>
                  </a:schemeClr>
                </a:solidFill>
              </a:rPr>
              <a:t>·</a:t>
            </a:r>
            <a:r>
              <a:rPr lang="zh-CN" altLang="en-US">
                <a:solidFill>
                  <a:schemeClr val="accent6">
                    <a:lumMod val="50000"/>
                  </a:schemeClr>
                </a:solidFill>
              </a:rPr>
              <a:t>从入门到实</a:t>
            </a:r>
            <a:r>
              <a:rPr lang="zh-CN" altLang="en-US">
                <a:solidFill>
                  <a:schemeClr val="accent6">
                    <a:lumMod val="50000"/>
                  </a:schemeClr>
                </a:solidFill>
              </a:rPr>
              <a:t>战系列</a:t>
            </a:r>
            <a:endParaRPr lang="zh-CN" altLang="en-US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-3175" y="6381750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997315" y="6381750"/>
            <a:ext cx="3188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2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402590" y="1295400"/>
            <a:ext cx="11377295" cy="408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917" h="6430">
                <a:moveTo>
                  <a:pt x="0" y="0"/>
                </a:moveTo>
                <a:lnTo>
                  <a:pt x="17917" y="0"/>
                </a:lnTo>
                <a:lnTo>
                  <a:pt x="17917" y="6430"/>
                </a:lnTo>
                <a:lnTo>
                  <a:pt x="11176" y="6430"/>
                </a:lnTo>
                <a:lnTo>
                  <a:pt x="11176" y="5945"/>
                </a:lnTo>
                <a:cubicBezTo>
                  <a:pt x="11176" y="5829"/>
                  <a:pt x="11083" y="5736"/>
                  <a:pt x="10967" y="5736"/>
                </a:cubicBezTo>
                <a:lnTo>
                  <a:pt x="7219" y="5736"/>
                </a:lnTo>
                <a:cubicBezTo>
                  <a:pt x="7103" y="5736"/>
                  <a:pt x="7010" y="5829"/>
                  <a:pt x="7010" y="5945"/>
                </a:cubicBezTo>
                <a:lnTo>
                  <a:pt x="7010" y="6430"/>
                </a:lnTo>
                <a:lnTo>
                  <a:pt x="0" y="643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r>
              <a:rPr lang="zh-CN" altLang="en-US" sz="800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标准粗黑" panose="02000503000000000000" charset="-122"/>
              </a:rPr>
              <a:t>火山服务器程序开发</a:t>
            </a:r>
            <a:endParaRPr lang="zh-CN" altLang="en-US" sz="800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标准粗黑" panose="02000503000000000000" charset="-122"/>
            </a:endParaRPr>
          </a:p>
          <a:p>
            <a:pPr algn="ctr"/>
            <a:r>
              <a:rPr lang="zh-CN" altLang="en-US" sz="800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标准粗黑" panose="02000503000000000000" charset="-122"/>
              </a:rPr>
              <a:t>从入门到实</a:t>
            </a:r>
            <a:r>
              <a:rPr lang="zh-CN" altLang="en-US" sz="800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标准粗黑" panose="02000503000000000000" charset="-122"/>
              </a:rPr>
              <a:t>战</a:t>
            </a:r>
            <a:endParaRPr lang="zh-CN" altLang="en-US" sz="800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标准粗黑" panose="02000503000000000000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853305" y="4936490"/>
            <a:ext cx="2645410" cy="79565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/>
              <a:t>巧琢编程网出品</a:t>
            </a:r>
            <a:endParaRPr lang="zh-CN" alt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668020" y="112268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一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1701165" y="112268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初识火山服务器程序开发平台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>
            <a:off x="668020" y="1604645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二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>
            <a:off x="1701165" y="1604645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火山语法基础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668020" y="212471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三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1701165" y="212471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基本数据类型与运算符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课程目录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>
            <a:off x="668020" y="266065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四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>
            <a:off x="1701165" y="266065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流程控制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圆角矩形 16"/>
          <p:cNvSpPr/>
          <p:nvPr>
            <p:custDataLst>
              <p:tags r:id="rId9"/>
            </p:custDataLst>
          </p:nvPr>
        </p:nvSpPr>
        <p:spPr>
          <a:xfrm>
            <a:off x="668020" y="316611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五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圆角矩形 17"/>
          <p:cNvSpPr/>
          <p:nvPr>
            <p:custDataLst>
              <p:tags r:id="rId10"/>
            </p:custDataLst>
          </p:nvPr>
        </p:nvSpPr>
        <p:spPr>
          <a:xfrm>
            <a:off x="1701165" y="316611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复合数据类型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圆角矩形 18"/>
          <p:cNvSpPr/>
          <p:nvPr>
            <p:custDataLst>
              <p:tags r:id="rId11"/>
            </p:custDataLst>
          </p:nvPr>
        </p:nvSpPr>
        <p:spPr>
          <a:xfrm>
            <a:off x="668020" y="371475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六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圆角矩形 20"/>
          <p:cNvSpPr/>
          <p:nvPr>
            <p:custDataLst>
              <p:tags r:id="rId12"/>
            </p:custDataLst>
          </p:nvPr>
        </p:nvSpPr>
        <p:spPr>
          <a:xfrm>
            <a:off x="1701165" y="371475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方法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圆角矩形 21"/>
          <p:cNvSpPr/>
          <p:nvPr>
            <p:custDataLst>
              <p:tags r:id="rId13"/>
            </p:custDataLst>
          </p:nvPr>
        </p:nvSpPr>
        <p:spPr>
          <a:xfrm>
            <a:off x="680720" y="423291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七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圆角矩形 22"/>
          <p:cNvSpPr/>
          <p:nvPr>
            <p:custDataLst>
              <p:tags r:id="rId14"/>
            </p:custDataLst>
          </p:nvPr>
        </p:nvSpPr>
        <p:spPr>
          <a:xfrm>
            <a:off x="1713865" y="423291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指针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地址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圆角矩形 23"/>
          <p:cNvSpPr/>
          <p:nvPr>
            <p:custDataLst>
              <p:tags r:id="rId15"/>
            </p:custDataLst>
          </p:nvPr>
        </p:nvSpPr>
        <p:spPr>
          <a:xfrm>
            <a:off x="680720" y="474345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八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圆角矩形 24"/>
          <p:cNvSpPr/>
          <p:nvPr>
            <p:custDataLst>
              <p:tags r:id="rId16"/>
            </p:custDataLst>
          </p:nvPr>
        </p:nvSpPr>
        <p:spPr>
          <a:xfrm>
            <a:off x="1713865" y="474345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类和对象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圆角矩形 25"/>
          <p:cNvSpPr/>
          <p:nvPr>
            <p:custDataLst>
              <p:tags r:id="rId17"/>
            </p:custDataLst>
          </p:nvPr>
        </p:nvSpPr>
        <p:spPr>
          <a:xfrm>
            <a:off x="680720" y="526161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九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圆角矩形 26"/>
          <p:cNvSpPr/>
          <p:nvPr>
            <p:custDataLst>
              <p:tags r:id="rId18"/>
            </p:custDataLst>
          </p:nvPr>
        </p:nvSpPr>
        <p:spPr>
          <a:xfrm>
            <a:off x="1713865" y="526161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接口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圆角矩形 27"/>
          <p:cNvSpPr/>
          <p:nvPr>
            <p:custDataLst>
              <p:tags r:id="rId19"/>
            </p:custDataLst>
          </p:nvPr>
        </p:nvSpPr>
        <p:spPr>
          <a:xfrm>
            <a:off x="680720" y="577215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十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圆角矩形 28"/>
          <p:cNvSpPr/>
          <p:nvPr>
            <p:custDataLst>
              <p:tags r:id="rId20"/>
            </p:custDataLst>
          </p:nvPr>
        </p:nvSpPr>
        <p:spPr>
          <a:xfrm>
            <a:off x="1713865" y="577215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错误处理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圆角矩形 29"/>
          <p:cNvSpPr/>
          <p:nvPr>
            <p:custDataLst>
              <p:tags r:id="rId21"/>
            </p:custDataLst>
          </p:nvPr>
        </p:nvSpPr>
        <p:spPr>
          <a:xfrm>
            <a:off x="6510020" y="112268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十一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圆角矩形 30"/>
          <p:cNvSpPr/>
          <p:nvPr>
            <p:custDataLst>
              <p:tags r:id="rId22"/>
            </p:custDataLst>
          </p:nvPr>
        </p:nvSpPr>
        <p:spPr>
          <a:xfrm>
            <a:off x="7543165" y="112268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并发编程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圆角矩形 31"/>
          <p:cNvSpPr/>
          <p:nvPr>
            <p:custDataLst>
              <p:tags r:id="rId23"/>
            </p:custDataLst>
          </p:nvPr>
        </p:nvSpPr>
        <p:spPr>
          <a:xfrm>
            <a:off x="6510020" y="1604645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十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二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圆角矩形 32"/>
          <p:cNvSpPr/>
          <p:nvPr>
            <p:custDataLst>
              <p:tags r:id="rId24"/>
            </p:custDataLst>
          </p:nvPr>
        </p:nvSpPr>
        <p:spPr>
          <a:xfrm>
            <a:off x="7543165" y="1604645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模块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管理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圆角矩形 33"/>
          <p:cNvSpPr/>
          <p:nvPr>
            <p:custDataLst>
              <p:tags r:id="rId25"/>
            </p:custDataLst>
          </p:nvPr>
        </p:nvSpPr>
        <p:spPr>
          <a:xfrm>
            <a:off x="6510020" y="212471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十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三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圆角矩形 34"/>
          <p:cNvSpPr/>
          <p:nvPr>
            <p:custDataLst>
              <p:tags r:id="rId26"/>
            </p:custDataLst>
          </p:nvPr>
        </p:nvSpPr>
        <p:spPr>
          <a:xfrm>
            <a:off x="7543165" y="212471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解读类库：服务器基本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类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圆角矩形 35"/>
          <p:cNvSpPr/>
          <p:nvPr>
            <p:custDataLst>
              <p:tags r:id="rId27"/>
            </p:custDataLst>
          </p:nvPr>
        </p:nvSpPr>
        <p:spPr>
          <a:xfrm>
            <a:off x="6510020" y="266065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十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四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圆角矩形 36"/>
          <p:cNvSpPr/>
          <p:nvPr>
            <p:custDataLst>
              <p:tags r:id="rId28"/>
            </p:custDataLst>
          </p:nvPr>
        </p:nvSpPr>
        <p:spPr>
          <a:xfrm>
            <a:off x="7543165" y="266065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命令行操作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8" name="圆角矩形 37"/>
          <p:cNvSpPr/>
          <p:nvPr>
            <p:custDataLst>
              <p:tags r:id="rId29"/>
            </p:custDataLst>
          </p:nvPr>
        </p:nvSpPr>
        <p:spPr>
          <a:xfrm>
            <a:off x="6510020" y="316611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十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五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圆角矩形 38"/>
          <p:cNvSpPr/>
          <p:nvPr>
            <p:custDataLst>
              <p:tags r:id="rId30"/>
            </p:custDataLst>
          </p:nvPr>
        </p:nvSpPr>
        <p:spPr>
          <a:xfrm>
            <a:off x="7543165" y="316611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反射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圆角矩形 39"/>
          <p:cNvSpPr/>
          <p:nvPr>
            <p:custDataLst>
              <p:tags r:id="rId31"/>
            </p:custDataLst>
          </p:nvPr>
        </p:nvSpPr>
        <p:spPr>
          <a:xfrm>
            <a:off x="6510020" y="371475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十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六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圆角矩形 40"/>
          <p:cNvSpPr/>
          <p:nvPr>
            <p:custDataLst>
              <p:tags r:id="rId32"/>
            </p:custDataLst>
          </p:nvPr>
        </p:nvSpPr>
        <p:spPr>
          <a:xfrm>
            <a:off x="7543165" y="371475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accent6">
                    <a:lumMod val="50000"/>
                  </a:schemeClr>
                </a:solidFill>
              </a:rPr>
              <a:t>MySQL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数据库编程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圆角矩形 41"/>
          <p:cNvSpPr/>
          <p:nvPr>
            <p:custDataLst>
              <p:tags r:id="rId33"/>
            </p:custDataLst>
          </p:nvPr>
        </p:nvSpPr>
        <p:spPr>
          <a:xfrm>
            <a:off x="6522720" y="423291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十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七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圆角矩形 42"/>
          <p:cNvSpPr/>
          <p:nvPr>
            <p:custDataLst>
              <p:tags r:id="rId34"/>
            </p:custDataLst>
          </p:nvPr>
        </p:nvSpPr>
        <p:spPr>
          <a:xfrm>
            <a:off x="7555865" y="423291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文件处理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圆角矩形 43"/>
          <p:cNvSpPr/>
          <p:nvPr>
            <p:custDataLst>
              <p:tags r:id="rId35"/>
            </p:custDataLst>
          </p:nvPr>
        </p:nvSpPr>
        <p:spPr>
          <a:xfrm>
            <a:off x="6522720" y="474345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十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八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" name="圆角矩形 44"/>
          <p:cNvSpPr/>
          <p:nvPr>
            <p:custDataLst>
              <p:tags r:id="rId36"/>
            </p:custDataLst>
          </p:nvPr>
        </p:nvSpPr>
        <p:spPr>
          <a:xfrm>
            <a:off x="7555865" y="474345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网络编程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圆角矩形 45"/>
          <p:cNvSpPr/>
          <p:nvPr>
            <p:custDataLst>
              <p:tags r:id="rId37"/>
            </p:custDataLst>
          </p:nvPr>
        </p:nvSpPr>
        <p:spPr>
          <a:xfrm>
            <a:off x="6522720" y="5261610"/>
            <a:ext cx="868045" cy="3473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十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九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7" name="圆角矩形 46"/>
          <p:cNvSpPr/>
          <p:nvPr>
            <p:custDataLst>
              <p:tags r:id="rId38"/>
            </p:custDataLst>
          </p:nvPr>
        </p:nvSpPr>
        <p:spPr>
          <a:xfrm>
            <a:off x="7555865" y="5261610"/>
            <a:ext cx="3695065" cy="3473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项目实战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案例</a:t>
            </a:r>
            <a:endParaRPr lang="zh-CN" altLang="en-US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第一章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初识火山服务器开发平台：章节目录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20975" y="220980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一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圆角矩形 16"/>
          <p:cNvSpPr/>
          <p:nvPr>
            <p:custDataLst>
              <p:tags r:id="rId2"/>
            </p:custDataLst>
          </p:nvPr>
        </p:nvSpPr>
        <p:spPr>
          <a:xfrm>
            <a:off x="3754120" y="22098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递归火山软件开发平台简介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圆角矩形 17"/>
          <p:cNvSpPr/>
          <p:nvPr>
            <p:custDataLst>
              <p:tags r:id="rId3"/>
            </p:custDataLst>
          </p:nvPr>
        </p:nvSpPr>
        <p:spPr>
          <a:xfrm>
            <a:off x="2720975" y="310324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二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圆角矩形 18"/>
          <p:cNvSpPr/>
          <p:nvPr>
            <p:custDataLst>
              <p:tags r:id="rId4"/>
            </p:custDataLst>
          </p:nvPr>
        </p:nvSpPr>
        <p:spPr>
          <a:xfrm>
            <a:off x="3754120" y="31032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递归火山服务器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程序开发工具介绍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20975" y="399669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三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圆角矩形 20"/>
          <p:cNvSpPr/>
          <p:nvPr>
            <p:custDataLst>
              <p:tags r:id="rId6"/>
            </p:custDataLst>
          </p:nvPr>
        </p:nvSpPr>
        <p:spPr>
          <a:xfrm>
            <a:off x="3754120" y="39966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编写第一个火山服务器程序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第一章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递归火山软件开发平台简介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2555" y="4342765"/>
            <a:ext cx="103244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accent2"/>
                </a:solidFill>
              </a:rPr>
              <a:t>       </a:t>
            </a:r>
            <a:r>
              <a:rPr lang="zh-CN" altLang="en-US" sz="2400">
                <a:solidFill>
                  <a:schemeClr val="accent2"/>
                </a:solidFill>
              </a:rPr>
              <a:t>递归火山软件开发平台</a:t>
            </a:r>
            <a:r>
              <a:rPr lang="zh-CN" altLang="en-US" sz="2400"/>
              <a:t>是武汉递归软件开发有限公司历经多年匠心研发的一款卓越</a:t>
            </a:r>
            <a:r>
              <a:rPr lang="zh-CN" altLang="en-US" sz="2400">
                <a:solidFill>
                  <a:schemeClr val="accent2"/>
                </a:solidFill>
              </a:rPr>
              <a:t>中文编程工具</a:t>
            </a:r>
            <a:r>
              <a:rPr lang="zh-CN" altLang="en-US" sz="2400"/>
              <a:t>，用于快速开发</a:t>
            </a:r>
            <a:r>
              <a:rPr lang="zh-CN" altLang="en-US" sz="2400">
                <a:solidFill>
                  <a:schemeClr val="accent2"/>
                </a:solidFill>
              </a:rPr>
              <a:t>服务器</a:t>
            </a:r>
            <a:r>
              <a:rPr lang="zh-CN" altLang="en-US" sz="2400"/>
              <a:t>、</a:t>
            </a:r>
            <a:r>
              <a:rPr lang="zh-CN" altLang="en-US" sz="2400">
                <a:solidFill>
                  <a:schemeClr val="accent2"/>
                </a:solidFill>
              </a:rPr>
              <a:t>视窗</a:t>
            </a:r>
            <a:r>
              <a:rPr lang="zh-CN" altLang="en-US" sz="2400"/>
              <a:t>及</a:t>
            </a:r>
            <a:r>
              <a:rPr lang="zh-CN" altLang="en-US" sz="2400">
                <a:solidFill>
                  <a:schemeClr val="accent2"/>
                </a:solidFill>
              </a:rPr>
              <a:t>安卓等</a:t>
            </a:r>
            <a:r>
              <a:rPr lang="zh-CN" altLang="en-US" sz="2400"/>
              <a:t>应用</a:t>
            </a:r>
            <a:r>
              <a:rPr lang="zh-CN" altLang="en-US" sz="2400"/>
              <a:t>程序。</a:t>
            </a:r>
            <a:endParaRPr lang="zh-CN" altLang="en-US" sz="2400"/>
          </a:p>
          <a:p>
            <a:r>
              <a:rPr lang="en-US" altLang="zh-CN" sz="2400"/>
              <a:t>       </a:t>
            </a:r>
            <a:r>
              <a:rPr lang="zh-CN" altLang="en-US" sz="2400"/>
              <a:t>作为业界广受认可的中文编程工具，其独创性地采用了</a:t>
            </a:r>
            <a:r>
              <a:rPr lang="en-US" altLang="zh-CN" sz="2400"/>
              <a:t>“</a:t>
            </a:r>
            <a:r>
              <a:rPr lang="zh-CN" altLang="en-US" sz="2400"/>
              <a:t>语言之上的语言</a:t>
            </a:r>
            <a:r>
              <a:rPr lang="en-US" altLang="zh-CN" sz="2400"/>
              <a:t>”</a:t>
            </a:r>
            <a:r>
              <a:rPr lang="zh-CN" altLang="en-US" sz="2400"/>
              <a:t>技术极大地降低了中文用户的编程入门难度；用户仅需具备基础的汉字阅读能力和数学计算能力，便能</a:t>
            </a:r>
            <a:r>
              <a:rPr lang="zh-CN" altLang="en-US" sz="2400"/>
              <a:t>快速上手编程。</a:t>
            </a:r>
            <a:endParaRPr lang="zh-CN" altLang="en-US" sz="2400"/>
          </a:p>
        </p:txBody>
      </p:sp>
      <p:pic>
        <p:nvPicPr>
          <p:cNvPr id="5" name="F35B0BEE-F18A-47BB-8FCB-E00DA2F2635D-1" descr="C:/Users/zmmhcc-T4900d/AppData/Local/Temp/wpp.BfFUOOwpp"/>
          <p:cNvPicPr/>
          <p:nvPr/>
        </p:nvPicPr>
        <p:blipFill>
          <a:blip r:embed="rId1"/>
          <a:stretch>
            <a:fillRect/>
          </a:stretch>
        </p:blipFill>
        <p:spPr>
          <a:xfrm>
            <a:off x="2126298" y="1007110"/>
            <a:ext cx="8254365" cy="317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第一章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递归火山服务器程序开发工具介绍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1170" y="4495165"/>
            <a:ext cx="93859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accent2"/>
                </a:solidFill>
              </a:rPr>
              <a:t>       </a:t>
            </a:r>
            <a:r>
              <a:rPr lang="zh-CN" altLang="en-US" sz="2400">
                <a:solidFill>
                  <a:schemeClr val="accent2"/>
                </a:solidFill>
              </a:rPr>
              <a:t>火山服务器程序开发平台</a:t>
            </a:r>
            <a:r>
              <a:rPr lang="zh-CN" altLang="en-US" sz="2400"/>
              <a:t>基于</a:t>
            </a:r>
            <a:r>
              <a:rPr lang="en-US" altLang="zh-CN" sz="2400"/>
              <a:t>GO</a:t>
            </a:r>
            <a:r>
              <a:rPr lang="zh-CN" altLang="en-US" sz="2400"/>
              <a:t>语言打造，采用中文火山语法进行编程，用于服务器端开发、分布式系统、云计算、网络编程、数据处理等领域。其并发模型简洁高效，支持跨平台，适用于企业级应用、个人项目、系统编程及嵌入式开发，具有广泛的应用前景。</a:t>
            </a:r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1050" y="939800"/>
            <a:ext cx="5517515" cy="31032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45710" y="4084955"/>
            <a:ext cx="2069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片：软件界面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第一章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编写第一个火山服务器程序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1170" y="5263515"/>
            <a:ext cx="92119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accent2"/>
                </a:solidFill>
              </a:rPr>
              <a:t>案例名称：</a:t>
            </a:r>
            <a:r>
              <a:rPr lang="zh-CN" altLang="en-US" sz="2400">
                <a:solidFill>
                  <a:schemeClr val="tx1"/>
                </a:solidFill>
              </a:rPr>
              <a:t>《你好，巧琢编程网！》</a:t>
            </a:r>
            <a:endParaRPr lang="zh-CN" altLang="en-US" sz="2400">
              <a:solidFill>
                <a:schemeClr val="tx1"/>
              </a:solidFill>
            </a:endParaRPr>
          </a:p>
          <a:p>
            <a:r>
              <a:rPr lang="zh-CN" altLang="en-US" sz="2400">
                <a:solidFill>
                  <a:schemeClr val="accent2"/>
                </a:solidFill>
              </a:rPr>
              <a:t>案例要求：</a:t>
            </a:r>
            <a:r>
              <a:rPr lang="zh-CN" altLang="en-US" sz="2400">
                <a:solidFill>
                  <a:schemeClr val="tx1"/>
                </a:solidFill>
              </a:rPr>
              <a:t>用代码</a:t>
            </a:r>
            <a:r>
              <a:rPr lang="en-US" altLang="zh-CN" sz="2400">
                <a:solidFill>
                  <a:schemeClr val="accent2"/>
                </a:solidFill>
              </a:rPr>
              <a:t>“</a:t>
            </a:r>
            <a:r>
              <a:rPr lang="zh-CN" altLang="en-US" sz="2400">
                <a:solidFill>
                  <a:schemeClr val="accent2"/>
                </a:solidFill>
              </a:rPr>
              <a:t>换行输出（</a:t>
            </a:r>
            <a:r>
              <a:rPr lang="en-US" altLang="zh-CN" sz="2400">
                <a:solidFill>
                  <a:schemeClr val="accent2"/>
                </a:solidFill>
              </a:rPr>
              <a:t> </a:t>
            </a:r>
            <a:r>
              <a:rPr lang="zh-CN" altLang="en-US" sz="2400">
                <a:solidFill>
                  <a:schemeClr val="accent2"/>
                </a:solidFill>
              </a:rPr>
              <a:t>）</a:t>
            </a:r>
            <a:r>
              <a:rPr lang="en-US" altLang="zh-CN" sz="2400">
                <a:solidFill>
                  <a:schemeClr val="accent2"/>
                </a:solidFill>
              </a:rPr>
              <a:t>”</a:t>
            </a:r>
            <a:r>
              <a:rPr lang="zh-CN" altLang="en-US" sz="2400">
                <a:solidFill>
                  <a:schemeClr val="tx1"/>
                </a:solidFill>
              </a:rPr>
              <a:t>在电脑命令行窗口显示</a:t>
            </a:r>
            <a:r>
              <a:rPr lang="en-US" altLang="zh-CN" sz="2400">
                <a:solidFill>
                  <a:schemeClr val="tx1"/>
                </a:solidFill>
              </a:rPr>
              <a:t>“</a:t>
            </a:r>
            <a:r>
              <a:rPr lang="zh-CN" altLang="en-US" sz="2400">
                <a:sym typeface="+mn-ea"/>
              </a:rPr>
              <a:t>你好，巧琢编程网！</a:t>
            </a:r>
            <a:r>
              <a:rPr lang="en-US" altLang="zh-CN" sz="2400">
                <a:solidFill>
                  <a:schemeClr val="tx1"/>
                </a:solidFill>
              </a:rPr>
              <a:t>”</a:t>
            </a:r>
            <a:r>
              <a:rPr lang="zh-CN" altLang="en-US" sz="2400">
                <a:solidFill>
                  <a:schemeClr val="tx1"/>
                </a:solidFill>
              </a:rPr>
              <a:t>。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23080" y="4793615"/>
            <a:ext cx="3313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>
                <a:solidFill>
                  <a:schemeClr val="bg1">
                    <a:lumMod val="50000"/>
                  </a:schemeClr>
                </a:solidFill>
              </a:rPr>
              <a:t>图</a:t>
            </a:r>
            <a:r>
              <a:rPr lang="zh-CN" altLang="zh-CN">
                <a:solidFill>
                  <a:schemeClr val="bg1">
                    <a:lumMod val="50000"/>
                  </a:schemeClr>
                </a:solidFill>
              </a:rPr>
              <a:t>片：服务器程序运行</a:t>
            </a:r>
            <a:r>
              <a:rPr lang="zh-CN" altLang="zh-CN">
                <a:solidFill>
                  <a:schemeClr val="bg1">
                    <a:lumMod val="50000"/>
                  </a:schemeClr>
                </a:solidFill>
              </a:rPr>
              <a:t>结果</a:t>
            </a:r>
            <a:endParaRPr lang="zh-CN" altLang="zh-CN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25102" t="28400" r="23703" b="24325"/>
          <a:stretch>
            <a:fillRect/>
          </a:stretch>
        </p:blipFill>
        <p:spPr>
          <a:xfrm>
            <a:off x="2276475" y="970915"/>
            <a:ext cx="7406640" cy="3847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第一章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编写第一个火山服务器程序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1775" y="1059180"/>
            <a:ext cx="11746865" cy="23698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/>
              <a:t>课后练习题：</a:t>
            </a:r>
            <a:endParaRPr lang="zh-CN" altLang="en-US" sz="2400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练习题目：在电脑命令行窗口输出显示</a:t>
            </a:r>
            <a:r>
              <a:rPr lang="en-US" altLang="zh-CN"/>
              <a:t>“</a:t>
            </a:r>
            <a:r>
              <a:rPr lang="zh-CN" altLang="en-US"/>
              <a:t>你好，世界！</a:t>
            </a:r>
            <a:r>
              <a:rPr lang="en-US" altLang="zh-CN"/>
              <a:t>”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做题提示：</a:t>
            </a:r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使用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“</a:t>
            </a:r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换行输出（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）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”</a:t>
            </a:r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命令完成本题目。</a:t>
            </a:r>
            <a:endParaRPr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第二章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火山语法基础：章节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目录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20975" y="186690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一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圆角矩形 16"/>
          <p:cNvSpPr/>
          <p:nvPr>
            <p:custDataLst>
              <p:tags r:id="rId2"/>
            </p:custDataLst>
          </p:nvPr>
        </p:nvSpPr>
        <p:spPr>
          <a:xfrm>
            <a:off x="3754120" y="18669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关键字和标识符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圆角矩形 17"/>
          <p:cNvSpPr/>
          <p:nvPr>
            <p:custDataLst>
              <p:tags r:id="rId3"/>
            </p:custDataLst>
          </p:nvPr>
        </p:nvSpPr>
        <p:spPr>
          <a:xfrm>
            <a:off x="2720975" y="276034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二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圆角矩形 18"/>
          <p:cNvSpPr/>
          <p:nvPr>
            <p:custDataLst>
              <p:tags r:id="rId4"/>
            </p:custDataLst>
          </p:nvPr>
        </p:nvSpPr>
        <p:spPr>
          <a:xfrm>
            <a:off x="3754120" y="27603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程序的基本结构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20975" y="365379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三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圆角矩形 20"/>
          <p:cNvSpPr/>
          <p:nvPr>
            <p:custDataLst>
              <p:tags r:id="rId6"/>
            </p:custDataLst>
          </p:nvPr>
        </p:nvSpPr>
        <p:spPr>
          <a:xfrm>
            <a:off x="3754120" y="36537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作用域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2720975" y="454723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四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3754120" y="454723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注释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第二章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关键字和标识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1170" y="977900"/>
            <a:ext cx="11283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accent2"/>
                </a:solidFill>
              </a:rPr>
              <a:t>       </a:t>
            </a:r>
            <a:r>
              <a:rPr lang="zh-CN" altLang="en-US" sz="2400">
                <a:solidFill>
                  <a:schemeClr val="accent2"/>
                </a:solidFill>
              </a:rPr>
              <a:t>关键字</a:t>
            </a:r>
            <a:r>
              <a:rPr lang="zh-CN" altLang="en-US" sz="2400">
                <a:solidFill>
                  <a:schemeClr val="tx1"/>
                </a:solidFill>
              </a:rPr>
              <a:t>也称保留字，是在递归火山软件开发平台中具有特定含义的词语，它们构成了火山语法不可或缺的一部分。火山语法中共包含</a:t>
            </a:r>
            <a:r>
              <a:rPr lang="en-US" altLang="zh-CN" sz="2400">
                <a:solidFill>
                  <a:schemeClr val="tx1"/>
                </a:solidFill>
              </a:rPr>
              <a:t>60</a:t>
            </a:r>
            <a:r>
              <a:rPr lang="zh-CN" altLang="en-US" sz="2400">
                <a:solidFill>
                  <a:schemeClr val="tx1"/>
                </a:solidFill>
              </a:rPr>
              <a:t>个关键字，具体如下所示。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3410" y="5847715"/>
            <a:ext cx="3313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>
                <a:solidFill>
                  <a:schemeClr val="bg1">
                    <a:lumMod val="50000"/>
                  </a:schemeClr>
                </a:solidFill>
              </a:rPr>
              <a:t>表</a:t>
            </a:r>
            <a:r>
              <a:rPr lang="zh-CN" altLang="zh-CN">
                <a:solidFill>
                  <a:schemeClr val="bg1">
                    <a:lumMod val="50000"/>
                  </a:schemeClr>
                </a:solidFill>
              </a:rPr>
              <a:t>格：火山语法的关键</a:t>
            </a:r>
            <a:r>
              <a:rPr lang="zh-CN" altLang="zh-CN">
                <a:solidFill>
                  <a:schemeClr val="bg1">
                    <a:lumMod val="50000"/>
                  </a:schemeClr>
                </a:solidFill>
              </a:rPr>
              <a:t>字</a:t>
            </a:r>
            <a:endParaRPr lang="zh-CN" altLang="zh-CN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471170" y="2057400"/>
          <a:ext cx="10014585" cy="3992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4395"/>
                <a:gridCol w="2738120"/>
                <a:gridCol w="6402070"/>
              </a:tblGrid>
              <a:tr h="5829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 anchor="ctr" anchorCtr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类型</a:t>
                      </a:r>
                      <a:endParaRPr lang="zh-CN" altLang="en-US"/>
                    </a:p>
                  </a:txBody>
                  <a:tcPr anchor="ctr" anchorCtr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关键字（用英文逗号分隔）</a:t>
                      </a:r>
                      <a:endParaRPr lang="zh-CN" altLang="en-US"/>
                    </a:p>
                  </a:txBody>
                  <a:tcPr anchor="ctr" anchorCtr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331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基本数据类型关键字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/>
                        <a:t>字节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短整数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字符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整数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长整数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变整数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单精度小数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小数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逻辑型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文本型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模板类型</a:t>
                      </a:r>
                      <a:r>
                        <a:rPr lang="en-US" altLang="zh-CN"/>
                        <a:t>1-&gt;</a:t>
                      </a:r>
                      <a:r>
                        <a:rPr lang="zh-CN" altLang="en-US"/>
                        <a:t>模板类型</a:t>
                      </a:r>
                      <a:r>
                        <a:rPr lang="en-US" altLang="zh-CN"/>
                        <a:t>8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235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名称关键字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/>
                        <a:t>本对象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父对象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真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假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空对象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832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/>
                        <a:t>操作符关键字</a:t>
                      </a:r>
                      <a:endParaRPr lang="zh-CN" altLang="en-US" sz="1800"/>
                    </a:p>
                    <a:p>
                      <a:pPr algn="ctr">
                        <a:buNone/>
                      </a:pPr>
                      <a:endParaRPr lang="zh-CN" altLang="en-US" sz="18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/>
                        <a:t>.,[], -, *, /, %, +, -, &lt;=, &gt;=, &lt;, &gt;,</a:t>
                      </a:r>
                      <a:r>
                        <a:rPr lang="zh-CN" altLang="en-US"/>
                        <a:t>属于</a:t>
                      </a:r>
                      <a:r>
                        <a:rPr lang="en-US" altLang="zh-CN"/>
                        <a:t>, ==, !=, &amp;&amp;, ||, =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9766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命令关键字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/>
                        <a:t>判断循环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循环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如果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否则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至循环尾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跳出循环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返回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取反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位取反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位与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位或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位异或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位左移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位右移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编译出错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调试检查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为调试版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挂接事件</a:t>
                      </a:r>
                      <a:r>
                        <a:rPr lang="en-US" altLang="zh-CN"/>
                        <a:t>,</a:t>
                      </a:r>
                      <a:r>
                        <a:rPr lang="zh-CN" altLang="en-US"/>
                        <a:t>取消挂接事件</a:t>
                      </a: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第二章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关键字和标识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1170" y="977900"/>
            <a:ext cx="11283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accent2"/>
                </a:solidFill>
              </a:rPr>
              <a:t>       </a:t>
            </a:r>
            <a:r>
              <a:rPr lang="zh-CN" altLang="en-US" sz="2400">
                <a:solidFill>
                  <a:schemeClr val="accent2"/>
                </a:solidFill>
              </a:rPr>
              <a:t>标识符</a:t>
            </a:r>
            <a:r>
              <a:rPr lang="zh-CN" altLang="en-US" sz="2400">
                <a:solidFill>
                  <a:schemeClr val="tx1"/>
                </a:solidFill>
              </a:rPr>
              <a:t>是用户在编程时定义的名字，用于为各种变量、常量、方法、类等命名。注意，</a:t>
            </a:r>
            <a:r>
              <a:rPr lang="zh-CN" altLang="en-US" sz="2400">
                <a:solidFill>
                  <a:schemeClr val="accent2"/>
                </a:solidFill>
              </a:rPr>
              <a:t>关键字不能作为标识符</a:t>
            </a:r>
            <a:r>
              <a:rPr lang="zh-CN" altLang="en-US" sz="2400">
                <a:solidFill>
                  <a:schemeClr val="tx1"/>
                </a:solidFill>
              </a:rPr>
              <a:t>，否则程序会提示语法</a:t>
            </a:r>
            <a:r>
              <a:rPr lang="zh-CN" altLang="en-US" sz="2400">
                <a:solidFill>
                  <a:schemeClr val="tx1"/>
                </a:solidFill>
              </a:rPr>
              <a:t>错误。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3075" y="2288540"/>
            <a:ext cx="112833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ym typeface="+mn-ea"/>
              </a:rPr>
              <a:t>       </a:t>
            </a:r>
            <a:r>
              <a:rPr lang="zh-CN" altLang="en-US" sz="2400">
                <a:sym typeface="+mn-ea"/>
              </a:rPr>
              <a:t>标识符的</a:t>
            </a:r>
            <a:r>
              <a:rPr lang="zh-CN" altLang="en-US" sz="2400">
                <a:solidFill>
                  <a:schemeClr val="accent2"/>
                </a:solidFill>
                <a:sym typeface="+mn-ea"/>
              </a:rPr>
              <a:t>命名规则</a:t>
            </a:r>
            <a:r>
              <a:rPr lang="zh-CN" altLang="en-US" sz="2400">
                <a:sym typeface="+mn-ea"/>
              </a:rPr>
              <a:t>为：必须以中文、英文字母、下划线字符开头</a:t>
            </a:r>
            <a:r>
              <a:rPr lang="en-US" altLang="zh-CN" sz="2400">
                <a:sym typeface="+mn-ea"/>
              </a:rPr>
              <a:t>,</a:t>
            </a:r>
            <a:r>
              <a:rPr lang="zh-CN" altLang="en-US" sz="2400">
                <a:sym typeface="+mn-ea"/>
              </a:rPr>
              <a:t>后跟中文、英文字母、下划线字符、数字。如：小猫</a:t>
            </a:r>
            <a:r>
              <a:rPr lang="en-US" altLang="zh-CN" sz="2400">
                <a:sym typeface="+mn-ea"/>
              </a:rPr>
              <a:t>1</a:t>
            </a:r>
            <a:r>
              <a:rPr lang="zh-CN" altLang="en-US" sz="2400">
                <a:sym typeface="+mn-ea"/>
              </a:rPr>
              <a:t>、</a:t>
            </a:r>
            <a:r>
              <a:rPr lang="en-US" altLang="zh-CN" sz="2400">
                <a:sym typeface="+mn-ea"/>
              </a:rPr>
              <a:t>abc</a:t>
            </a:r>
            <a:r>
              <a:rPr lang="zh-CN" altLang="en-US" sz="2400">
                <a:sym typeface="+mn-ea"/>
              </a:rPr>
              <a:t>、</a:t>
            </a:r>
            <a:r>
              <a:rPr lang="en-US" altLang="zh-CN" sz="2400">
                <a:sym typeface="+mn-ea"/>
              </a:rPr>
              <a:t>_</a:t>
            </a:r>
            <a:r>
              <a:rPr lang="zh-CN" altLang="en-US" sz="2400">
                <a:sym typeface="+mn-ea"/>
              </a:rPr>
              <a:t>图书类等。</a:t>
            </a:r>
            <a:endParaRPr lang="zh-CN" altLang="en-US" sz="24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8785" y="3599180"/>
            <a:ext cx="112826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ym typeface="+mn-ea"/>
              </a:rPr>
              <a:t>       </a:t>
            </a:r>
            <a:r>
              <a:rPr lang="zh-CN" altLang="en-US" sz="2400">
                <a:sym typeface="+mn-ea"/>
              </a:rPr>
              <a:t>虽然标识符可以任意命名，但是在编程时，最好还是使用</a:t>
            </a:r>
            <a:r>
              <a:rPr lang="zh-CN" altLang="en-US" sz="2400">
                <a:solidFill>
                  <a:schemeClr val="accent2"/>
                </a:solidFill>
                <a:sym typeface="+mn-ea"/>
              </a:rPr>
              <a:t>便于记忆</a:t>
            </a:r>
            <a:r>
              <a:rPr lang="zh-CN" altLang="en-US" sz="2400">
                <a:sym typeface="+mn-ea"/>
              </a:rPr>
              <a:t>且</a:t>
            </a:r>
            <a:r>
              <a:rPr lang="zh-CN" altLang="en-US" sz="2400">
                <a:solidFill>
                  <a:schemeClr val="accent2"/>
                </a:solidFill>
                <a:sym typeface="+mn-ea"/>
              </a:rPr>
              <a:t>有意义</a:t>
            </a:r>
            <a:r>
              <a:rPr lang="zh-CN" altLang="en-US" sz="2400">
                <a:sym typeface="+mn-ea"/>
              </a:rPr>
              <a:t>的名称，以增加程序的</a:t>
            </a:r>
            <a:r>
              <a:rPr lang="zh-CN" altLang="en-US" sz="2400">
                <a:solidFill>
                  <a:schemeClr val="accent2"/>
                </a:solidFill>
                <a:sym typeface="+mn-ea"/>
              </a:rPr>
              <a:t>可读性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075" y="4845050"/>
            <a:ext cx="112820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ym typeface="+mn-ea"/>
              </a:rPr>
              <a:t>       </a:t>
            </a:r>
            <a:r>
              <a:rPr lang="zh-CN" altLang="en-US" sz="2400">
                <a:sym typeface="+mn-ea"/>
              </a:rPr>
              <a:t>程序</a:t>
            </a:r>
            <a:r>
              <a:rPr lang="zh-CN" altLang="en-US" sz="2400">
                <a:solidFill>
                  <a:schemeClr val="accent2"/>
                </a:solidFill>
                <a:sym typeface="+mn-ea"/>
              </a:rPr>
              <a:t>包名</a:t>
            </a:r>
            <a:r>
              <a:rPr lang="zh-CN" altLang="en-US" sz="2400">
                <a:sym typeface="+mn-ea"/>
              </a:rPr>
              <a:t>由</a:t>
            </a:r>
            <a:r>
              <a:rPr lang="zh-CN" altLang="en-US" sz="2400">
                <a:solidFill>
                  <a:schemeClr val="accent2"/>
                </a:solidFill>
                <a:sym typeface="+mn-ea"/>
              </a:rPr>
              <a:t>句点</a:t>
            </a:r>
            <a:r>
              <a:rPr lang="zh-CN" altLang="en-US" sz="2400">
                <a:sym typeface="+mn-ea"/>
              </a:rPr>
              <a:t>和标识符组合而成，如</a:t>
            </a:r>
            <a:r>
              <a:rPr lang="en-US" altLang="zh-CN" sz="2400">
                <a:sym typeface="+mn-ea"/>
              </a:rPr>
              <a:t>“</a:t>
            </a:r>
            <a:r>
              <a:rPr lang="zh-CN" altLang="en-US" sz="2400">
                <a:sym typeface="+mn-ea"/>
              </a:rPr>
              <a:t>火山</a:t>
            </a:r>
            <a:r>
              <a:rPr lang="en-US" altLang="zh-CN" sz="2400">
                <a:sym typeface="+mn-ea"/>
              </a:rPr>
              <a:t>.</a:t>
            </a:r>
            <a:r>
              <a:rPr lang="zh-CN" altLang="en-US" sz="2400">
                <a:sym typeface="+mn-ea"/>
              </a:rPr>
              <a:t>服务器</a:t>
            </a:r>
            <a:r>
              <a:rPr lang="en-US" altLang="zh-CN" sz="2400">
                <a:sym typeface="+mn-ea"/>
              </a:rPr>
              <a:t>”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第二章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关键字和标识符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1775" y="1059180"/>
            <a:ext cx="11746865" cy="4500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/>
              <a:t>课后练习题：</a:t>
            </a:r>
            <a:endParaRPr lang="zh-CN" altLang="en-US" sz="2400"/>
          </a:p>
          <a:p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以下哪个选项中的标识符命</a:t>
            </a:r>
            <a:r>
              <a:rPr lang="zh-CN" altLang="en-US"/>
              <a:t>名不正确？（</a:t>
            </a:r>
            <a:r>
              <a:rPr lang="en-US" altLang="zh-CN"/>
              <a:t>     </a:t>
            </a:r>
            <a:r>
              <a:rPr lang="zh-CN" altLang="en-US"/>
              <a:t>）</a:t>
            </a:r>
            <a:endParaRPr lang="zh-CN" altLang="en-US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/>
              <a:t>    </a:t>
            </a: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/>
              <a:t>     A:	</a:t>
            </a:r>
            <a:r>
              <a:rPr lang="zh-CN" altLang="en-US"/>
              <a:t>长江</a:t>
            </a:r>
            <a:r>
              <a:rPr lang="en-US" altLang="zh-CN"/>
              <a:t>527</a:t>
            </a: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/>
              <a:t>     B:	a</a:t>
            </a:r>
            <a:r>
              <a:rPr lang="zh-CN" altLang="en-US"/>
              <a:t>苹果</a:t>
            </a: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endParaRPr lang="en-US" altLang="zh-CN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/>
              <a:t>     C:	1</a:t>
            </a:r>
            <a:r>
              <a:rPr lang="zh-CN" altLang="en-US"/>
              <a:t>号仓库</a:t>
            </a:r>
            <a:endParaRPr lang="zh-CN" altLang="en-US"/>
          </a:p>
          <a:p>
            <a:pPr indent="0">
              <a:buFont typeface="Arial" panose="020B0604020202020204" pitchFamily="34" charset="0"/>
              <a:buNone/>
            </a:pPr>
            <a:endParaRPr lang="zh-CN" altLang="en-US"/>
          </a:p>
          <a:p>
            <a:pPr indent="0">
              <a:buFont typeface="Arial" panose="020B0604020202020204" pitchFamily="34" charset="0"/>
              <a:buNone/>
            </a:pPr>
            <a:r>
              <a:rPr lang="zh-CN" altLang="en-US"/>
              <a:t> </a:t>
            </a:r>
            <a:r>
              <a:rPr lang="en-US" altLang="zh-CN"/>
              <a:t>    D</a:t>
            </a:r>
            <a:r>
              <a:rPr lang="zh-CN" altLang="en-US"/>
              <a:t>：</a:t>
            </a:r>
            <a:r>
              <a:rPr lang="en-US" altLang="zh-CN"/>
              <a:t>	_</a:t>
            </a:r>
            <a:r>
              <a:rPr lang="zh-CN" altLang="en-US"/>
              <a:t>三角形面积</a:t>
            </a:r>
            <a:r>
              <a:rPr lang="en-US" altLang="zh-CN"/>
              <a:t>S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做题提示：</a:t>
            </a:r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此题考查标识符的命名规则，答案为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C</a:t>
            </a:r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选项。</a:t>
            </a:r>
            <a:endParaRPr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16" descr="文件夹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3910" y="730885"/>
            <a:ext cx="3808730" cy="3808730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第二章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程序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文件的基本结构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9250" y="4845050"/>
            <a:ext cx="9616440" cy="1574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1"/>
                </a:solidFill>
              </a:rPr>
              <a:t>“</a:t>
            </a:r>
            <a:r>
              <a:rPr lang="zh-CN" altLang="en-US" sz="2400" b="1">
                <a:solidFill>
                  <a:schemeClr val="accent2"/>
                </a:solidFill>
              </a:rPr>
              <a:t>火山解决方案</a:t>
            </a:r>
            <a:r>
              <a:rPr lang="en-US" altLang="zh-CN" sz="2400">
                <a:solidFill>
                  <a:schemeClr val="tx1"/>
                </a:solidFill>
              </a:rPr>
              <a:t>”</a:t>
            </a:r>
            <a:r>
              <a:rPr lang="zh-CN" altLang="en-US" sz="2400">
                <a:solidFill>
                  <a:schemeClr val="tx1"/>
                </a:solidFill>
              </a:rPr>
              <a:t>文件以</a:t>
            </a:r>
            <a:r>
              <a:rPr lang="en-US" altLang="zh-CN" sz="2400">
                <a:solidFill>
                  <a:schemeClr val="tx1"/>
                </a:solidFill>
              </a:rPr>
              <a:t>.vsln</a:t>
            </a:r>
            <a:r>
              <a:rPr lang="zh-CN" altLang="en-US" sz="2400">
                <a:solidFill>
                  <a:schemeClr val="tx1"/>
                </a:solidFill>
              </a:rPr>
              <a:t>作为文件扩展名，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存放在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新建项目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时所设定的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所处位置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文件夹中；一个解决方案中可新建多个火山项目</a:t>
            </a:r>
            <a:r>
              <a:rPr lang="zh-CN" altLang="en-US" sz="2400">
                <a:solidFill>
                  <a:schemeClr val="tx1"/>
                </a:solidFill>
              </a:rPr>
              <a:t>。</a:t>
            </a:r>
            <a:endParaRPr lang="zh-CN" altLang="en-US" sz="240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1"/>
                </a:solidFill>
              </a:rPr>
              <a:t>“</a:t>
            </a:r>
            <a:r>
              <a:rPr lang="zh-CN" altLang="en-US" sz="2400" b="1">
                <a:solidFill>
                  <a:schemeClr val="accent2"/>
                </a:solidFill>
              </a:rPr>
              <a:t>火山项目</a:t>
            </a:r>
            <a:r>
              <a:rPr lang="en-US" altLang="zh-CN" sz="2400">
                <a:solidFill>
                  <a:schemeClr val="tx1"/>
                </a:solidFill>
              </a:rPr>
              <a:t>”</a:t>
            </a:r>
            <a:r>
              <a:rPr lang="zh-CN" altLang="en-US" sz="2400">
                <a:solidFill>
                  <a:schemeClr val="tx1"/>
                </a:solidFill>
              </a:rPr>
              <a:t>文件则以</a:t>
            </a:r>
            <a:r>
              <a:rPr lang="en-US" altLang="zh-CN" sz="2400">
                <a:solidFill>
                  <a:schemeClr val="tx1"/>
                </a:solidFill>
              </a:rPr>
              <a:t>.v</a:t>
            </a:r>
            <a:r>
              <a:rPr lang="zh-CN" altLang="en-US" sz="2400">
                <a:solidFill>
                  <a:schemeClr val="tx1"/>
                </a:solidFill>
              </a:rPr>
              <a:t>作为文件扩展名，存放在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与自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已同名的文件夹中。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 descr="文件夹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3585" y="2792730"/>
            <a:ext cx="1201420" cy="1201420"/>
          </a:xfrm>
          <a:prstGeom prst="rect">
            <a:avLst/>
          </a:prstGeom>
        </p:spPr>
      </p:pic>
      <p:pic>
        <p:nvPicPr>
          <p:cNvPr id="6" name="图片 5" descr="文件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76805" y="3194685"/>
            <a:ext cx="593090" cy="5930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04925" y="4246880"/>
            <a:ext cx="2755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火山程序文件结构示意图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4612640" y="1837690"/>
            <a:ext cx="19088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6515100" y="1546225"/>
            <a:ext cx="4264025" cy="58293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新建项目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时所设定的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所处位置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文件夹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pic>
        <p:nvPicPr>
          <p:cNvPr id="10" name="图片 9" descr="文件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95220" y="2264410"/>
            <a:ext cx="574675" cy="574675"/>
          </a:xfrm>
          <a:prstGeom prst="rect">
            <a:avLst/>
          </a:prstGeom>
        </p:spPr>
      </p:pic>
      <p:cxnSp>
        <p:nvCxnSpPr>
          <p:cNvPr id="11" name="直接箭头连接符 10"/>
          <p:cNvCxnSpPr/>
          <p:nvPr/>
        </p:nvCxnSpPr>
        <p:spPr>
          <a:xfrm>
            <a:off x="2848610" y="2547620"/>
            <a:ext cx="36728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6515100" y="2256155"/>
            <a:ext cx="4264025" cy="58293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/>
                </a:solidFill>
                <a:sym typeface="+mn-ea"/>
              </a:rPr>
              <a:t>“</a:t>
            </a:r>
            <a:r>
              <a:rPr lang="zh-CN" altLang="en-US">
                <a:solidFill>
                  <a:schemeClr val="accent2"/>
                </a:solidFill>
                <a:sym typeface="+mn-ea"/>
              </a:rPr>
              <a:t>解决方案</a:t>
            </a:r>
            <a:r>
              <a:rPr lang="en-US" altLang="zh-CN">
                <a:solidFill>
                  <a:schemeClr val="accent2"/>
                </a:solidFill>
                <a:sym typeface="+mn-ea"/>
              </a:rPr>
              <a:t>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文件以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.vsln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作为文件扩展名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527800" y="3658235"/>
            <a:ext cx="4264025" cy="58293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/>
                </a:solidFill>
                <a:sym typeface="+mn-ea"/>
              </a:rPr>
              <a:t>“</a:t>
            </a:r>
            <a:r>
              <a:rPr lang="zh-CN" altLang="en-US">
                <a:solidFill>
                  <a:schemeClr val="accent2"/>
                </a:solidFill>
                <a:sym typeface="+mn-ea"/>
              </a:rPr>
              <a:t>火山项目</a:t>
            </a:r>
            <a:r>
              <a:rPr lang="en-US" altLang="zh-CN">
                <a:solidFill>
                  <a:schemeClr val="accent2"/>
                </a:solidFill>
                <a:sym typeface="+mn-ea"/>
              </a:rPr>
              <a:t>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文件则以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.v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作为文件扩展名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3178175" y="3257550"/>
            <a:ext cx="33496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6521450" y="2957195"/>
            <a:ext cx="4264025" cy="58293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与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火山项目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同名的文件夹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cxnSp>
        <p:nvCxnSpPr>
          <p:cNvPr id="20" name="肘形连接符 19"/>
          <p:cNvCxnSpPr>
            <a:endCxn id="16" idx="1"/>
          </p:cNvCxnSpPr>
          <p:nvPr/>
        </p:nvCxnSpPr>
        <p:spPr>
          <a:xfrm>
            <a:off x="2896870" y="3482340"/>
            <a:ext cx="3630930" cy="467360"/>
          </a:xfrm>
          <a:prstGeom prst="bentConnector3">
            <a:avLst>
              <a:gd name="adj1" fmla="val 5001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第二章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程序的基本结构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785" y="4552950"/>
            <a:ext cx="582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：服务器项目火山程序代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码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220" y="1035050"/>
            <a:ext cx="5431790" cy="350456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887720" y="1035050"/>
            <a:ext cx="6090285" cy="3745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tx1"/>
                </a:solidFill>
                <a:sym typeface="+mn-ea"/>
              </a:rPr>
              <a:t>通过左侧图示分析火山程序结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构：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>
                <a:solidFill>
                  <a:schemeClr val="tx1"/>
                </a:solidFill>
                <a:sym typeface="+mn-ea"/>
              </a:rPr>
              <a:t>声明了名为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火山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.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程序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的</a:t>
            </a:r>
            <a:r>
              <a:rPr lang="zh-CN" altLang="en-US" sz="2400" b="1">
                <a:solidFill>
                  <a:schemeClr val="accent2"/>
                </a:solidFill>
                <a:sym typeface="+mn-ea"/>
              </a:rPr>
              <a:t>包名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，用于区分火山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解决方案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内不同程序的名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称。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>
                <a:sym typeface="+mn-ea"/>
              </a:rPr>
              <a:t>声明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了名为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启动类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的</a:t>
            </a:r>
            <a:r>
              <a:rPr lang="zh-CN" altLang="en-US" sz="2400" b="1">
                <a:solidFill>
                  <a:schemeClr val="accent2"/>
                </a:solidFill>
                <a:sym typeface="+mn-ea"/>
              </a:rPr>
              <a:t>类名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，且名称不可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变，此为程序执行的起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点。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>
                <a:sym typeface="+mn-ea"/>
              </a:rPr>
              <a:t>声明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了名为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启动方法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的</a:t>
            </a:r>
            <a:r>
              <a:rPr lang="zh-CN" altLang="en-US" sz="2400" b="1">
                <a:solidFill>
                  <a:schemeClr val="accent2"/>
                </a:solidFill>
                <a:sym typeface="+mn-ea"/>
              </a:rPr>
              <a:t>方法名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，用于执行方法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命令。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 b="1">
                <a:solidFill>
                  <a:schemeClr val="accent2"/>
                </a:solidFill>
                <a:sym typeface="+mn-ea"/>
              </a:rPr>
              <a:t>换行输出（参数）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方法用于执行在电脑命令行窗口显示</a:t>
            </a:r>
            <a:r>
              <a:rPr lang="zh-CN" altLang="en-US" sz="2400" b="1">
                <a:solidFill>
                  <a:schemeClr val="accent2"/>
                </a:solidFill>
                <a:sym typeface="+mn-ea"/>
              </a:rPr>
              <a:t>参数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值。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 b="1">
                <a:solidFill>
                  <a:schemeClr val="accent2"/>
                </a:solidFill>
                <a:sym typeface="+mn-ea"/>
              </a:rPr>
              <a:t>返回（</a:t>
            </a:r>
            <a:r>
              <a:rPr lang="zh-CN" altLang="en-US" sz="2400" b="1">
                <a:solidFill>
                  <a:schemeClr val="accent2"/>
                </a:solidFill>
                <a:sym typeface="+mn-ea"/>
              </a:rPr>
              <a:t>参数</a:t>
            </a:r>
            <a:r>
              <a:rPr lang="zh-CN" altLang="en-US" sz="2400" b="1">
                <a:solidFill>
                  <a:schemeClr val="accent2"/>
                </a:solidFill>
                <a:sym typeface="+mn-ea"/>
              </a:rPr>
              <a:t>）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表示执行完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启动方法</a:t>
            </a:r>
            <a:r>
              <a:rPr lang="en-US" altLang="zh-CN" sz="2400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后返回</a:t>
            </a:r>
            <a:r>
              <a:rPr lang="zh-CN" altLang="en-US" sz="2400" b="1">
                <a:solidFill>
                  <a:schemeClr val="accent2"/>
                </a:solidFill>
                <a:sym typeface="+mn-ea"/>
              </a:rPr>
              <a:t>参数</a:t>
            </a:r>
            <a:r>
              <a:rPr lang="zh-CN" altLang="en-US" sz="2400">
                <a:solidFill>
                  <a:schemeClr val="tx1"/>
                </a:solidFill>
                <a:sym typeface="+mn-ea"/>
              </a:rPr>
              <a:t>值。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245110" y="4981575"/>
            <a:ext cx="5422900" cy="10922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7785" y="6111240"/>
            <a:ext cx="582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：项目火山程序结构示意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019810" y="5109210"/>
            <a:ext cx="4432300" cy="83756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1934210" y="5210810"/>
            <a:ext cx="3340100" cy="61023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3228975" y="5325745"/>
            <a:ext cx="1892935" cy="381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55600" y="5343525"/>
            <a:ext cx="43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包</a:t>
            </a:r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144905" y="5332095"/>
            <a:ext cx="43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类</a:t>
            </a:r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2084705" y="5332095"/>
            <a:ext cx="736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</a:t>
            </a:r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3405505" y="5332095"/>
            <a:ext cx="685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代</a:t>
            </a:r>
            <a:r>
              <a:rPr lang="zh-CN" altLang="en-US"/>
              <a:t>码</a:t>
            </a:r>
            <a:endParaRPr lang="zh-CN" altLang="en-US"/>
          </a:p>
        </p:txBody>
      </p:sp>
      <p:cxnSp>
        <p:nvCxnSpPr>
          <p:cNvPr id="32" name="肘形连接符 31"/>
          <p:cNvCxnSpPr/>
          <p:nvPr/>
        </p:nvCxnSpPr>
        <p:spPr>
          <a:xfrm>
            <a:off x="3225800" y="1441450"/>
            <a:ext cx="2755900" cy="215900"/>
          </a:xfrm>
          <a:prstGeom prst="bentConnector3">
            <a:avLst>
              <a:gd name="adj1" fmla="val 50023"/>
            </a:avLst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flipV="1">
            <a:off x="3086100" y="3841750"/>
            <a:ext cx="2908300" cy="241300"/>
          </a:xfrm>
          <a:prstGeom prst="bentConnector3">
            <a:avLst>
              <a:gd name="adj1" fmla="val 50022"/>
            </a:avLst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" name="肘形连接符 35"/>
          <p:cNvCxnSpPr/>
          <p:nvPr/>
        </p:nvCxnSpPr>
        <p:spPr>
          <a:xfrm>
            <a:off x="1485900" y="4337050"/>
            <a:ext cx="4521200" cy="241300"/>
          </a:xfrm>
          <a:prstGeom prst="bentConnector3">
            <a:avLst>
              <a:gd name="adj1" fmla="val 50014"/>
            </a:avLst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4241800" y="2368550"/>
            <a:ext cx="1739900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>
            <a:off x="5549900" y="3105150"/>
            <a:ext cx="444500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第二章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程序的基本结构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378200" y="4171950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图：电脑命令行窗口显示执行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换行输出（）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”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代码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的结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果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8349" t="43523" r="46709" b="42216"/>
          <a:stretch>
            <a:fillRect/>
          </a:stretch>
        </p:blipFill>
        <p:spPr>
          <a:xfrm>
            <a:off x="3378200" y="2203450"/>
            <a:ext cx="6121400" cy="1968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第二章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作用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域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0" y="6026150"/>
            <a:ext cx="582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：服务器项目火山程序代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码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6137910" y="1416050"/>
            <a:ext cx="5422900" cy="46405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934710" y="6036310"/>
            <a:ext cx="582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：项目火山程序结构示意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823710" y="1518285"/>
            <a:ext cx="4432300" cy="21399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7738110" y="1619885"/>
            <a:ext cx="3340100" cy="90233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9032875" y="1722120"/>
            <a:ext cx="1892935" cy="281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代码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A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235700" y="1760220"/>
            <a:ext cx="43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包</a:t>
            </a:r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6948805" y="1741170"/>
            <a:ext cx="569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类</a:t>
            </a:r>
            <a:r>
              <a:rPr lang="en-US" altLang="zh-CN"/>
              <a:t>A</a:t>
            </a:r>
            <a:endParaRPr lang="en-US" altLang="zh-CN"/>
          </a:p>
        </p:txBody>
      </p:sp>
      <p:sp>
        <p:nvSpPr>
          <p:cNvPr id="30" name="文本框 29"/>
          <p:cNvSpPr txBox="1"/>
          <p:nvPr/>
        </p:nvSpPr>
        <p:spPr>
          <a:xfrm>
            <a:off x="7888605" y="1690370"/>
            <a:ext cx="939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</a:t>
            </a:r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9" name="圆角矩形 8"/>
          <p:cNvSpPr/>
          <p:nvPr/>
        </p:nvSpPr>
        <p:spPr>
          <a:xfrm>
            <a:off x="7750810" y="2729865"/>
            <a:ext cx="3340100" cy="8483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888605" y="2783840"/>
            <a:ext cx="939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</a:t>
            </a:r>
            <a:r>
              <a:rPr lang="en-US" altLang="zh-CN"/>
              <a:t>…</a:t>
            </a:r>
            <a:endParaRPr lang="en-US" altLang="zh-CN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0" y="918845"/>
            <a:ext cx="5085080" cy="5140325"/>
          </a:xfrm>
          <a:prstGeom prst="rect">
            <a:avLst/>
          </a:prstGeom>
        </p:spPr>
      </p:pic>
      <p:sp>
        <p:nvSpPr>
          <p:cNvPr id="35" name="圆角矩形 34"/>
          <p:cNvSpPr/>
          <p:nvPr/>
        </p:nvSpPr>
        <p:spPr>
          <a:xfrm>
            <a:off x="9032875" y="2153920"/>
            <a:ext cx="1892935" cy="281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代码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…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9045575" y="2811780"/>
            <a:ext cx="1892935" cy="281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代码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A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9045575" y="3243580"/>
            <a:ext cx="1892935" cy="281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代码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…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823710" y="3790315"/>
            <a:ext cx="4432300" cy="21399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7738110" y="3891915"/>
            <a:ext cx="3340100" cy="90233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9032875" y="3994150"/>
            <a:ext cx="1892935" cy="281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代码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A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948805" y="4013200"/>
            <a:ext cx="569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类</a:t>
            </a:r>
            <a:r>
              <a:rPr lang="en-US" altLang="zh-CN"/>
              <a:t>B</a:t>
            </a:r>
            <a:endParaRPr lang="en-US" altLang="zh-CN"/>
          </a:p>
        </p:txBody>
      </p:sp>
      <p:sp>
        <p:nvSpPr>
          <p:cNvPr id="43" name="文本框 42"/>
          <p:cNvSpPr txBox="1"/>
          <p:nvPr/>
        </p:nvSpPr>
        <p:spPr>
          <a:xfrm>
            <a:off x="7888605" y="3962400"/>
            <a:ext cx="939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</a:t>
            </a:r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44" name="圆角矩形 43"/>
          <p:cNvSpPr/>
          <p:nvPr/>
        </p:nvSpPr>
        <p:spPr>
          <a:xfrm>
            <a:off x="7750810" y="5001895"/>
            <a:ext cx="3340100" cy="8483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7888605" y="5055870"/>
            <a:ext cx="939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</a:t>
            </a:r>
            <a:r>
              <a:rPr lang="en-US" altLang="zh-CN"/>
              <a:t>…</a:t>
            </a:r>
            <a:endParaRPr lang="en-US" altLang="zh-CN"/>
          </a:p>
        </p:txBody>
      </p:sp>
      <p:sp>
        <p:nvSpPr>
          <p:cNvPr id="46" name="圆角矩形 45"/>
          <p:cNvSpPr/>
          <p:nvPr/>
        </p:nvSpPr>
        <p:spPr>
          <a:xfrm>
            <a:off x="9032875" y="4425950"/>
            <a:ext cx="1892935" cy="281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代码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…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9045575" y="5083810"/>
            <a:ext cx="1892935" cy="281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代码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A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9045575" y="5515610"/>
            <a:ext cx="1892935" cy="281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sym typeface="+mn-ea"/>
              </a:rPr>
              <a:t>代码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…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012180" y="814705"/>
            <a:ext cx="54222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       </a:t>
            </a:r>
            <a:r>
              <a:rPr lang="zh-CN" altLang="en-US">
                <a:solidFill>
                  <a:schemeClr val="accent2"/>
                </a:solidFill>
              </a:rPr>
              <a:t>作用域</a:t>
            </a:r>
            <a:r>
              <a:rPr lang="zh-CN" altLang="en-US"/>
              <a:t>表示已声明标识符表示的常量、变量、</a:t>
            </a:r>
            <a:r>
              <a:rPr lang="zh-CN" altLang="en-US"/>
              <a:t>方法或包在程序中的作用范围。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第二章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4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注释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3835" y="4547235"/>
            <a:ext cx="542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：服务器新项目默认创建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的火山程序代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码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934710" y="1562100"/>
            <a:ext cx="542226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</a:t>
            </a:r>
            <a:r>
              <a:rPr lang="zh-CN" altLang="en-US">
                <a:solidFill>
                  <a:schemeClr val="accent2"/>
                </a:solidFill>
              </a:rPr>
              <a:t>注释</a:t>
            </a:r>
            <a:r>
              <a:rPr lang="zh-CN" altLang="en-US"/>
              <a:t>的作用是对程序进行解释和说明。编译系统在编译代码时会自动忽略注释，因此注释对于程序的功能实现不起任何作用。在程序中适当添加注释可以提高程序的可读性。为程序添加注释可以起到以下两种作用。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zh-CN" altLang="en-US">
                <a:solidFill>
                  <a:schemeClr val="accent2"/>
                </a:solidFill>
              </a:rPr>
              <a:t>解释</a:t>
            </a:r>
            <a:r>
              <a:rPr lang="zh-CN" altLang="en-US"/>
              <a:t>程序某些语句的作用和功能，使程序更易于理解，通常用于代码的解释说明。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）用注释</a:t>
            </a:r>
            <a:r>
              <a:rPr lang="zh-CN" altLang="en-US">
                <a:solidFill>
                  <a:schemeClr val="accent2"/>
                </a:solidFill>
              </a:rPr>
              <a:t>屏蔽</a:t>
            </a:r>
            <a:r>
              <a:rPr lang="zh-CN" altLang="en-US"/>
              <a:t>一部分代码，使编译系统暂时忽略被注释的代码，等需要时再取消注释，这些代码就会再次发挥作用，通常用于代码的调试。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9149" t="11201" r="53894" b="62410"/>
          <a:stretch>
            <a:fillRect/>
          </a:stretch>
        </p:blipFill>
        <p:spPr>
          <a:xfrm>
            <a:off x="204470" y="1562100"/>
            <a:ext cx="5420995" cy="2985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火山语法基础：章节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目录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20975" y="92011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一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圆角矩形 16"/>
          <p:cNvSpPr/>
          <p:nvPr>
            <p:custDataLst>
              <p:tags r:id="rId2"/>
            </p:custDataLst>
          </p:nvPr>
        </p:nvSpPr>
        <p:spPr>
          <a:xfrm>
            <a:off x="3754120" y="92011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变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量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圆角矩形 17"/>
          <p:cNvSpPr/>
          <p:nvPr>
            <p:custDataLst>
              <p:tags r:id="rId3"/>
            </p:custDataLst>
          </p:nvPr>
        </p:nvSpPr>
        <p:spPr>
          <a:xfrm>
            <a:off x="2720975" y="170878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二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圆角矩形 18"/>
          <p:cNvSpPr/>
          <p:nvPr>
            <p:custDataLst>
              <p:tags r:id="rId4"/>
            </p:custDataLst>
          </p:nvPr>
        </p:nvSpPr>
        <p:spPr>
          <a:xfrm>
            <a:off x="3754120" y="170878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基础数据类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型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20975" y="252603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三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圆角矩形 20"/>
          <p:cNvSpPr/>
          <p:nvPr>
            <p:custDataLst>
              <p:tags r:id="rId6"/>
            </p:custDataLst>
          </p:nvPr>
        </p:nvSpPr>
        <p:spPr>
          <a:xfrm>
            <a:off x="3754120" y="252603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类型转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换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2720975" y="335280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四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3754120" y="33528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常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量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2682875" y="417004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五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圆角矩形 5"/>
          <p:cNvSpPr/>
          <p:nvPr>
            <p:custDataLst>
              <p:tags r:id="rId10"/>
            </p:custDataLst>
          </p:nvPr>
        </p:nvSpPr>
        <p:spPr>
          <a:xfrm>
            <a:off x="3716020" y="41700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枚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举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圆角矩形 6"/>
          <p:cNvSpPr/>
          <p:nvPr>
            <p:custDataLst>
              <p:tags r:id="rId11"/>
            </p:custDataLst>
          </p:nvPr>
        </p:nvSpPr>
        <p:spPr>
          <a:xfrm>
            <a:off x="2682875" y="498729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六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圆角矩形 7"/>
          <p:cNvSpPr/>
          <p:nvPr>
            <p:custDataLst>
              <p:tags r:id="rId12"/>
            </p:custDataLst>
          </p:nvPr>
        </p:nvSpPr>
        <p:spPr>
          <a:xfrm>
            <a:off x="3716020" y="49872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13"/>
            </p:custDataLst>
          </p:nvPr>
        </p:nvSpPr>
        <p:spPr>
          <a:xfrm>
            <a:off x="2682875" y="578548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七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圆角矩形 9"/>
          <p:cNvSpPr/>
          <p:nvPr>
            <p:custDataLst>
              <p:tags r:id="rId14"/>
            </p:custDataLst>
          </p:nvPr>
        </p:nvSpPr>
        <p:spPr>
          <a:xfrm>
            <a:off x="3716020" y="578548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解读相关类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库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变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量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pic>
        <p:nvPicPr>
          <p:cNvPr id="3" name="https://photo-static-api.fotomore.com/creative/vcg/veer/400/new/VCG41N177180436.jpg?uid=386&amp;timestamp=1733045343&amp;sign=12852a9f4f295e7bce806cdc370d8e20" descr="ram存储器模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410" y="1004570"/>
            <a:ext cx="3853815" cy="2569210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659130" y="3838575"/>
            <a:ext cx="918019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chemeClr val="accent2"/>
                </a:solidFill>
              </a:rPr>
              <a:t>变量与硬件的联系</a:t>
            </a:r>
            <a:r>
              <a:rPr lang="zh-CN" altLang="en-US" sz="2000">
                <a:solidFill>
                  <a:schemeClr val="accent2"/>
                </a:solidFill>
              </a:rPr>
              <a:t>：</a:t>
            </a:r>
            <a:r>
              <a:rPr lang="zh-CN" altLang="en-US" sz="2000"/>
              <a:t>当编译器编译火山程序时，通过某个变量值的数据类型，编译器就能够知晓要为这个值分配多大内存。值被存储在指定大小的内存中后，即可通过算术、关系、逻辑等运算符对其进行计算。</a:t>
            </a:r>
            <a:endParaRPr lang="zh-CN" alt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b="1">
                <a:solidFill>
                  <a:schemeClr val="accent2"/>
                </a:solidFill>
              </a:rPr>
              <a:t>变量的含义</a:t>
            </a:r>
            <a:r>
              <a:rPr lang="en-US" altLang="zh-CN" sz="2000">
                <a:solidFill>
                  <a:schemeClr val="accent2"/>
                </a:solidFill>
              </a:rPr>
              <a:t>：</a:t>
            </a:r>
            <a:r>
              <a:rPr lang="zh-CN" altLang="en-US" sz="2000"/>
              <a:t>变量来源于数学。在高中数学里，变量被定义为</a:t>
            </a:r>
            <a:r>
              <a:rPr lang="en-US" altLang="zh-CN" sz="2000"/>
              <a:t>“</a:t>
            </a:r>
            <a:r>
              <a:rPr lang="zh-CN" altLang="en-US" sz="2000"/>
              <a:t>没有固定的值，可以改变的数</a:t>
            </a:r>
            <a:r>
              <a:rPr lang="en-US" altLang="zh-CN" sz="2000"/>
              <a:t>”</a:t>
            </a:r>
            <a:r>
              <a:rPr lang="zh-CN" altLang="en-US" sz="2000"/>
              <a:t>。但是，变量在计算机语言中被定义为</a:t>
            </a:r>
            <a:r>
              <a:rPr lang="en-US" altLang="zh-CN" sz="2000"/>
              <a:t>“</a:t>
            </a:r>
            <a:r>
              <a:rPr lang="zh-CN" altLang="en-US" sz="2000"/>
              <a:t>能够存储数据（计算结果或值）的内存</a:t>
            </a:r>
            <a:r>
              <a:rPr lang="en-US" altLang="zh-CN" sz="2000"/>
              <a:t>”</a:t>
            </a:r>
            <a:r>
              <a:rPr lang="zh-CN" altLang="en-US" sz="2000"/>
              <a:t>。明确变量在计算机语言中的含义后，下面讲解变量在火山平</a:t>
            </a:r>
            <a:r>
              <a:rPr lang="zh-CN" altLang="en-US" sz="2000"/>
              <a:t>台中的使用方法。</a:t>
            </a:r>
            <a:endParaRPr lang="zh-CN" altLang="en-US" sz="2000"/>
          </a:p>
        </p:txBody>
      </p:sp>
      <p:sp>
        <p:nvSpPr>
          <p:cNvPr id="5" name="线形标注 2 4"/>
          <p:cNvSpPr/>
          <p:nvPr/>
        </p:nvSpPr>
        <p:spPr>
          <a:xfrm>
            <a:off x="8337550" y="1241425"/>
            <a:ext cx="1777365" cy="534670"/>
          </a:xfrm>
          <a:prstGeom prst="borderCallout2">
            <a:avLst>
              <a:gd name="adj1" fmla="val 17028"/>
              <a:gd name="adj2" fmla="val -987"/>
              <a:gd name="adj3" fmla="val 18750"/>
              <a:gd name="adj4" fmla="val -16667"/>
              <a:gd name="adj5" fmla="val 112500"/>
              <a:gd name="adj6" fmla="val -46667"/>
            </a:avLst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accent2"/>
                </a:solidFill>
              </a:rPr>
              <a:t>变量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8973820" y="1295400"/>
            <a:ext cx="1071245" cy="41402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000">
                <a:solidFill>
                  <a:schemeClr val="bg1"/>
                </a:solidFill>
              </a:rPr>
              <a:t>变量名：整数</a:t>
            </a:r>
            <a:r>
              <a:rPr lang="en-US" altLang="zh-CN" sz="1000">
                <a:solidFill>
                  <a:schemeClr val="bg1"/>
                </a:solidFill>
              </a:rPr>
              <a:t>1</a:t>
            </a:r>
            <a:endParaRPr lang="zh-CN" altLang="en-US" sz="1000">
              <a:solidFill>
                <a:schemeClr val="bg1"/>
              </a:solidFill>
            </a:endParaRPr>
          </a:p>
          <a:p>
            <a:pPr algn="l"/>
            <a:r>
              <a:rPr lang="zh-CN" altLang="en-US" sz="1000">
                <a:solidFill>
                  <a:schemeClr val="bg1"/>
                </a:solidFill>
              </a:rPr>
              <a:t>变量值：</a:t>
            </a:r>
            <a:r>
              <a:rPr lang="en-US" altLang="zh-CN" sz="1000">
                <a:solidFill>
                  <a:schemeClr val="bg1"/>
                </a:solidFill>
              </a:rPr>
              <a:t>123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变量概述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410450" y="1795145"/>
            <a:ext cx="194945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610735" y="3353435"/>
            <a:ext cx="3194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：内存条与变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量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  <p:bldP spid="13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变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量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变量的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声明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6450" y="1748790"/>
            <a:ext cx="8661400" cy="23507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67080" y="4612640"/>
            <a:ext cx="9613900" cy="1889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/>
              <a:t>在火山代码编辑区通过点击</a:t>
            </a:r>
            <a:r>
              <a:rPr lang="zh-CN" altLang="en-US" sz="2000" b="1">
                <a:solidFill>
                  <a:schemeClr val="accent2"/>
                </a:solidFill>
              </a:rPr>
              <a:t>鼠标右键选择</a:t>
            </a:r>
            <a:r>
              <a:rPr lang="en-US" altLang="zh-CN" sz="2000" b="1">
                <a:solidFill>
                  <a:schemeClr val="accent2"/>
                </a:solidFill>
              </a:rPr>
              <a:t>“</a:t>
            </a:r>
            <a:r>
              <a:rPr lang="zh-CN" altLang="en-US" sz="2000" b="1">
                <a:solidFill>
                  <a:schemeClr val="accent2"/>
                </a:solidFill>
              </a:rPr>
              <a:t>插入新成员</a:t>
            </a:r>
            <a:r>
              <a:rPr lang="en-US" altLang="zh-CN" sz="2000" b="1">
                <a:solidFill>
                  <a:schemeClr val="accent2"/>
                </a:solidFill>
              </a:rPr>
              <a:t>/</a:t>
            </a:r>
            <a:r>
              <a:rPr lang="zh-CN" altLang="en-US" sz="2000" b="1">
                <a:solidFill>
                  <a:schemeClr val="accent2"/>
                </a:solidFill>
              </a:rPr>
              <a:t>局部变量</a:t>
            </a:r>
            <a:r>
              <a:rPr lang="en-US" altLang="zh-CN" sz="2000" b="1">
                <a:solidFill>
                  <a:schemeClr val="accent2"/>
                </a:solidFill>
              </a:rPr>
              <a:t>”</a:t>
            </a:r>
            <a:r>
              <a:rPr lang="zh-CN" altLang="en-US" sz="2000"/>
              <a:t>创建空白《火山声明表》，随后在</a:t>
            </a:r>
            <a:r>
              <a:rPr lang="en-US" altLang="zh-CN" sz="2000"/>
              <a:t>“</a:t>
            </a:r>
            <a:r>
              <a:rPr lang="zh-CN" altLang="en-US" sz="2000"/>
              <a:t>成员</a:t>
            </a:r>
            <a:r>
              <a:rPr lang="en-US" altLang="zh-CN" sz="2000"/>
              <a:t>/</a:t>
            </a:r>
            <a:r>
              <a:rPr lang="zh-CN" altLang="en-US" sz="2000"/>
              <a:t>局部变量名</a:t>
            </a:r>
            <a:r>
              <a:rPr lang="en-US" altLang="zh-CN" sz="2000"/>
              <a:t>”</a:t>
            </a:r>
            <a:r>
              <a:rPr lang="zh-CN" altLang="en-US" sz="2000"/>
              <a:t>和</a:t>
            </a:r>
            <a:r>
              <a:rPr lang="en-US" altLang="zh-CN" sz="2000"/>
              <a:t>“</a:t>
            </a:r>
            <a:r>
              <a:rPr lang="zh-CN" altLang="en-US" sz="2000"/>
              <a:t>类型</a:t>
            </a:r>
            <a:r>
              <a:rPr lang="en-US" altLang="zh-CN" sz="2000"/>
              <a:t>”</a:t>
            </a:r>
            <a:r>
              <a:rPr lang="zh-CN" altLang="en-US" sz="2000"/>
              <a:t>列中填写对应信息，即可声明变量。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 b="1">
                <a:solidFill>
                  <a:schemeClr val="accent2"/>
                </a:solidFill>
              </a:rPr>
              <a:t>变量名</a:t>
            </a:r>
            <a:r>
              <a:rPr lang="zh-CN" altLang="en-US" sz="2000"/>
              <a:t>由用户根据标识符的命名规则自定义，</a:t>
            </a:r>
            <a:r>
              <a:rPr lang="zh-CN" altLang="en-US" sz="2000" b="1">
                <a:solidFill>
                  <a:schemeClr val="accent2"/>
                </a:solidFill>
              </a:rPr>
              <a:t>变量类型</a:t>
            </a:r>
            <a:r>
              <a:rPr lang="zh-CN" altLang="en-US" sz="2000"/>
              <a:t>我们在下节课中会学</a:t>
            </a:r>
            <a:r>
              <a:rPr lang="zh-CN" altLang="en-US" sz="2000"/>
              <a:t>到。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注：也可通过快捷键</a:t>
            </a:r>
            <a:r>
              <a:rPr lang="en-US" altLang="zh-CN" sz="2000" b="1">
                <a:solidFill>
                  <a:schemeClr val="accent2"/>
                </a:solidFill>
              </a:rPr>
              <a:t>Ctrl + L</a:t>
            </a:r>
            <a:r>
              <a:rPr lang="en-US" altLang="zh-CN" sz="2000"/>
              <a:t> </a:t>
            </a:r>
            <a:r>
              <a:rPr lang="zh-CN" altLang="en-US" sz="2000"/>
              <a:t>创建。</a:t>
            </a:r>
            <a:endParaRPr lang="zh-CN" altLang="en-US" sz="2000"/>
          </a:p>
        </p:txBody>
      </p:sp>
      <p:sp>
        <p:nvSpPr>
          <p:cNvPr id="24" name="文本框 23"/>
          <p:cNvSpPr txBox="1"/>
          <p:nvPr/>
        </p:nvSpPr>
        <p:spPr>
          <a:xfrm>
            <a:off x="3378200" y="4171950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表：火山声明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变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量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变量的初始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化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7080" y="4612640"/>
            <a:ext cx="9613900" cy="13004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/>
              <a:t>通过在《火山声明表》的</a:t>
            </a:r>
            <a:r>
              <a:rPr lang="en-US" altLang="zh-CN" sz="2000"/>
              <a:t>“</a:t>
            </a:r>
            <a:r>
              <a:rPr lang="zh-CN" altLang="en-US" sz="2000"/>
              <a:t>初始值</a:t>
            </a:r>
            <a:r>
              <a:rPr lang="en-US" altLang="zh-CN" sz="2000"/>
              <a:t>”</a:t>
            </a:r>
            <a:r>
              <a:rPr lang="zh-CN" altLang="en-US" sz="2000"/>
              <a:t>列中填写对应信息，即可声明变量的初始</a:t>
            </a:r>
            <a:r>
              <a:rPr lang="zh-CN" altLang="en-US" sz="2000"/>
              <a:t>值。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注：如果</a:t>
            </a:r>
            <a:r>
              <a:rPr lang="zh-CN" altLang="en-US" sz="2000">
                <a:sym typeface="+mn-ea"/>
              </a:rPr>
              <a:t>在《火山声明表》的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初始值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列中不填写任何信息，那么变量的初始值会被设置为变量类型的默认值。文本型、整数、小数、逻辑型变量的默认值分别为：</a:t>
            </a:r>
            <a:r>
              <a:rPr lang="en-US" altLang="zh-CN" sz="2000">
                <a:sym typeface="+mn-ea"/>
              </a:rPr>
              <a:t>””(</a:t>
            </a:r>
            <a:r>
              <a:rPr lang="zh-CN" altLang="en-US" sz="2000">
                <a:sym typeface="+mn-ea"/>
              </a:rPr>
              <a:t>即空</a:t>
            </a:r>
            <a:r>
              <a:rPr lang="en-US" altLang="zh-CN" sz="2000">
                <a:sym typeface="+mn-ea"/>
              </a:rPr>
              <a:t>)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0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0.0</a:t>
            </a:r>
            <a:r>
              <a:rPr lang="zh-CN" altLang="en-US" sz="2000">
                <a:sym typeface="+mn-ea"/>
              </a:rPr>
              <a:t>、假。</a:t>
            </a:r>
            <a:endParaRPr lang="zh-CN" altLang="en-US" sz="2000"/>
          </a:p>
          <a:p>
            <a:endParaRPr lang="zh-CN" altLang="en-US" sz="2000"/>
          </a:p>
        </p:txBody>
      </p:sp>
      <p:sp>
        <p:nvSpPr>
          <p:cNvPr id="24" name="文本框 23"/>
          <p:cNvSpPr txBox="1"/>
          <p:nvPr/>
        </p:nvSpPr>
        <p:spPr>
          <a:xfrm>
            <a:off x="3378200" y="4171950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表：火山声明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6580" y="1792605"/>
            <a:ext cx="9185910" cy="2350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基础数据类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型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1775" y="995045"/>
            <a:ext cx="117271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在火山平台中，基础数据类型包括字节、短整数、字符、长整数、单精度小数、</a:t>
            </a:r>
            <a:r>
              <a:rPr lang="zh-CN" altLang="en-US" sz="2000" b="1">
                <a:solidFill>
                  <a:schemeClr val="accent2"/>
                </a:solidFill>
              </a:rPr>
              <a:t>整数</a:t>
            </a:r>
            <a:r>
              <a:rPr lang="zh-CN" altLang="en-US" sz="2000"/>
              <a:t>、</a:t>
            </a:r>
            <a:r>
              <a:rPr lang="zh-CN" altLang="en-US" sz="2000" b="1">
                <a:solidFill>
                  <a:schemeClr val="accent2"/>
                </a:solidFill>
              </a:rPr>
              <a:t>小数</a:t>
            </a:r>
            <a:r>
              <a:rPr lang="zh-CN" altLang="en-US" sz="2000"/>
              <a:t>、</a:t>
            </a:r>
            <a:r>
              <a:rPr lang="zh-CN" altLang="en-US" sz="2000" b="1">
                <a:solidFill>
                  <a:schemeClr val="accent2"/>
                </a:solidFill>
              </a:rPr>
              <a:t>逻辑型</a:t>
            </a:r>
            <a:r>
              <a:rPr lang="zh-CN" altLang="en-US" sz="2000"/>
              <a:t>、</a:t>
            </a:r>
            <a:r>
              <a:rPr lang="zh-CN" altLang="en-US" sz="2000" b="1">
                <a:solidFill>
                  <a:schemeClr val="accent2"/>
                </a:solidFill>
              </a:rPr>
              <a:t>文本型</a:t>
            </a:r>
            <a:r>
              <a:rPr lang="zh-CN" altLang="en-US" sz="2000"/>
              <a:t>、模板类型</a:t>
            </a:r>
            <a:r>
              <a:rPr lang="en-US" altLang="zh-CN" sz="2000"/>
              <a:t>1~</a:t>
            </a:r>
            <a:r>
              <a:rPr lang="zh-CN" altLang="en-US" sz="2000"/>
              <a:t>模板类型</a:t>
            </a:r>
            <a:r>
              <a:rPr lang="en-US" altLang="zh-CN" sz="2000"/>
              <a:t>8</a:t>
            </a:r>
            <a:r>
              <a:rPr lang="zh-CN" altLang="en-US" sz="2000"/>
              <a:t>等。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 b="1">
                <a:solidFill>
                  <a:schemeClr val="accent2"/>
                </a:solidFill>
              </a:rPr>
              <a:t>常用的基础数据类型：</a:t>
            </a:r>
            <a:endParaRPr lang="zh-CN" altLang="en-US" sz="2000" b="1">
              <a:solidFill>
                <a:schemeClr val="accent2"/>
              </a:solidFill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283210" y="2856230"/>
          <a:ext cx="11442065" cy="2800350"/>
        </p:xfrm>
        <a:graphic>
          <a:graphicData uri="http://schemas.openxmlformats.org/drawingml/2006/table">
            <a:tbl>
              <a:tblPr firstRow="1">
                <a:tableStyleId>{BF990618-A3C3-46F5-9345-7853EB5BFEB0}</a:tableStyleId>
              </a:tblPr>
              <a:tblGrid>
                <a:gridCol w="1671320"/>
                <a:gridCol w="3756025"/>
                <a:gridCol w="6014720"/>
              </a:tblGrid>
              <a:tr h="5600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基</a:t>
                      </a:r>
                      <a:r>
                        <a:rPr lang="zh-CN" altLang="en-US"/>
                        <a:t>础数据类型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举例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5600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文本型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“</a:t>
                      </a:r>
                      <a:r>
                        <a:rPr lang="zh-CN" altLang="en-US"/>
                        <a:t>张三</a:t>
                      </a:r>
                      <a:r>
                        <a:rPr lang="en-US" altLang="zh-CN"/>
                        <a:t>”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”</a:t>
                      </a:r>
                      <a:r>
                        <a:rPr lang="zh-CN" altLang="en-US"/>
                        <a:t>长江</a:t>
                      </a:r>
                      <a:r>
                        <a:rPr lang="en-US" altLang="zh-CN"/>
                        <a:t>”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”123”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5600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整数型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10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9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2024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1234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5600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小数型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1.23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5.545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9.85885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5600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逻辑型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真、假</a:t>
                      </a: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基础数据类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型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1460" y="926465"/>
            <a:ext cx="1172718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accent2"/>
                </a:solidFill>
              </a:rPr>
              <a:t>基础数据类型与字节的关系</a:t>
            </a:r>
            <a:r>
              <a:rPr lang="zh-CN" altLang="en-US" sz="2000"/>
              <a:t>：</a:t>
            </a:r>
            <a:endParaRPr lang="zh-CN" altLang="en-US" sz="2000"/>
          </a:p>
          <a:p>
            <a:r>
              <a:rPr lang="zh-CN" altLang="en-US" sz="2000">
                <a:solidFill>
                  <a:schemeClr val="tx1"/>
                </a:solidFill>
              </a:rPr>
              <a:t>在计算机系统中，</a:t>
            </a:r>
            <a:r>
              <a:rPr lang="zh-CN" altLang="en-US" sz="2000" b="1">
                <a:solidFill>
                  <a:schemeClr val="accent2"/>
                </a:solidFill>
              </a:rPr>
              <a:t>字节是数据存储和传输的基本单位</a:t>
            </a:r>
            <a:r>
              <a:rPr lang="zh-CN" altLang="en-US" sz="2000">
                <a:solidFill>
                  <a:schemeClr val="tx1"/>
                </a:solidFill>
              </a:rPr>
              <a:t>。例如，当我们保存一个文本文件时，文件中的每个字符都可能被存储为</a:t>
            </a:r>
            <a:r>
              <a:rPr lang="en-US" altLang="zh-CN" sz="2000">
                <a:solidFill>
                  <a:schemeClr val="tx1"/>
                </a:solidFill>
              </a:rPr>
              <a:t>1</a:t>
            </a:r>
            <a:r>
              <a:rPr lang="zh-CN" altLang="en-US" sz="2000">
                <a:solidFill>
                  <a:schemeClr val="tx1"/>
                </a:solidFill>
              </a:rPr>
              <a:t>个或多个字节。同样，当我们通过网络传输数据时，数据通常也是以字节为单位进行传输的。总的来说，字节是计算机信息技术中非常重要的一个概念，它为我们提供了一种方便的方式来计量和存储数据。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283210" y="2569210"/>
          <a:ext cx="11454765" cy="3841115"/>
        </p:xfrm>
        <a:graphic>
          <a:graphicData uri="http://schemas.openxmlformats.org/drawingml/2006/table">
            <a:tbl>
              <a:tblPr firstRow="1">
                <a:tableStyleId>{BF990618-A3C3-46F5-9345-7853EB5BFEB0}</a:tableStyleId>
              </a:tblPr>
              <a:tblGrid>
                <a:gridCol w="1344295"/>
                <a:gridCol w="3569335"/>
                <a:gridCol w="6541135"/>
              </a:tblGrid>
              <a:tr h="426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基</a:t>
                      </a:r>
                      <a:r>
                        <a:rPr lang="zh-CN" altLang="en-US"/>
                        <a:t>础数据类型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内存占</a:t>
                      </a:r>
                      <a:r>
                        <a:rPr lang="zh-CN" altLang="en-US"/>
                        <a:t>用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426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字</a:t>
                      </a:r>
                      <a:r>
                        <a:rPr lang="zh-CN" altLang="en-US"/>
                        <a:t>节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r>
                        <a:rPr lang="zh-CN" altLang="en-US"/>
                        <a:t>个字</a:t>
                      </a:r>
                      <a:r>
                        <a:rPr lang="zh-CN" altLang="en-US"/>
                        <a:t>节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426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字</a:t>
                      </a:r>
                      <a:r>
                        <a:rPr lang="zh-CN" altLang="en-US"/>
                        <a:t>符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4</a:t>
                      </a:r>
                      <a:r>
                        <a:rPr lang="zh-CN" altLang="en-US" sz="1800">
                          <a:sym typeface="+mn-ea"/>
                        </a:rPr>
                        <a:t>个字节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4273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整数型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在</a:t>
                      </a:r>
                      <a:r>
                        <a:rPr lang="en-US" altLang="zh-CN"/>
                        <a:t>32</a:t>
                      </a:r>
                      <a:r>
                        <a:rPr lang="zh-CN" altLang="en-US"/>
                        <a:t>位系统上通常为</a:t>
                      </a:r>
                      <a:r>
                        <a:rPr lang="en-US" altLang="zh-CN"/>
                        <a:t>4</a:t>
                      </a:r>
                      <a:r>
                        <a:rPr lang="zh-CN" altLang="en-US"/>
                        <a:t>个字节，在</a:t>
                      </a:r>
                      <a:r>
                        <a:rPr lang="en-US" altLang="zh-CN"/>
                        <a:t>64</a:t>
                      </a:r>
                      <a:r>
                        <a:rPr lang="zh-CN" altLang="en-US"/>
                        <a:t>位系统上通常为</a:t>
                      </a:r>
                      <a:r>
                        <a:rPr lang="en-US" altLang="zh-CN"/>
                        <a:t>8</a:t>
                      </a:r>
                      <a:r>
                        <a:rPr lang="zh-CN" altLang="en-US"/>
                        <a:t>个字节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426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单精度小</a:t>
                      </a:r>
                      <a:r>
                        <a:rPr lang="zh-CN" altLang="en-US"/>
                        <a:t>数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4</a:t>
                      </a:r>
                      <a:r>
                        <a:rPr lang="zh-CN" altLang="en-US" sz="1800">
                          <a:sym typeface="+mn-ea"/>
                        </a:rPr>
                        <a:t>个字节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426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小</a:t>
                      </a:r>
                      <a:r>
                        <a:rPr lang="zh-CN" altLang="en-US"/>
                        <a:t>数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8</a:t>
                      </a:r>
                      <a:r>
                        <a:rPr lang="zh-CN" altLang="en-US"/>
                        <a:t>个字</a:t>
                      </a:r>
                      <a:r>
                        <a:rPr lang="zh-CN" altLang="en-US"/>
                        <a:t>节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40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文本</a:t>
                      </a:r>
                      <a:r>
                        <a:rPr lang="zh-CN" altLang="en-US"/>
                        <a:t>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文本本身是一个指向底层字节数组的指针和长度信息，实际字节数组的内存占用取决于字符串的内容长度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40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7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逻辑型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1</a:t>
                      </a:r>
                      <a:r>
                        <a:rPr lang="zh-CN" altLang="en-US" sz="1800">
                          <a:sym typeface="+mn-ea"/>
                        </a:rPr>
                        <a:t>个字节</a:t>
                      </a: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数据类型转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换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1610" y="1099820"/>
            <a:ext cx="1179639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1</a:t>
            </a:r>
            <a:r>
              <a:rPr lang="zh-CN" altLang="en-US"/>
              <a:t>、在火山平台中，可以</a:t>
            </a:r>
            <a:r>
              <a:rPr lang="zh-CN" altLang="en-US" b="1">
                <a:solidFill>
                  <a:schemeClr val="accent2"/>
                </a:solidFill>
              </a:rPr>
              <a:t>把一个类型的值转换成另一个类型的值</a:t>
            </a:r>
            <a:r>
              <a:rPr lang="zh-CN" altLang="en-US"/>
              <a:t>，这个转换过程称作</a:t>
            </a:r>
            <a:r>
              <a:rPr lang="zh-CN" altLang="en-US" b="1">
                <a:solidFill>
                  <a:schemeClr val="accent2"/>
                </a:solidFill>
              </a:rPr>
              <a:t>类型转换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8610" y="3871595"/>
            <a:ext cx="117963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、在火山平台</a:t>
            </a:r>
            <a:r>
              <a:rPr lang="zh-CN" altLang="en-US"/>
              <a:t>可以准确无误地把</a:t>
            </a:r>
            <a:r>
              <a:rPr lang="zh-CN" altLang="en-US" b="1">
                <a:solidFill>
                  <a:schemeClr val="accent2"/>
                </a:solidFill>
              </a:rPr>
              <a:t>取值范围较小的类型</a:t>
            </a:r>
            <a:r>
              <a:rPr lang="zh-CN" altLang="en-US"/>
              <a:t>转换为</a:t>
            </a:r>
            <a:r>
              <a:rPr lang="zh-CN" altLang="en-US" b="1">
                <a:solidFill>
                  <a:schemeClr val="accent2"/>
                </a:solidFill>
              </a:rPr>
              <a:t>取值范围较大的类型</a:t>
            </a:r>
            <a:r>
              <a:rPr lang="zh-CN" altLang="en-US"/>
              <a:t>，例如，单精度小数类型的值可以转换成小</a:t>
            </a:r>
            <a:r>
              <a:rPr lang="zh-CN" altLang="en-US"/>
              <a:t>数类型的值。但把取值范围较大的类型转换为取值范围较小的类型时，会发生精度丢失的情况。</a:t>
            </a: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470400" y="1652905"/>
            <a:ext cx="1206500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小数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527800" y="1653540"/>
            <a:ext cx="1206500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文本</a:t>
            </a:r>
            <a:r>
              <a:rPr lang="zh-CN" altLang="en-US">
                <a:solidFill>
                  <a:schemeClr val="accent2"/>
                </a:solidFill>
              </a:rPr>
              <a:t>型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470400" y="2416810"/>
            <a:ext cx="1206500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小数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527800" y="2417445"/>
            <a:ext cx="1206500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整数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470400" y="3180715"/>
            <a:ext cx="1206500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整数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527800" y="3181350"/>
            <a:ext cx="1206500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文本</a:t>
            </a:r>
            <a:r>
              <a:rPr lang="zh-CN" altLang="en-US">
                <a:solidFill>
                  <a:schemeClr val="accent2"/>
                </a:solidFill>
              </a:rPr>
              <a:t>型</a:t>
            </a:r>
            <a:endParaRPr lang="zh-CN" altLang="en-US">
              <a:solidFill>
                <a:schemeClr val="accent2"/>
              </a:solidFill>
            </a:endParaRPr>
          </a:p>
        </p:txBody>
      </p:sp>
      <p:cxnSp>
        <p:nvCxnSpPr>
          <p:cNvPr id="19" name="直接箭头连接符 18"/>
          <p:cNvCxnSpPr>
            <a:stCxn id="9" idx="3"/>
            <a:endCxn id="10" idx="1"/>
          </p:cNvCxnSpPr>
          <p:nvPr/>
        </p:nvCxnSpPr>
        <p:spPr>
          <a:xfrm>
            <a:off x="5676900" y="1900555"/>
            <a:ext cx="850900" cy="635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stCxn id="13" idx="3"/>
            <a:endCxn id="16" idx="1"/>
          </p:cNvCxnSpPr>
          <p:nvPr/>
        </p:nvCxnSpPr>
        <p:spPr>
          <a:xfrm>
            <a:off x="5676900" y="2664460"/>
            <a:ext cx="850900" cy="635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7" idx="3"/>
            <a:endCxn id="18" idx="1"/>
          </p:cNvCxnSpPr>
          <p:nvPr/>
        </p:nvCxnSpPr>
        <p:spPr>
          <a:xfrm>
            <a:off x="5676900" y="3428365"/>
            <a:ext cx="850900" cy="635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4091305" y="4656455"/>
            <a:ext cx="1585595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单精</a:t>
            </a:r>
            <a:r>
              <a:rPr lang="zh-CN" altLang="en-US">
                <a:solidFill>
                  <a:schemeClr val="accent2"/>
                </a:solidFill>
              </a:rPr>
              <a:t>度小数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6554470" y="4657090"/>
            <a:ext cx="1610995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小</a:t>
            </a:r>
            <a:r>
              <a:rPr lang="zh-CN" altLang="en-US">
                <a:solidFill>
                  <a:schemeClr val="accent2"/>
                </a:solidFill>
              </a:rPr>
              <a:t>数</a:t>
            </a:r>
            <a:endParaRPr lang="zh-CN" altLang="en-US">
              <a:solidFill>
                <a:schemeClr val="accent2"/>
              </a:solidFill>
            </a:endParaRPr>
          </a:p>
        </p:txBody>
      </p:sp>
      <p:cxnSp>
        <p:nvCxnSpPr>
          <p:cNvPr id="25" name="直接箭头连接符 24"/>
          <p:cNvCxnSpPr>
            <a:stCxn id="22" idx="3"/>
            <a:endCxn id="23" idx="1"/>
          </p:cNvCxnSpPr>
          <p:nvPr/>
        </p:nvCxnSpPr>
        <p:spPr>
          <a:xfrm>
            <a:off x="5676900" y="4904105"/>
            <a:ext cx="877570" cy="635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" name="圆角矩形 25"/>
          <p:cNvSpPr/>
          <p:nvPr/>
        </p:nvSpPr>
        <p:spPr>
          <a:xfrm>
            <a:off x="4090670" y="5466080"/>
            <a:ext cx="1612900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小</a:t>
            </a:r>
            <a:r>
              <a:rPr lang="zh-CN" altLang="en-US">
                <a:solidFill>
                  <a:schemeClr val="accent2"/>
                </a:solidFill>
              </a:rPr>
              <a:t>数</a:t>
            </a:r>
            <a:endParaRPr lang="zh-CN" altLang="en-US">
              <a:solidFill>
                <a:schemeClr val="accent2"/>
              </a:solidFill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>
            <a:off x="5703570" y="5700395"/>
            <a:ext cx="850900" cy="635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/>
        </p:nvSpPr>
        <p:spPr>
          <a:xfrm>
            <a:off x="6554470" y="5478780"/>
            <a:ext cx="1612900" cy="4953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整数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58900" y="5530850"/>
            <a:ext cx="2120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大转</a:t>
            </a:r>
            <a:r>
              <a:rPr lang="zh-CN" altLang="en-US"/>
              <a:t>小精度</a:t>
            </a:r>
            <a:r>
              <a:rPr lang="zh-CN" altLang="en-US"/>
              <a:t>丢失：</a:t>
            </a:r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359535" y="4711700"/>
            <a:ext cx="2120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小转</a:t>
            </a:r>
            <a:r>
              <a:rPr lang="zh-CN" altLang="en-US"/>
              <a:t>大精度</a:t>
            </a:r>
            <a:r>
              <a:rPr lang="zh-CN" altLang="en-US"/>
              <a:t>不丢失：</a:t>
            </a:r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575435" y="1721485"/>
            <a:ext cx="2120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小数转文本</a:t>
            </a:r>
            <a:r>
              <a:rPr lang="zh-CN" altLang="en-US"/>
              <a:t>型：</a:t>
            </a:r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575435" y="2485390"/>
            <a:ext cx="2120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小数转</a:t>
            </a:r>
            <a:r>
              <a:rPr lang="zh-CN" altLang="en-US"/>
              <a:t>整数：</a:t>
            </a:r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575435" y="3178810"/>
            <a:ext cx="2120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整数转文本</a:t>
            </a:r>
            <a:r>
              <a:rPr lang="zh-CN" altLang="en-US"/>
              <a:t>型：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3" grpId="0" animBg="1"/>
      <p:bldP spid="16" grpId="0" animBg="1"/>
      <p:bldP spid="17" grpId="0" animBg="1"/>
      <p:bldP spid="18" grpId="0" animBg="1"/>
      <p:bldP spid="31" grpId="0"/>
      <p:bldP spid="32" grpId="0"/>
      <p:bldP spid="33" grpId="0"/>
      <p:bldP spid="8" grpId="0"/>
      <p:bldP spid="22" grpId="0" animBg="1"/>
      <p:bldP spid="23" grpId="0" animBg="1"/>
      <p:bldP spid="26" grpId="0" animBg="1"/>
      <p:bldP spid="28" grpId="0" animBg="1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4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常量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5750" y="1204595"/>
            <a:ext cx="1169289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常量</a:t>
            </a:r>
            <a:r>
              <a:rPr lang="zh-CN" altLang="en-US"/>
              <a:t>指的是在程序运行期间，值不会被修改的量。在火山平台中，常量的类型只能是基础数据类型，即数值、逻辑</a:t>
            </a:r>
            <a:r>
              <a:rPr lang="zh-CN" altLang="en-US"/>
              <a:t>型和文本</a:t>
            </a:r>
            <a:r>
              <a:rPr lang="zh-CN" altLang="en-US"/>
              <a:t>型等类型。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7980" y="4632960"/>
            <a:ext cx="11630660" cy="64516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1800" b="0" i="0"/>
              <a:t>       </a:t>
            </a:r>
            <a:r>
              <a:rPr lang="zh-CN" altLang="en-US" sz="1800" b="0" i="0"/>
              <a:t>通过使用常量，程序员可以编写更加健壮、可维护和可读的代码。同时，常量还可以作为</a:t>
            </a:r>
            <a:r>
              <a:rPr lang="zh-CN" altLang="en-US" sz="1800" b="0" i="0"/>
              <a:t>注释文档的一部分，帮助其他开发者理解代码中的特定值或配置。</a:t>
            </a:r>
            <a:endParaRPr lang="zh-CN" altLang="en-US" sz="1800" b="0" i="0"/>
          </a:p>
        </p:txBody>
      </p:sp>
      <p:sp>
        <p:nvSpPr>
          <p:cNvPr id="9" name="文本框 8"/>
          <p:cNvSpPr txBox="1"/>
          <p:nvPr/>
        </p:nvSpPr>
        <p:spPr>
          <a:xfrm>
            <a:off x="285750" y="1998345"/>
            <a:ext cx="11631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声明并初始化常量</a:t>
            </a:r>
            <a:r>
              <a:rPr lang="zh-CN" altLang="en-US">
                <a:sym typeface="+mn-ea"/>
              </a:rPr>
              <a:t>的语法格式与声明并初始化变量的语法格式大致相同</a:t>
            </a:r>
            <a:r>
              <a:rPr lang="zh-CN">
                <a:sym typeface="+mn-ea"/>
              </a:rPr>
              <a:t>，</a:t>
            </a:r>
            <a:r>
              <a:rPr lang="zh-CN" altLang="en-US">
                <a:sym typeface="+mn-ea"/>
              </a:rPr>
              <a:t>火山平台编译器会根据常量的值推断常量的类型。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85115" y="2761615"/>
            <a:ext cx="116306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常量的主要用途</a:t>
            </a:r>
            <a:r>
              <a:rPr lang="zh-CN" altLang="en-US">
                <a:sym typeface="+mn-ea"/>
              </a:rPr>
              <a:t>有：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配置管理</a:t>
            </a:r>
            <a:r>
              <a:rPr lang="zh-CN" altLang="en-US">
                <a:sym typeface="+mn-ea"/>
              </a:rPr>
              <a:t>：用于存储配置参数，如数据库连接字符串、</a:t>
            </a:r>
            <a:r>
              <a:rPr lang="en-US" altLang="zh-CN">
                <a:sym typeface="+mn-ea"/>
              </a:rPr>
              <a:t>API</a:t>
            </a:r>
            <a:r>
              <a:rPr lang="zh-CN" altLang="en-US">
                <a:sym typeface="+mn-ea"/>
              </a:rPr>
              <a:t>密钥、服务器地址等。这些值在不同的环境（开发、测试、生产）中可能不同，但使用常量可以方便地管理和切换。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物理常数</a:t>
            </a:r>
            <a:r>
              <a:rPr lang="zh-CN" altLang="en-US">
                <a:sym typeface="+mn-ea"/>
              </a:rPr>
              <a:t>：在科学计算或工程应用中，常量用于表示物理常数，如光速、重力加速度等。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性能优化</a:t>
            </a:r>
            <a:r>
              <a:rPr lang="zh-CN" altLang="en-US">
                <a:sym typeface="+mn-ea"/>
              </a:rPr>
              <a:t>：由于常量的值在编译时就已确定，编译器有时可以对使用常量的代码进行优化，从而提高程序的性能。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5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枚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举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245" y="1696720"/>
            <a:ext cx="1179639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枚举</a:t>
            </a:r>
            <a:r>
              <a:rPr lang="zh-CN" altLang="en-US"/>
              <a:t>是一种特殊的类类型，它用于表示一组固定的常量。这些常量通常代表一组相关的标识符，例如季节、星期几、颜色等。</a:t>
            </a:r>
            <a:endParaRPr lang="zh-CN" altLang="en-US"/>
          </a:p>
          <a:p>
            <a:pPr indent="0">
              <a:buFont typeface="Arial" panose="020B0604020202020204" pitchFamily="34" charset="0"/>
              <a:buNone/>
            </a:pP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火山服务器开发平台基于</a:t>
            </a:r>
            <a:r>
              <a:rPr lang="en-US" altLang="zh-CN"/>
              <a:t>GO</a:t>
            </a:r>
            <a:r>
              <a:rPr lang="zh-CN" altLang="en-US"/>
              <a:t>语言封装，但</a:t>
            </a:r>
            <a:r>
              <a:rPr lang="en-US" altLang="zh-CN"/>
              <a:t>GO</a:t>
            </a:r>
            <a:r>
              <a:rPr lang="zh-CN" altLang="en-US"/>
              <a:t>语言实际上并没有原生的枚举类型，不过</a:t>
            </a:r>
            <a:r>
              <a:rPr lang="en-US" altLang="zh-CN"/>
              <a:t>GO</a:t>
            </a:r>
            <a:r>
              <a:rPr lang="zh-CN" altLang="en-US"/>
              <a:t>语言提供了一些替代方案来实际枚举的功能。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在火山服务器平台中，</a:t>
            </a:r>
            <a:r>
              <a:rPr lang="zh-CN" altLang="en-US" b="1">
                <a:solidFill>
                  <a:schemeClr val="accent2"/>
                </a:solidFill>
              </a:rPr>
              <a:t>枚举类可以实现一个用于遍历单值序列的枚举器</a:t>
            </a:r>
            <a:r>
              <a:rPr lang="zh-CN" altLang="en-US"/>
              <a:t>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枚举类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相比用</a:t>
            </a:r>
            <a:r>
              <a:rPr lang="zh-CN" altLang="en-US" b="1">
                <a:solidFill>
                  <a:schemeClr val="accent2"/>
                </a:solidFill>
                <a:sym typeface="+mn-ea"/>
              </a:rPr>
              <a:t>类的成量常量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的优势</a:t>
            </a:r>
            <a:r>
              <a:rPr lang="zh-CN" altLang="en-US" b="1">
                <a:solidFill>
                  <a:schemeClr val="accent2"/>
                </a:solidFill>
                <a:sym typeface="+mn-ea"/>
              </a:rPr>
              <a:t>：</a:t>
            </a:r>
            <a:endParaRPr lang="zh-CN" altLang="en-US" b="1">
              <a:solidFill>
                <a:schemeClr val="accent2"/>
              </a:solidFill>
              <a:sym typeface="+mn-e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减少错误：通过限制变量的可能值，可以减少因使用无效值而导致的错误。</a:t>
            </a:r>
            <a:endParaRPr lang="zh-CN" altLang="en-US">
              <a:solidFill>
                <a:schemeClr val="tx1"/>
              </a:solidFill>
              <a:sym typeface="+mn-e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遍历功能：实现对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枚举值的遍历。</a:t>
            </a:r>
            <a:endParaRPr lang="zh-CN" altLang="en-US">
              <a:solidFill>
                <a:schemeClr val="tx1"/>
              </a:solidFill>
              <a:sym typeface="+mn-e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实现接口：提供更多的功能和灵活性。这使得枚举不仅可以表示一组常量，还可以包含与这些常量相关的行为。</a:t>
            </a:r>
            <a:endParaRPr lang="zh-CN" altLang="en-US">
              <a:solidFill>
                <a:schemeClr val="tx1"/>
              </a:solidFill>
              <a:sym typeface="+mn-e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迭代和集合操作：可以与哈希表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协同使用，从而更方便地进行集合处理和数据存储。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枚举的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概述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5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枚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举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火山拓展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属性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表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3575" y="3027045"/>
            <a:ext cx="8447405" cy="11430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5814060" y="2811145"/>
            <a:ext cx="3033395" cy="1575435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054225" y="2811145"/>
            <a:ext cx="3692525" cy="1575435"/>
          </a:xfrm>
          <a:prstGeom prst="round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8914765" y="2811145"/>
            <a:ext cx="1395095" cy="1575435"/>
          </a:xfrm>
          <a:prstGeom prst="round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912995" y="5119370"/>
            <a:ext cx="2578100" cy="7562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5"/>
                </a:solidFill>
              </a:rPr>
              <a:t>基本属性</a:t>
            </a:r>
            <a:endParaRPr lang="zh-CN" altLang="en-US">
              <a:solidFill>
                <a:schemeClr val="accent5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41390" y="1398905"/>
            <a:ext cx="2578100" cy="7562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拓展属性</a:t>
            </a:r>
            <a:endParaRPr lang="zh-CN" altLang="en-US">
              <a:solidFill>
                <a:schemeClr val="accent2"/>
              </a:solidFill>
            </a:endParaRPr>
          </a:p>
        </p:txBody>
      </p:sp>
      <p:cxnSp>
        <p:nvCxnSpPr>
          <p:cNvPr id="10" name="直接箭头连接符 9"/>
          <p:cNvCxnSpPr>
            <a:stCxn id="6" idx="2"/>
            <a:endCxn id="8" idx="0"/>
          </p:cNvCxnSpPr>
          <p:nvPr/>
        </p:nvCxnSpPr>
        <p:spPr>
          <a:xfrm>
            <a:off x="3900805" y="4386580"/>
            <a:ext cx="2301240" cy="732790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7" idx="2"/>
            <a:endCxn id="8" idx="0"/>
          </p:cNvCxnSpPr>
          <p:nvPr/>
        </p:nvCxnSpPr>
        <p:spPr>
          <a:xfrm flipH="1">
            <a:off x="6202045" y="4386580"/>
            <a:ext cx="3410585" cy="732790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5" idx="0"/>
            <a:endCxn id="9" idx="2"/>
          </p:cNvCxnSpPr>
          <p:nvPr/>
        </p:nvCxnSpPr>
        <p:spPr>
          <a:xfrm flipH="1" flipV="1">
            <a:off x="7330440" y="2155190"/>
            <a:ext cx="635" cy="655955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5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枚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举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火山模板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类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845" y="1873250"/>
            <a:ext cx="10223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在火山平台中</a:t>
            </a:r>
            <a:r>
              <a:rPr lang="en-US" altLang="zh-CN"/>
              <a:t>“</a:t>
            </a:r>
            <a:r>
              <a:rPr lang="zh-CN" altLang="en-US"/>
              <a:t>所有</a:t>
            </a:r>
            <a:r>
              <a:rPr lang="zh-CN" altLang="en-US" b="1">
                <a:solidFill>
                  <a:schemeClr val="accent2"/>
                </a:solidFill>
              </a:rPr>
              <a:t>模板类</a:t>
            </a:r>
            <a:r>
              <a:rPr lang="en-US" altLang="zh-CN"/>
              <a:t>”</a:t>
            </a:r>
            <a:r>
              <a:rPr lang="zh-CN" altLang="en-US" b="1">
                <a:solidFill>
                  <a:schemeClr val="accent2"/>
                </a:solidFill>
              </a:rPr>
              <a:t>不支持直接调用</a:t>
            </a:r>
            <a:r>
              <a:rPr lang="zh-CN" altLang="en-US"/>
              <a:t>，需要通过</a:t>
            </a:r>
            <a:r>
              <a:rPr lang="en-US" altLang="zh-CN"/>
              <a:t>“</a:t>
            </a:r>
            <a:r>
              <a:rPr lang="zh-CN" altLang="en-US" b="1">
                <a:solidFill>
                  <a:schemeClr val="accent2"/>
                </a:solidFill>
              </a:rPr>
              <a:t>子类</a:t>
            </a:r>
            <a:r>
              <a:rPr lang="en-US" altLang="zh-CN"/>
              <a:t>”</a:t>
            </a:r>
            <a:r>
              <a:rPr lang="zh-CN" altLang="en-US"/>
              <a:t>才能调用模板类中的方法。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5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枚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举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方法的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调用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850900" y="1962150"/>
            <a:ext cx="10388600" cy="38481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20800" y="2178050"/>
            <a:ext cx="927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accent2"/>
                </a:solidFill>
              </a:rPr>
              <a:t>类</a:t>
            </a:r>
            <a:endParaRPr lang="zh-CN" altLang="en-US" sz="2400" b="1">
              <a:solidFill>
                <a:schemeClr val="accent2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358900" y="2901950"/>
            <a:ext cx="1257300" cy="482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常量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959100" y="2901950"/>
            <a:ext cx="1257300" cy="482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变</a:t>
            </a:r>
            <a:r>
              <a:rPr lang="zh-CN" altLang="en-US">
                <a:solidFill>
                  <a:schemeClr val="accent2"/>
                </a:solidFill>
              </a:rPr>
              <a:t>量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11700" y="2901950"/>
            <a:ext cx="6261100" cy="26663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83300" y="3295650"/>
            <a:ext cx="1917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7030A0"/>
                </a:solidFill>
              </a:rPr>
              <a:t>方法类</a:t>
            </a:r>
            <a:r>
              <a:rPr lang="zh-CN" altLang="en-US" b="1">
                <a:solidFill>
                  <a:srgbClr val="7030A0"/>
                </a:solidFill>
              </a:rPr>
              <a:t>型：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083300" y="3727450"/>
            <a:ext cx="1917065" cy="3937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7030A0"/>
                </a:solidFill>
              </a:rPr>
              <a:t>通常方法</a:t>
            </a:r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083300" y="4248150"/>
            <a:ext cx="1917065" cy="3937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7030A0"/>
                </a:solidFill>
              </a:rPr>
              <a:t>静态方法</a:t>
            </a:r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083300" y="4845050"/>
            <a:ext cx="1917065" cy="3937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7030A0"/>
                </a:solidFill>
              </a:rPr>
              <a:t>全局静态方法</a:t>
            </a:r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16265" y="3727450"/>
            <a:ext cx="2146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对象名</a:t>
            </a:r>
            <a:r>
              <a:rPr lang="en-US" altLang="zh-CN"/>
              <a:t>.</a:t>
            </a:r>
            <a:r>
              <a:rPr lang="zh-CN" altLang="en-US"/>
              <a:t>方法名（</a:t>
            </a:r>
            <a:r>
              <a:rPr lang="en-US" altLang="zh-CN"/>
              <a:t> 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178165" y="3295650"/>
            <a:ext cx="1917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7030A0"/>
                </a:solidFill>
              </a:rPr>
              <a:t>方法调用格</a:t>
            </a:r>
            <a:r>
              <a:rPr lang="zh-CN" altLang="en-US" b="1">
                <a:solidFill>
                  <a:srgbClr val="7030A0"/>
                </a:solidFill>
              </a:rPr>
              <a:t>式：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16265" y="4248150"/>
            <a:ext cx="2146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类名</a:t>
            </a:r>
            <a:r>
              <a:rPr lang="en-US" altLang="zh-CN"/>
              <a:t>.</a:t>
            </a:r>
            <a:r>
              <a:rPr lang="zh-CN" altLang="en-US"/>
              <a:t>方法名（</a:t>
            </a:r>
            <a:r>
              <a:rPr lang="en-US" altLang="zh-CN"/>
              <a:t> 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228965" y="4832350"/>
            <a:ext cx="2146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方法名（</a:t>
            </a:r>
            <a:r>
              <a:rPr lang="en-US" altLang="zh-CN"/>
              <a:t> 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972050" y="3054350"/>
            <a:ext cx="6794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accent2"/>
                </a:solidFill>
              </a:rPr>
              <a:t>方法</a:t>
            </a:r>
            <a:endParaRPr lang="zh-CN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5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枚举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en-US" altLang="zh-CN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068705"/>
            <a:ext cx="1166939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案例：将唐代诗人孟浩然所作的《春晓》中的每句诗词以常量的形式写入</a:t>
            </a:r>
            <a:r>
              <a:rPr lang="zh-CN" altLang="en-US" b="1">
                <a:solidFill>
                  <a:schemeClr val="accent2"/>
                </a:solidFill>
              </a:rPr>
              <a:t>枚举器类</a:t>
            </a:r>
            <a:r>
              <a:rPr lang="en-US" altLang="zh-CN" b="1">
                <a:solidFill>
                  <a:schemeClr val="accent2"/>
                </a:solidFill>
              </a:rPr>
              <a:t>2</a:t>
            </a:r>
            <a:r>
              <a:rPr lang="zh-CN" altLang="en-US" b="1">
                <a:solidFill>
                  <a:schemeClr val="accent2"/>
                </a:solidFill>
              </a:rPr>
              <a:t>的对象</a:t>
            </a:r>
            <a:r>
              <a:rPr lang="zh-CN" altLang="en-US"/>
              <a:t>中，再将枚举器对象中的常量写入</a:t>
            </a:r>
            <a:r>
              <a:rPr lang="zh-CN" altLang="en-US" b="1">
                <a:solidFill>
                  <a:schemeClr val="accent2"/>
                </a:solidFill>
              </a:rPr>
              <a:t>哈希表</a:t>
            </a:r>
            <a:r>
              <a:rPr lang="zh-CN" altLang="en-US"/>
              <a:t>备</a:t>
            </a:r>
            <a:r>
              <a:rPr lang="zh-CN" altLang="en-US"/>
              <a:t>用。</a:t>
            </a:r>
            <a:endParaRPr lang="zh-CN" altLang="en-US"/>
          </a:p>
          <a:p>
            <a:pPr indent="457200"/>
            <a:r>
              <a:rPr lang="zh-CN" altLang="en-US"/>
              <a:t>春眠不觉晓</a:t>
            </a:r>
            <a:endParaRPr lang="zh-CN" altLang="en-US"/>
          </a:p>
          <a:p>
            <a:pPr indent="457200"/>
            <a:r>
              <a:rPr lang="zh-CN" altLang="en-US"/>
              <a:t>处处闻啼鸟</a:t>
            </a:r>
            <a:r>
              <a:rPr lang="en-US" altLang="zh-CN"/>
              <a:t> </a:t>
            </a:r>
            <a:endParaRPr lang="en-US" altLang="zh-CN"/>
          </a:p>
          <a:p>
            <a:pPr indent="457200"/>
            <a:r>
              <a:rPr lang="zh-CN" altLang="en-US"/>
              <a:t>夜来风雨声</a:t>
            </a:r>
            <a:endParaRPr lang="zh-CN" altLang="en-US"/>
          </a:p>
          <a:p>
            <a:pPr indent="457200"/>
            <a:r>
              <a:rPr lang="zh-CN" altLang="en-US"/>
              <a:t>花落知多少</a:t>
            </a:r>
            <a:endParaRPr lang="zh-CN" altLang="en-US"/>
          </a:p>
          <a:p>
            <a:pPr indent="0"/>
            <a:endParaRPr lang="en-US" altLang="zh-CN"/>
          </a:p>
          <a:p>
            <a:pPr indent="0"/>
            <a:endParaRPr lang="zh-CN" altLang="en-US"/>
          </a:p>
          <a:p>
            <a:pPr indent="0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背景知识：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  <a:p>
            <a:pPr indent="0"/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en-US" altLang="zh-CN" b="1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zh-CN" altLang="en-US" b="1">
                <a:solidFill>
                  <a:schemeClr val="bg1">
                    <a:lumMod val="50000"/>
                  </a:schemeClr>
                </a:solidFill>
              </a:rPr>
              <a:t>枚举器类</a:t>
            </a:r>
            <a:r>
              <a:rPr lang="en-US" altLang="zh-CN" b="1">
                <a:solidFill>
                  <a:schemeClr val="bg1">
                    <a:lumMod val="50000"/>
                  </a:schemeClr>
                </a:solidFill>
              </a:rPr>
              <a:t>2”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为火山服务器类库中的一个系统类，用于遍历值对序列的枚举器。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  <a:p>
            <a:pPr indent="0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  <a:p>
            <a:pPr indent="0"/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zh-CN" altLang="en-US" b="1">
                <a:solidFill>
                  <a:schemeClr val="bg1">
                    <a:lumMod val="50000"/>
                  </a:schemeClr>
                </a:solidFill>
              </a:rPr>
              <a:t>哈希表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是一种基于哈希函数组织数据的数据结构，它使用键（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Key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）通过哈希函数计算出一个位置（通常称为槽或桶），然后将数据存储在该位置。由于哈希函数的设计目的是将键快速映射到表中的位置，而不考虑键的顺序，因此哈希表中的元素不会按照插入顺序、字典顺序或其他任何特定顺序排列。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5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枚举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en-US" altLang="zh-CN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068705"/>
            <a:ext cx="1166939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课后习题：</a:t>
            </a:r>
            <a:r>
              <a:rPr lang="zh-CN" altLang="en-US"/>
              <a:t>将唐代诗人李白所作的《静夜思》中的每句诗词以常量的形式写入</a:t>
            </a:r>
            <a:r>
              <a:rPr lang="zh-CN" altLang="en-US" b="1">
                <a:solidFill>
                  <a:schemeClr val="accent2"/>
                </a:solidFill>
              </a:rPr>
              <a:t>枚举器类</a:t>
            </a:r>
            <a:r>
              <a:rPr lang="en-US" altLang="zh-CN" b="1">
                <a:solidFill>
                  <a:schemeClr val="accent2"/>
                </a:solidFill>
              </a:rPr>
              <a:t>2</a:t>
            </a:r>
            <a:r>
              <a:rPr lang="zh-CN" altLang="en-US" b="1">
                <a:solidFill>
                  <a:schemeClr val="accent2"/>
                </a:solidFill>
              </a:rPr>
              <a:t>的对象</a:t>
            </a:r>
            <a:r>
              <a:rPr lang="zh-CN" altLang="en-US"/>
              <a:t>中，再将枚举器对象中的常量写入</a:t>
            </a:r>
            <a:r>
              <a:rPr lang="zh-CN" altLang="en-US" b="1">
                <a:solidFill>
                  <a:schemeClr val="accent2"/>
                </a:solidFill>
              </a:rPr>
              <a:t>哈希表</a:t>
            </a:r>
            <a:r>
              <a:rPr lang="zh-CN" altLang="en-US"/>
              <a:t>备</a:t>
            </a:r>
            <a:r>
              <a:rPr lang="zh-CN" altLang="en-US"/>
              <a:t>用。</a:t>
            </a:r>
            <a:endParaRPr lang="zh-CN" altLang="en-US"/>
          </a:p>
          <a:p>
            <a:pPr indent="457200"/>
            <a:r>
              <a:rPr lang="zh-CN" altLang="en-US">
                <a:solidFill>
                  <a:schemeClr val="accent2"/>
                </a:solidFill>
              </a:rPr>
              <a:t>床前明月光</a:t>
            </a:r>
            <a:endParaRPr lang="zh-CN" altLang="en-US">
              <a:solidFill>
                <a:schemeClr val="accent2"/>
              </a:solidFill>
            </a:endParaRPr>
          </a:p>
          <a:p>
            <a:pPr indent="457200"/>
            <a:r>
              <a:rPr lang="zh-CN" altLang="en-US">
                <a:solidFill>
                  <a:schemeClr val="accent2"/>
                </a:solidFill>
              </a:rPr>
              <a:t>疑是地上霜</a:t>
            </a:r>
            <a:endParaRPr lang="zh-CN" altLang="en-US">
              <a:solidFill>
                <a:schemeClr val="accent2"/>
              </a:solidFill>
            </a:endParaRPr>
          </a:p>
          <a:p>
            <a:pPr indent="457200"/>
            <a:r>
              <a:rPr lang="zh-CN" altLang="en-US">
                <a:solidFill>
                  <a:schemeClr val="accent2"/>
                </a:solidFill>
              </a:rPr>
              <a:t>举头望明月</a:t>
            </a:r>
            <a:endParaRPr lang="zh-CN" altLang="en-US">
              <a:solidFill>
                <a:schemeClr val="accent2"/>
              </a:solidFill>
            </a:endParaRPr>
          </a:p>
          <a:p>
            <a:pPr indent="457200"/>
            <a:r>
              <a:rPr lang="zh-CN" altLang="en-US">
                <a:solidFill>
                  <a:schemeClr val="accent2"/>
                </a:solidFill>
              </a:rPr>
              <a:t>低头思故乡</a:t>
            </a:r>
            <a:endParaRPr lang="en-US" altLang="zh-CN">
              <a:solidFill>
                <a:schemeClr val="accent2"/>
              </a:solidFill>
            </a:endParaRPr>
          </a:p>
          <a:p>
            <a:pPr indent="0"/>
            <a:endParaRPr lang="zh-CN" altLang="en-US"/>
          </a:p>
          <a:p>
            <a:pPr indent="0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1610" y="1029970"/>
            <a:ext cx="117970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火山平台中包含</a:t>
            </a:r>
            <a:r>
              <a:rPr lang="zh-CN" altLang="en-US" b="1">
                <a:solidFill>
                  <a:schemeClr val="accent2"/>
                </a:solidFill>
              </a:rPr>
              <a:t>算术运算符、关系运算符、逻辑运算符、位运算符、赋值运算符和其他运算符</a:t>
            </a:r>
            <a:r>
              <a:rPr lang="zh-CN" altLang="en-US"/>
              <a:t>等</a:t>
            </a:r>
            <a:r>
              <a:rPr lang="en-US" altLang="zh-CN"/>
              <a:t>6</a:t>
            </a:r>
            <a:r>
              <a:rPr lang="zh-CN" altLang="en-US"/>
              <a:t>种运算符。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90195" y="1504950"/>
            <a:ext cx="116890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zh-CN" altLang="en-US" b="1">
                <a:solidFill>
                  <a:schemeClr val="accent2"/>
                </a:solidFill>
              </a:rPr>
              <a:t>算术运算符</a:t>
            </a:r>
            <a:r>
              <a:rPr lang="zh-CN" altLang="en-US"/>
              <a:t>：四则运算符包括加法（</a:t>
            </a:r>
            <a:r>
              <a:rPr lang="en-US" altLang="zh-CN"/>
              <a:t>+</a:t>
            </a:r>
            <a:r>
              <a:rPr lang="zh-CN" altLang="en-US"/>
              <a:t>）、减法（</a:t>
            </a:r>
            <a:r>
              <a:rPr lang="en-US" altLang="zh-CN"/>
              <a:t>-</a:t>
            </a:r>
            <a:r>
              <a:rPr lang="zh-CN" altLang="en-US"/>
              <a:t>）、乘法（</a:t>
            </a:r>
            <a:r>
              <a:rPr lang="en-US" altLang="zh-CN"/>
              <a:t>*</a:t>
            </a:r>
            <a:r>
              <a:rPr lang="zh-CN" altLang="en-US"/>
              <a:t>）和除法（</a:t>
            </a:r>
            <a:r>
              <a:rPr lang="en-US" altLang="zh-CN"/>
              <a:t>/</a:t>
            </a:r>
            <a:r>
              <a:rPr lang="zh-CN" altLang="en-US"/>
              <a:t>），这些运算符与数学中的运算完全一致。火山平台支持这些运算符的混合使用，并且遵循数学运算的优先级规则：先进行乘法和除法运算，然后进行加法和减法运算；对于包含括号的表达式，先计算括号内的内容，再计算括号外的。</a:t>
            </a:r>
            <a:endParaRPr lang="zh-CN" altLang="en-US"/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433070" y="2857500"/>
          <a:ext cx="1130427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6860"/>
                <a:gridCol w="4878705"/>
                <a:gridCol w="4878705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运算</a:t>
                      </a:r>
                      <a:r>
                        <a:rPr lang="zh-CN" altLang="en-US"/>
                        <a:t>符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+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相</a:t>
                      </a:r>
                      <a:r>
                        <a:rPr lang="zh-CN" altLang="en-US"/>
                        <a:t>加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-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相</a:t>
                      </a:r>
                      <a:r>
                        <a:rPr lang="zh-CN" altLang="en-US"/>
                        <a:t>减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*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相</a:t>
                      </a:r>
                      <a:r>
                        <a:rPr lang="zh-CN" altLang="en-US"/>
                        <a:t>乘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/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相</a:t>
                      </a:r>
                      <a:r>
                        <a:rPr lang="zh-CN" altLang="en-US"/>
                        <a:t>除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%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求</a:t>
                      </a:r>
                      <a:r>
                        <a:rPr lang="zh-CN" altLang="en-US"/>
                        <a:t>余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942590" y="5153025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表：算术运算符及功能说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明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068705"/>
            <a:ext cx="116693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案例题</a:t>
            </a:r>
            <a:r>
              <a:rPr lang="en-US" altLang="zh-CN" b="1"/>
              <a:t>1</a:t>
            </a:r>
            <a:r>
              <a:rPr lang="zh-CN" altLang="en-US" b="1"/>
              <a:t>：</a:t>
            </a:r>
            <a:r>
              <a:rPr lang="zh-CN" altLang="en-US"/>
              <a:t>新建两个整数变量，声明</a:t>
            </a:r>
            <a:r>
              <a:rPr lang="zh-CN" altLang="en-US">
                <a:solidFill>
                  <a:schemeClr val="accent2"/>
                </a:solidFill>
              </a:rPr>
              <a:t>变量</a:t>
            </a:r>
            <a:r>
              <a:rPr lang="en-US" altLang="zh-CN">
                <a:solidFill>
                  <a:schemeClr val="accent2"/>
                </a:solidFill>
              </a:rPr>
              <a:t>1</a:t>
            </a:r>
            <a:r>
              <a:rPr lang="zh-CN" altLang="en-US"/>
              <a:t>和</a:t>
            </a:r>
            <a:r>
              <a:rPr lang="zh-CN" altLang="en-US">
                <a:solidFill>
                  <a:schemeClr val="accent2"/>
                </a:solidFill>
              </a:rPr>
              <a:t>变量</a:t>
            </a:r>
            <a:r>
              <a:rPr lang="en-US" altLang="zh-CN">
                <a:solidFill>
                  <a:schemeClr val="accent2"/>
                </a:solidFill>
              </a:rPr>
              <a:t>2</a:t>
            </a:r>
            <a:r>
              <a:rPr lang="zh-CN" altLang="en-US"/>
              <a:t>的值分别为整数</a:t>
            </a:r>
            <a:r>
              <a:rPr lang="en-US" altLang="zh-CN"/>
              <a:t>8</a:t>
            </a:r>
            <a:r>
              <a:rPr lang="zh-CN" altLang="en-US"/>
              <a:t>和整数</a:t>
            </a:r>
            <a:r>
              <a:rPr lang="en-US" altLang="zh-CN"/>
              <a:t>5</a:t>
            </a:r>
            <a:r>
              <a:rPr lang="zh-CN" altLang="en-US"/>
              <a:t>，</a:t>
            </a:r>
            <a:r>
              <a:rPr lang="zh-CN" altLang="en-US">
                <a:solidFill>
                  <a:schemeClr val="accent2"/>
                </a:solidFill>
              </a:rPr>
              <a:t>分别求</a:t>
            </a:r>
            <a:r>
              <a:rPr lang="zh-CN" altLang="en-US"/>
              <a:t>变量</a:t>
            </a:r>
            <a:r>
              <a:rPr lang="en-US" altLang="zh-CN"/>
              <a:t>1</a:t>
            </a:r>
            <a:r>
              <a:rPr lang="zh-CN" altLang="en-US"/>
              <a:t>和变量</a:t>
            </a:r>
            <a:r>
              <a:rPr lang="en-US" altLang="zh-CN"/>
              <a:t>2</a:t>
            </a:r>
            <a:r>
              <a:rPr lang="zh-CN" altLang="en-US"/>
              <a:t>的</a:t>
            </a:r>
            <a:r>
              <a:rPr lang="zh-CN" altLang="en-US">
                <a:solidFill>
                  <a:schemeClr val="accent2"/>
                </a:solidFill>
              </a:rPr>
              <a:t>加、减、乘、除、求余</a:t>
            </a:r>
            <a:r>
              <a:rPr lang="zh-CN" altLang="en-US"/>
              <a:t>等计算结</a:t>
            </a:r>
            <a:r>
              <a:rPr lang="zh-CN" altLang="en-US"/>
              <a:t>果。</a:t>
            </a:r>
            <a:endParaRPr lang="zh-CN" altLang="en-US"/>
          </a:p>
          <a:p>
            <a:pPr indent="0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3045" y="1039495"/>
            <a:ext cx="11689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zh-CN" altLang="en-US" b="1">
                <a:solidFill>
                  <a:schemeClr val="accent2"/>
                </a:solidFill>
              </a:rPr>
              <a:t>关</a:t>
            </a:r>
            <a:r>
              <a:rPr lang="zh-CN" altLang="en-US" b="1">
                <a:solidFill>
                  <a:schemeClr val="accent2"/>
                </a:solidFill>
              </a:rPr>
              <a:t>系运算符</a:t>
            </a:r>
            <a:r>
              <a:rPr lang="zh-CN" altLang="en-US"/>
              <a:t>：</a:t>
            </a:r>
            <a:endParaRPr lang="zh-CN" altLang="en-US"/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433070" y="1520190"/>
          <a:ext cx="1130427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6860"/>
                <a:gridCol w="4878705"/>
                <a:gridCol w="4878705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运算</a:t>
                      </a:r>
                      <a:r>
                        <a:rPr lang="zh-CN" altLang="en-US"/>
                        <a:t>符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==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检查左边值是否等于右边</a:t>
                      </a:r>
                      <a:r>
                        <a:rPr lang="zh-CN" altLang="en-US"/>
                        <a:t>值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!=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检查左边值是否不等于右边</a:t>
                      </a:r>
                      <a:r>
                        <a:rPr lang="zh-CN" altLang="en-US"/>
                        <a:t>值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检查左边值是否</a:t>
                      </a:r>
                      <a:r>
                        <a:rPr lang="zh-CN" altLang="en-US" sz="1800">
                          <a:sym typeface="+mn-ea"/>
                        </a:rPr>
                        <a:t>大于右边值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&lt;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检查左边值是否</a:t>
                      </a:r>
                      <a:r>
                        <a:rPr lang="zh-CN" altLang="en-US" sz="1800">
                          <a:sym typeface="+mn-ea"/>
                        </a:rPr>
                        <a:t>小于右边值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&gt;=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检查左边值是否大于或等</a:t>
                      </a:r>
                      <a:r>
                        <a:rPr lang="zh-CN" altLang="en-US" sz="1800">
                          <a:sym typeface="+mn-ea"/>
                        </a:rPr>
                        <a:t>于右边值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&lt;=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检查左边值是否</a:t>
                      </a:r>
                      <a:r>
                        <a:rPr lang="zh-CN" altLang="en-US" sz="1800">
                          <a:sym typeface="+mn-ea"/>
                        </a:rPr>
                        <a:t>小于或等于右边值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942590" y="4192905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关系运算符及功能说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明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068705"/>
            <a:ext cx="11669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案例题</a:t>
            </a:r>
            <a:r>
              <a:rPr lang="en-US" altLang="zh-CN" b="1"/>
              <a:t>2</a:t>
            </a:r>
            <a:r>
              <a:rPr lang="zh-CN" altLang="en-US" b="1"/>
              <a:t>：</a:t>
            </a:r>
            <a:r>
              <a:rPr lang="zh-CN" altLang="en-US"/>
              <a:t>新建两个整数变量，声明</a:t>
            </a:r>
            <a:r>
              <a:rPr lang="zh-CN" altLang="en-US">
                <a:solidFill>
                  <a:schemeClr val="accent2"/>
                </a:solidFill>
              </a:rPr>
              <a:t>变量</a:t>
            </a:r>
            <a:r>
              <a:rPr lang="en-US" altLang="zh-CN">
                <a:solidFill>
                  <a:schemeClr val="accent2"/>
                </a:solidFill>
              </a:rPr>
              <a:t>1</a:t>
            </a:r>
            <a:r>
              <a:rPr lang="zh-CN" altLang="en-US"/>
              <a:t>和</a:t>
            </a:r>
            <a:r>
              <a:rPr lang="zh-CN" altLang="en-US">
                <a:solidFill>
                  <a:schemeClr val="accent2"/>
                </a:solidFill>
              </a:rPr>
              <a:t>变量</a:t>
            </a:r>
            <a:r>
              <a:rPr lang="en-US" altLang="zh-CN">
                <a:solidFill>
                  <a:schemeClr val="accent2"/>
                </a:solidFill>
              </a:rPr>
              <a:t>2</a:t>
            </a:r>
            <a:r>
              <a:rPr lang="zh-CN" altLang="en-US"/>
              <a:t>的值分别为整数</a:t>
            </a:r>
            <a:r>
              <a:rPr lang="en-US" altLang="zh-CN"/>
              <a:t>8</a:t>
            </a:r>
            <a:r>
              <a:rPr lang="zh-CN" altLang="en-US"/>
              <a:t>和整数</a:t>
            </a:r>
            <a:r>
              <a:rPr lang="en-US" altLang="zh-CN"/>
              <a:t>5</a:t>
            </a:r>
            <a:r>
              <a:rPr lang="zh-CN" altLang="en-US"/>
              <a:t>，</a:t>
            </a:r>
            <a:r>
              <a:rPr lang="zh-CN" altLang="en-US">
                <a:solidFill>
                  <a:schemeClr val="tx1"/>
                </a:solidFill>
              </a:rPr>
              <a:t>分别用</a:t>
            </a:r>
            <a:r>
              <a:rPr lang="zh-CN" altLang="en-US">
                <a:solidFill>
                  <a:schemeClr val="accent2"/>
                </a:solidFill>
              </a:rPr>
              <a:t>关系运算符</a:t>
            </a:r>
            <a:r>
              <a:rPr lang="zh-CN" altLang="en-US"/>
              <a:t>计算</a:t>
            </a:r>
            <a:r>
              <a:rPr lang="zh-CN" altLang="en-US">
                <a:sym typeface="+mn-ea"/>
              </a:rPr>
              <a:t>两者间</a:t>
            </a:r>
            <a:r>
              <a:rPr lang="zh-CN" altLang="en-US"/>
              <a:t>结</a:t>
            </a:r>
            <a:r>
              <a:rPr lang="zh-CN" altLang="en-US"/>
              <a:t>果。</a:t>
            </a:r>
            <a:endParaRPr lang="zh-CN" altLang="en-US"/>
          </a:p>
          <a:p>
            <a:pPr indent="0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3045" y="1039495"/>
            <a:ext cx="11689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</a:t>
            </a:r>
            <a:r>
              <a:rPr lang="zh-CN" altLang="en-US"/>
              <a:t>、</a:t>
            </a:r>
            <a:r>
              <a:rPr lang="zh-CN" altLang="en-US" b="1">
                <a:solidFill>
                  <a:schemeClr val="accent2"/>
                </a:solidFill>
              </a:rPr>
              <a:t>逻辑运算符</a:t>
            </a:r>
            <a:r>
              <a:rPr lang="zh-CN" altLang="en-US"/>
              <a:t>：</a:t>
            </a:r>
            <a:endParaRPr lang="zh-CN" altLang="en-US"/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433070" y="1520190"/>
          <a:ext cx="1130427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6860"/>
                <a:gridCol w="4878705"/>
                <a:gridCol w="4878705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运算</a:t>
                      </a:r>
                      <a:r>
                        <a:rPr lang="zh-CN" altLang="en-US"/>
                        <a:t>符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&amp;&amp;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相当于中文中的</a:t>
                      </a:r>
                      <a:r>
                        <a:rPr lang="en-US" altLang="zh-CN"/>
                        <a:t>“</a:t>
                      </a:r>
                      <a:r>
                        <a:rPr lang="zh-CN" altLang="en-US"/>
                        <a:t>且</a:t>
                      </a:r>
                      <a:r>
                        <a:rPr lang="en-US" altLang="zh-CN"/>
                        <a:t>”</a:t>
                      </a:r>
                      <a:endParaRPr lang="en-US" altLang="zh-CN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||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相当于中文中的</a:t>
                      </a:r>
                      <a:r>
                        <a:rPr lang="en-US" altLang="zh-CN" sz="1800">
                          <a:sym typeface="+mn-ea"/>
                        </a:rPr>
                        <a:t>“</a:t>
                      </a:r>
                      <a:r>
                        <a:rPr lang="zh-CN" altLang="en-US" sz="1800">
                          <a:sym typeface="+mn-ea"/>
                        </a:rPr>
                        <a:t>或</a:t>
                      </a:r>
                      <a:r>
                        <a:rPr lang="en-US" altLang="zh-CN" sz="1800">
                          <a:sym typeface="+mn-ea"/>
                        </a:rPr>
                        <a:t>”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取</a:t>
                      </a:r>
                      <a:r>
                        <a:rPr lang="zh-CN" altLang="en-US"/>
                        <a:t>反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相当于中文中的</a:t>
                      </a:r>
                      <a:r>
                        <a:rPr lang="en-US" altLang="zh-CN" sz="1800">
                          <a:sym typeface="+mn-ea"/>
                        </a:rPr>
                        <a:t>“</a:t>
                      </a:r>
                      <a:r>
                        <a:rPr lang="zh-CN" altLang="en-US" sz="1800">
                          <a:sym typeface="+mn-ea"/>
                        </a:rPr>
                        <a:t>非</a:t>
                      </a:r>
                      <a:r>
                        <a:rPr lang="en-US" altLang="zh-CN" sz="1800">
                          <a:sym typeface="+mn-ea"/>
                        </a:rPr>
                        <a:t>”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3035300" y="3095625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逻辑运算符及功能说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明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068705"/>
            <a:ext cx="11669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案例题</a:t>
            </a:r>
            <a:r>
              <a:rPr lang="en-US" altLang="zh-CN" b="1"/>
              <a:t>3</a:t>
            </a:r>
            <a:r>
              <a:rPr lang="zh-CN" altLang="en-US" b="1"/>
              <a:t>：</a:t>
            </a:r>
            <a:r>
              <a:rPr lang="zh-CN" altLang="en-US"/>
              <a:t>新建两个整数变量，声明</a:t>
            </a:r>
            <a:r>
              <a:rPr lang="zh-CN" altLang="en-US">
                <a:solidFill>
                  <a:schemeClr val="accent2"/>
                </a:solidFill>
              </a:rPr>
              <a:t>变量</a:t>
            </a:r>
            <a:r>
              <a:rPr lang="en-US" altLang="zh-CN">
                <a:solidFill>
                  <a:schemeClr val="accent2"/>
                </a:solidFill>
              </a:rPr>
              <a:t>1</a:t>
            </a:r>
            <a:r>
              <a:rPr lang="zh-CN" altLang="en-US"/>
              <a:t>和</a:t>
            </a:r>
            <a:r>
              <a:rPr lang="zh-CN" altLang="en-US">
                <a:solidFill>
                  <a:schemeClr val="accent2"/>
                </a:solidFill>
              </a:rPr>
              <a:t>变量</a:t>
            </a:r>
            <a:r>
              <a:rPr lang="en-US" altLang="zh-CN">
                <a:solidFill>
                  <a:schemeClr val="accent2"/>
                </a:solidFill>
              </a:rPr>
              <a:t>2</a:t>
            </a:r>
            <a:r>
              <a:rPr lang="zh-CN" altLang="en-US"/>
              <a:t>的值分别为整数</a:t>
            </a:r>
            <a:r>
              <a:rPr lang="en-US" altLang="zh-CN"/>
              <a:t>8</a:t>
            </a:r>
            <a:r>
              <a:rPr lang="zh-CN" altLang="en-US"/>
              <a:t>和整数</a:t>
            </a:r>
            <a:r>
              <a:rPr lang="en-US" altLang="zh-CN"/>
              <a:t>5</a:t>
            </a:r>
            <a:r>
              <a:rPr lang="zh-CN" altLang="en-US"/>
              <a:t>，</a:t>
            </a:r>
            <a:r>
              <a:rPr lang="zh-CN" altLang="en-US">
                <a:solidFill>
                  <a:schemeClr val="tx1"/>
                </a:solidFill>
              </a:rPr>
              <a:t>分别用</a:t>
            </a:r>
            <a:r>
              <a:rPr lang="zh-CN" altLang="en-US">
                <a:solidFill>
                  <a:schemeClr val="accent2"/>
                </a:solidFill>
              </a:rPr>
              <a:t>逻辑运算符</a:t>
            </a:r>
            <a:r>
              <a:rPr lang="zh-CN" altLang="en-US"/>
              <a:t>计算两者</a:t>
            </a:r>
            <a:r>
              <a:rPr lang="zh-CN" altLang="en-US"/>
              <a:t>间结</a:t>
            </a:r>
            <a:r>
              <a:rPr lang="zh-CN" altLang="en-US"/>
              <a:t>果。</a:t>
            </a:r>
            <a:endParaRPr lang="zh-CN" altLang="en-US"/>
          </a:p>
          <a:p>
            <a:pPr indent="0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3045" y="1039495"/>
            <a:ext cx="1168908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</a:t>
            </a:r>
            <a:r>
              <a:rPr lang="zh-CN" altLang="en-US"/>
              <a:t>、</a:t>
            </a:r>
            <a:r>
              <a:rPr lang="zh-CN" altLang="en-US" b="1">
                <a:solidFill>
                  <a:schemeClr val="accent2"/>
                </a:solidFill>
              </a:rPr>
              <a:t>位运算符</a:t>
            </a:r>
            <a:r>
              <a:rPr lang="zh-CN" altLang="en-US"/>
              <a:t>：位运算是对数值进行逐位二进制操作的一种技术。现代电子计算机内部采用二进制方式存储和处理数据，无论是输入的数组、字母、汉字等信息，最终都被转换为二进制形式进行存储。在计算机内部，一个二进制单位被称为</a:t>
            </a:r>
            <a:r>
              <a:rPr lang="en-US" altLang="zh-CN"/>
              <a:t>“</a:t>
            </a:r>
            <a:r>
              <a:rPr lang="zh-CN" altLang="en-US"/>
              <a:t>比特（</a:t>
            </a:r>
            <a:r>
              <a:rPr lang="en-US" altLang="zh-CN"/>
              <a:t>bit</a:t>
            </a:r>
            <a:r>
              <a:rPr lang="zh-CN" altLang="en-US"/>
              <a:t>）</a:t>
            </a:r>
            <a:r>
              <a:rPr lang="en-US" altLang="zh-CN"/>
              <a:t>”</a:t>
            </a:r>
            <a:r>
              <a:rPr lang="zh-CN" altLang="en-US"/>
              <a:t>，其状态仅包含</a:t>
            </a:r>
            <a:r>
              <a:rPr lang="en-US" altLang="zh-CN"/>
              <a:t>0</a:t>
            </a:r>
            <a:r>
              <a:rPr lang="zh-CN" altLang="en-US"/>
              <a:t>或</a:t>
            </a:r>
            <a:r>
              <a:rPr lang="en-US" altLang="zh-CN"/>
              <a:t>1</a:t>
            </a:r>
            <a:r>
              <a:rPr lang="zh-CN" altLang="en-US"/>
              <a:t>两种。位运算命令直接作用于这些比特，通过改变它们的状态来改变数据。需要注意的是，在火山平台</a:t>
            </a:r>
            <a:r>
              <a:rPr lang="zh-CN" altLang="en-US"/>
              <a:t>中位运算都是针对</a:t>
            </a:r>
            <a:r>
              <a:rPr lang="en-US" altLang="zh-CN"/>
              <a:t>“</a:t>
            </a:r>
            <a:r>
              <a:rPr lang="zh-CN" altLang="en-US"/>
              <a:t>整数</a:t>
            </a:r>
            <a:r>
              <a:rPr lang="en-US" altLang="zh-CN"/>
              <a:t>”</a:t>
            </a:r>
            <a:r>
              <a:rPr lang="zh-CN" altLang="en-US"/>
              <a:t>类型进行操作的，而整数的长度通常固定为</a:t>
            </a:r>
            <a:r>
              <a:rPr lang="en-US" altLang="zh-CN"/>
              <a:t>4</a:t>
            </a:r>
            <a:r>
              <a:rPr lang="zh-CN" altLang="en-US"/>
              <a:t>个字节（即</a:t>
            </a:r>
            <a:r>
              <a:rPr lang="en-US" altLang="zh-CN"/>
              <a:t>32</a:t>
            </a:r>
            <a:r>
              <a:rPr lang="zh-CN" altLang="en-US"/>
              <a:t>位），也就是一组包含</a:t>
            </a:r>
            <a:r>
              <a:rPr lang="en-US" altLang="zh-CN"/>
              <a:t>32</a:t>
            </a:r>
            <a:r>
              <a:rPr lang="zh-CN" altLang="en-US"/>
              <a:t>个比特的二进制数。</a:t>
            </a:r>
            <a:endParaRPr lang="zh-CN" altLang="en-US"/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433070" y="3043555"/>
          <a:ext cx="1130427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6860"/>
                <a:gridCol w="4878705"/>
                <a:gridCol w="4878705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运算</a:t>
                      </a:r>
                      <a:r>
                        <a:rPr lang="zh-CN" altLang="en-US"/>
                        <a:t>符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功能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&amp;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按位与运算</a:t>
                      </a:r>
                      <a:r>
                        <a:rPr lang="zh-CN" altLang="en-US"/>
                        <a:t>符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|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按位</a:t>
                      </a:r>
                      <a:r>
                        <a:rPr lang="zh-CN" altLang="en-US" sz="1800">
                          <a:sym typeface="+mn-ea"/>
                        </a:rPr>
                        <a:t>或运算符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^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按位异</a:t>
                      </a:r>
                      <a:r>
                        <a:rPr lang="zh-CN" altLang="en-US" sz="1800">
                          <a:sym typeface="+mn-ea"/>
                        </a:rPr>
                        <a:t>或运算符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&lt;&lt;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左移运算符。右移</a:t>
                      </a:r>
                      <a:r>
                        <a:rPr lang="en-US" altLang="zh-CN"/>
                        <a:t>n</a:t>
                      </a:r>
                      <a:r>
                        <a:rPr lang="zh-CN" altLang="en-US"/>
                        <a:t>位就是乘以</a:t>
                      </a:r>
                      <a:r>
                        <a:rPr lang="en-US" altLang="zh-CN"/>
                        <a:t>2</a:t>
                      </a:r>
                      <a:r>
                        <a:rPr lang="zh-CN" altLang="en-US"/>
                        <a:t>的</a:t>
                      </a:r>
                      <a:r>
                        <a:rPr lang="en-US" altLang="zh-CN"/>
                        <a:t>n</a:t>
                      </a:r>
                      <a:r>
                        <a:rPr lang="zh-CN" altLang="en-US"/>
                        <a:t>次</a:t>
                      </a:r>
                      <a:r>
                        <a:rPr lang="zh-CN" altLang="en-US"/>
                        <a:t>方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&gt;&gt;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右移运算符。右移</a:t>
                      </a:r>
                      <a:r>
                        <a:rPr lang="en-US" altLang="zh-CN" sz="1800">
                          <a:sym typeface="+mn-ea"/>
                        </a:rPr>
                        <a:t>n</a:t>
                      </a:r>
                      <a:r>
                        <a:rPr lang="zh-CN" altLang="en-US" sz="1800">
                          <a:sym typeface="+mn-ea"/>
                        </a:rPr>
                        <a:t>位就是乘以</a:t>
                      </a:r>
                      <a:r>
                        <a:rPr lang="en-US" altLang="zh-CN" sz="1800">
                          <a:sym typeface="+mn-ea"/>
                        </a:rPr>
                        <a:t>2</a:t>
                      </a:r>
                      <a:r>
                        <a:rPr lang="zh-CN" altLang="en-US" sz="1800">
                          <a:sym typeface="+mn-ea"/>
                        </a:rPr>
                        <a:t>的</a:t>
                      </a:r>
                      <a:r>
                        <a:rPr lang="en-US" altLang="zh-CN" sz="1800">
                          <a:sym typeface="+mn-ea"/>
                        </a:rPr>
                        <a:t>n</a:t>
                      </a:r>
                      <a:r>
                        <a:rPr lang="zh-CN" altLang="en-US" sz="1800">
                          <a:sym typeface="+mn-ea"/>
                        </a:rPr>
                        <a:t>次方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3035300" y="5645785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位运算符及功能说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明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3045" y="1039495"/>
            <a:ext cx="11689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、</a:t>
            </a:r>
            <a:r>
              <a:rPr lang="zh-CN" altLang="en-US" b="1">
                <a:solidFill>
                  <a:schemeClr val="accent2"/>
                </a:solidFill>
                <a:sym typeface="+mn-ea"/>
              </a:rPr>
              <a:t>赋值运算符</a:t>
            </a:r>
            <a:r>
              <a:rPr lang="zh-CN" altLang="en-US"/>
              <a:t>：赋值符即〝</a:t>
            </a:r>
            <a:r>
              <a:rPr lang="en-US" altLang="zh-CN"/>
              <a:t> = </a:t>
            </a:r>
            <a:r>
              <a:rPr lang="zh-CN" altLang="en-US"/>
              <a:t>〞，用于将右侧的参数值赋予给左侧参数内容，可用于变量、写属性等。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33045" y="1532890"/>
            <a:ext cx="116890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6</a:t>
            </a:r>
            <a:r>
              <a:rPr lang="zh-CN" altLang="en-US"/>
              <a:t>、</a:t>
            </a:r>
            <a:r>
              <a:rPr lang="zh-CN" altLang="en-US" b="1">
                <a:solidFill>
                  <a:schemeClr val="accent2"/>
                </a:solidFill>
                <a:sym typeface="+mn-ea"/>
              </a:rPr>
              <a:t>其</a:t>
            </a:r>
            <a:r>
              <a:rPr lang="zh-CN" altLang="en-US" b="1">
                <a:solidFill>
                  <a:schemeClr val="accent2"/>
                </a:solidFill>
                <a:sym typeface="+mn-ea"/>
              </a:rPr>
              <a:t>它运算符</a:t>
            </a:r>
            <a:r>
              <a:rPr lang="zh-CN" altLang="en-US"/>
              <a:t>：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accent2"/>
                </a:solidFill>
              </a:rPr>
              <a:t>算术取反操作符：</a:t>
            </a:r>
            <a:r>
              <a:rPr lang="zh-CN" altLang="en-US"/>
              <a:t>即〝</a:t>
            </a:r>
            <a:r>
              <a:rPr lang="en-US" altLang="zh-CN"/>
              <a:t> - </a:t>
            </a:r>
            <a:r>
              <a:rPr lang="zh-CN" altLang="en-US"/>
              <a:t>〞，用作返回将指定数值进行符号翻转后的结果值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accent2"/>
                </a:solidFill>
              </a:rPr>
              <a:t>强制类型转换符：</a:t>
            </a:r>
            <a:r>
              <a:rPr lang="zh-CN" altLang="en-US"/>
              <a:t>即〝</a:t>
            </a:r>
            <a:r>
              <a:rPr lang="en-US" altLang="zh-CN"/>
              <a:t> () </a:t>
            </a:r>
            <a:r>
              <a:rPr lang="zh-CN" altLang="en-US"/>
              <a:t>〞，用作将数据强行转换到所指定的数据类型。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运算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符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9245" y="1068705"/>
            <a:ext cx="11669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案例题</a:t>
            </a:r>
            <a:r>
              <a:rPr lang="en-US" altLang="zh-CN" b="1"/>
              <a:t>4</a:t>
            </a:r>
            <a:r>
              <a:rPr lang="zh-CN" altLang="en-US" b="1"/>
              <a:t>：</a:t>
            </a:r>
            <a:r>
              <a:rPr lang="zh-CN" altLang="en-US"/>
              <a:t>新建一个小数变量，声明</a:t>
            </a:r>
            <a:r>
              <a:rPr lang="zh-CN" altLang="en-US">
                <a:solidFill>
                  <a:schemeClr val="tx1"/>
                </a:solidFill>
              </a:rPr>
              <a:t>其</a:t>
            </a:r>
            <a:r>
              <a:rPr lang="zh-CN" altLang="en-US"/>
              <a:t>值为</a:t>
            </a:r>
            <a:r>
              <a:rPr lang="en-US"/>
              <a:t>1.2</a:t>
            </a:r>
            <a:r>
              <a:rPr lang="zh-CN" altLang="en-US"/>
              <a:t>，</a:t>
            </a:r>
            <a:r>
              <a:rPr lang="zh-CN" altLang="en-US">
                <a:solidFill>
                  <a:schemeClr val="tx1"/>
                </a:solidFill>
              </a:rPr>
              <a:t>分别用</a:t>
            </a:r>
            <a:r>
              <a:rPr lang="zh-CN" altLang="en-US">
                <a:solidFill>
                  <a:schemeClr val="accent2"/>
                </a:solidFill>
              </a:rPr>
              <a:t>算术取反操作符、强制类型转换符</a:t>
            </a:r>
            <a:r>
              <a:rPr lang="zh-CN" altLang="en-US"/>
              <a:t>演示相</a:t>
            </a:r>
            <a:r>
              <a:rPr lang="zh-CN" altLang="en-US"/>
              <a:t>关结</a:t>
            </a:r>
            <a:r>
              <a:rPr lang="zh-CN" altLang="en-US"/>
              <a:t>果。</a:t>
            </a:r>
            <a:endParaRPr lang="zh-CN" altLang="en-US"/>
          </a:p>
          <a:p>
            <a:pPr indent="0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3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解读类库《文本操作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类》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64615" y="4966970"/>
            <a:ext cx="1588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拼接</a:t>
            </a:r>
            <a:r>
              <a:rPr lang="zh-CN" altLang="en-US"/>
              <a:t>文本</a:t>
            </a: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35380" y="2220595"/>
            <a:ext cx="949960" cy="358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中国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09495" y="2220595"/>
            <a:ext cx="949960" cy="358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人民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36015" y="3559175"/>
            <a:ext cx="2122805" cy="358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中国人</a:t>
            </a:r>
            <a:r>
              <a:rPr lang="zh-CN" altLang="en-US">
                <a:solidFill>
                  <a:schemeClr val="accent2"/>
                </a:solidFill>
              </a:rPr>
              <a:t>民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2009140" y="2794635"/>
            <a:ext cx="300355" cy="581025"/>
          </a:xfrm>
          <a:prstGeom prst="downArrow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012055" y="2223135"/>
            <a:ext cx="2122805" cy="358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中国人</a:t>
            </a:r>
            <a:r>
              <a:rPr lang="zh-CN" altLang="en-US">
                <a:solidFill>
                  <a:schemeClr val="accent2"/>
                </a:solidFill>
              </a:rPr>
              <a:t>民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0" name="下箭头 9"/>
          <p:cNvSpPr/>
          <p:nvPr/>
        </p:nvSpPr>
        <p:spPr>
          <a:xfrm>
            <a:off x="5923280" y="2797175"/>
            <a:ext cx="300355" cy="581025"/>
          </a:xfrm>
          <a:prstGeom prst="downArrow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802630" y="3590925"/>
            <a:ext cx="50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12</a:t>
            </a:r>
            <a:endParaRPr lang="en-US" altLang="zh-CN"/>
          </a:p>
        </p:txBody>
      </p:sp>
      <p:sp>
        <p:nvSpPr>
          <p:cNvPr id="16" name="矩形 15"/>
          <p:cNvSpPr/>
          <p:nvPr/>
        </p:nvSpPr>
        <p:spPr>
          <a:xfrm>
            <a:off x="590550" y="1611630"/>
            <a:ext cx="3188335" cy="328549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479290" y="1611630"/>
            <a:ext cx="3188335" cy="328549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262245" y="4968240"/>
            <a:ext cx="1588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获取文本长</a:t>
            </a:r>
            <a:r>
              <a:rPr lang="zh-CN" altLang="en-US"/>
              <a:t>度</a:t>
            </a:r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888095" y="2223135"/>
            <a:ext cx="2122805" cy="358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中国人</a:t>
            </a:r>
            <a:r>
              <a:rPr lang="zh-CN" altLang="en-US">
                <a:solidFill>
                  <a:schemeClr val="accent2"/>
                </a:solidFill>
              </a:rPr>
              <a:t>民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0" name="下箭头 19"/>
          <p:cNvSpPr/>
          <p:nvPr/>
        </p:nvSpPr>
        <p:spPr>
          <a:xfrm>
            <a:off x="9799320" y="2797175"/>
            <a:ext cx="300355" cy="581025"/>
          </a:xfrm>
          <a:prstGeom prst="downArrow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355330" y="1611630"/>
            <a:ext cx="3188335" cy="328549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138285" y="4968240"/>
            <a:ext cx="1588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分割文本</a:t>
            </a: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138285" y="3550285"/>
            <a:ext cx="1674495" cy="358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/>
                </a:solidFill>
              </a:rPr>
              <a:t>中国人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2250" y="10198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文本操作图</a:t>
            </a:r>
            <a:r>
              <a:rPr lang="zh-CN" altLang="en-US"/>
              <a:t>解：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3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解读类库《文本操作类》</a:t>
            </a:r>
            <a:endParaRPr lang="en-US" altLang="zh-CN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068705"/>
            <a:ext cx="11669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课后习题：利用火山服务器类库中的</a:t>
            </a:r>
            <a:r>
              <a:rPr lang="en-US" altLang="zh-CN" b="1"/>
              <a:t>“</a:t>
            </a:r>
            <a:r>
              <a:rPr lang="zh-CN" altLang="en-US" b="1"/>
              <a:t>文本操作类</a:t>
            </a:r>
            <a:r>
              <a:rPr lang="en-US" altLang="zh-CN" b="1"/>
              <a:t>”</a:t>
            </a:r>
            <a:r>
              <a:rPr lang="zh-CN" altLang="en-US" b="1"/>
              <a:t>中文本</a:t>
            </a:r>
            <a:r>
              <a:rPr lang="en-US" altLang="zh-CN" b="1"/>
              <a:t>“ABC”</a:t>
            </a:r>
            <a:r>
              <a:rPr lang="zh-CN" altLang="en-US" b="1"/>
              <a:t>转换为小写字母</a:t>
            </a:r>
            <a:r>
              <a:rPr lang="en-US" altLang="zh-CN" b="1"/>
              <a:t>“abc”</a:t>
            </a:r>
            <a:r>
              <a:rPr lang="zh-CN" altLang="en-US" b="1"/>
              <a:t>。</a:t>
            </a:r>
            <a:endParaRPr lang="zh-CN" altLang="en-US"/>
          </a:p>
          <a:p>
            <a:pPr indent="0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解读类库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pic>
        <p:nvPicPr>
          <p:cNvPr id="24" name="图片 23"/>
          <p:cNvPicPr/>
          <p:nvPr/>
        </p:nvPicPr>
        <p:blipFill>
          <a:blip r:embed="rId1"/>
          <a:stretch>
            <a:fillRect/>
          </a:stretch>
        </p:blipFill>
        <p:spPr>
          <a:xfrm>
            <a:off x="8266430" y="1019810"/>
            <a:ext cx="2447925" cy="5197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3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解读类库《文本操作类》</a:t>
            </a:r>
            <a:endParaRPr lang="en-US" altLang="zh-CN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068705"/>
            <a:ext cx="11669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课后习题：将以下</a:t>
            </a:r>
            <a:r>
              <a:rPr lang="en-US" altLang="zh-CN" b="1"/>
              <a:t>html</a:t>
            </a:r>
            <a:r>
              <a:rPr lang="zh-CN" altLang="en-US" b="1"/>
              <a:t>文档中的</a:t>
            </a:r>
            <a:r>
              <a:rPr lang="zh-CN" altLang="en-US" b="1">
                <a:solidFill>
                  <a:schemeClr val="accent2"/>
                </a:solidFill>
              </a:rPr>
              <a:t>动物姓名</a:t>
            </a:r>
            <a:r>
              <a:rPr lang="zh-CN" altLang="en-US" b="1"/>
              <a:t>和</a:t>
            </a:r>
            <a:r>
              <a:rPr lang="zh-CN" altLang="en-US" b="1">
                <a:solidFill>
                  <a:schemeClr val="accent2"/>
                </a:solidFill>
              </a:rPr>
              <a:t>年龄</a:t>
            </a:r>
            <a:r>
              <a:rPr lang="zh-CN" altLang="en-US" b="1">
                <a:solidFill>
                  <a:schemeClr val="tx1"/>
                </a:solidFill>
              </a:rPr>
              <a:t>信息</a:t>
            </a:r>
            <a:r>
              <a:rPr lang="zh-CN" altLang="en-US" b="1"/>
              <a:t>取出，并用指定格式显示成文本：文本</a:t>
            </a:r>
            <a:r>
              <a:rPr lang="en-US" altLang="zh-CN" b="1"/>
              <a:t>1 = </a:t>
            </a:r>
            <a:r>
              <a:rPr lang="zh-CN" altLang="en-US" b="1">
                <a:sym typeface="+mn-ea"/>
              </a:rPr>
              <a:t>姓名</a:t>
            </a:r>
            <a:r>
              <a:rPr lang="en-US" altLang="zh-CN" b="1">
                <a:sym typeface="+mn-ea"/>
              </a:rPr>
              <a:t>+</a:t>
            </a:r>
            <a:r>
              <a:rPr lang="zh-CN" altLang="en-US" b="1">
                <a:sym typeface="+mn-ea"/>
              </a:rPr>
              <a:t>年龄</a:t>
            </a:r>
            <a:r>
              <a:rPr lang="en-US" altLang="zh-CN" b="1">
                <a:sym typeface="+mn-ea"/>
              </a:rPr>
              <a:t>+“</a:t>
            </a:r>
            <a:r>
              <a:rPr lang="zh-CN" altLang="en-US" b="1">
                <a:sym typeface="+mn-ea"/>
              </a:rPr>
              <a:t>了</a:t>
            </a:r>
            <a:r>
              <a:rPr lang="en-US" altLang="zh-CN" b="1">
                <a:sym typeface="+mn-ea"/>
              </a:rPr>
              <a:t>”</a:t>
            </a:r>
            <a:r>
              <a:rPr lang="zh-CN" altLang="en-US" b="1">
                <a:sym typeface="+mn-ea"/>
              </a:rPr>
              <a:t>，最后用换行输出方法显示文本</a:t>
            </a:r>
            <a:r>
              <a:rPr lang="en-US" altLang="zh-CN" b="1">
                <a:sym typeface="+mn-ea"/>
              </a:rPr>
              <a:t>1</a:t>
            </a:r>
            <a:r>
              <a:rPr lang="zh-CN" altLang="en-US" b="1"/>
              <a:t>。</a:t>
            </a:r>
            <a:endParaRPr lang="zh-CN" altLang="en-US" b="1"/>
          </a:p>
        </p:txBody>
      </p:sp>
      <p:sp>
        <p:nvSpPr>
          <p:cNvPr id="3" name="文本框 2"/>
          <p:cNvSpPr txBox="1"/>
          <p:nvPr/>
        </p:nvSpPr>
        <p:spPr>
          <a:xfrm>
            <a:off x="387985" y="2023110"/>
            <a:ext cx="9992995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&lt;!DOCTYPE html&gt;</a:t>
            </a:r>
            <a:endParaRPr lang="en-US" altLang="zh-CN"/>
          </a:p>
          <a:p>
            <a:r>
              <a:rPr lang="en-US" altLang="zh-CN"/>
              <a:t>&lt;html lang="zh-CN"&gt;</a:t>
            </a:r>
            <a:endParaRPr lang="en-US" altLang="zh-CN"/>
          </a:p>
          <a:p>
            <a:r>
              <a:rPr lang="en-US" altLang="zh-CN"/>
              <a:t>&lt;head&gt;</a:t>
            </a:r>
            <a:endParaRPr lang="en-US" altLang="zh-CN"/>
          </a:p>
          <a:p>
            <a:r>
              <a:rPr lang="en-US" altLang="zh-CN"/>
              <a:t>    &lt;meta charset="UTF-8"&gt;</a:t>
            </a:r>
            <a:endParaRPr lang="en-US" altLang="zh-CN"/>
          </a:p>
          <a:p>
            <a:r>
              <a:rPr lang="en-US" altLang="zh-CN"/>
              <a:t>    &lt;meta name="viewport" content="width=device-width, initial-scale=1.0"&gt;</a:t>
            </a:r>
            <a:endParaRPr lang="en-US" altLang="zh-CN"/>
          </a:p>
          <a:p>
            <a:r>
              <a:rPr lang="en-US" altLang="zh-CN"/>
              <a:t>    &lt;title&gt;</a:t>
            </a:r>
            <a:r>
              <a:rPr lang="zh-CN" altLang="en-US"/>
              <a:t>小猫信息</a:t>
            </a:r>
            <a:r>
              <a:rPr lang="en-US" altLang="zh-CN"/>
              <a:t>&lt;/title&gt;</a:t>
            </a:r>
            <a:endParaRPr lang="en-US" altLang="zh-CN"/>
          </a:p>
          <a:p>
            <a:r>
              <a:rPr lang="en-US" altLang="zh-CN"/>
              <a:t>&lt;/head&gt;</a:t>
            </a:r>
            <a:endParaRPr lang="en-US" altLang="zh-CN"/>
          </a:p>
          <a:p>
            <a:r>
              <a:rPr lang="en-US" altLang="zh-CN"/>
              <a:t>&lt;body&gt;</a:t>
            </a:r>
            <a:endParaRPr lang="en-US" altLang="zh-CN"/>
          </a:p>
          <a:p>
            <a:r>
              <a:rPr lang="en-US" altLang="zh-CN"/>
              <a:t>    &lt;h1&gt;</a:t>
            </a:r>
            <a:r>
              <a:rPr lang="zh-CN" altLang="en-US"/>
              <a:t>小猫信息</a:t>
            </a:r>
            <a:r>
              <a:rPr lang="en-US" altLang="zh-CN"/>
              <a:t>&lt;/h1&gt;</a:t>
            </a:r>
            <a:endParaRPr lang="en-US" altLang="zh-CN"/>
          </a:p>
          <a:p>
            <a:r>
              <a:rPr lang="en-US" altLang="zh-CN"/>
              <a:t>    &lt;p&gt;</a:t>
            </a:r>
            <a:r>
              <a:rPr lang="zh-CN" altLang="en-US"/>
              <a:t>小猫的姓名是：</a:t>
            </a:r>
            <a:r>
              <a:rPr lang="en-US" altLang="zh-CN"/>
              <a:t>&lt;strong&gt;</a:t>
            </a:r>
            <a:r>
              <a:rPr lang="zh-CN" altLang="en-US"/>
              <a:t>马特</a:t>
            </a:r>
            <a:r>
              <a:rPr lang="en-US" altLang="zh-CN"/>
              <a:t>&lt;/strong&gt;&lt;/p&gt;</a:t>
            </a:r>
            <a:endParaRPr lang="en-US" altLang="zh-CN"/>
          </a:p>
          <a:p>
            <a:r>
              <a:rPr lang="en-US" altLang="zh-CN"/>
              <a:t>    &lt;p&gt;</a:t>
            </a:r>
            <a:r>
              <a:rPr lang="zh-CN" altLang="en-US"/>
              <a:t>小猫的年龄是：</a:t>
            </a:r>
            <a:r>
              <a:rPr lang="en-US" altLang="zh-CN"/>
              <a:t>&lt;strong&gt;4</a:t>
            </a:r>
            <a:r>
              <a:rPr lang="zh-CN" altLang="en-US"/>
              <a:t>岁</a:t>
            </a:r>
            <a:r>
              <a:rPr lang="en-US" altLang="zh-CN"/>
              <a:t>&lt;/strong&gt;&lt;/p&gt;</a:t>
            </a:r>
            <a:endParaRPr lang="en-US" altLang="zh-CN"/>
          </a:p>
          <a:p>
            <a:r>
              <a:rPr lang="en-US" altLang="zh-CN"/>
              <a:t>&lt;/body&gt;</a:t>
            </a:r>
            <a:endParaRPr lang="en-US" altLang="zh-CN"/>
          </a:p>
          <a:p>
            <a:r>
              <a:rPr lang="en-US" altLang="zh-CN"/>
              <a:t>&lt;/html&gt;</a:t>
            </a:r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解读类库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2250" y="10198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解读类</a:t>
            </a:r>
            <a:r>
              <a:rPr lang="zh-CN" altLang="en-US"/>
              <a:t>库：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93750" y="1689100"/>
            <a:ext cx="613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火山服务器基本类</a:t>
            </a:r>
            <a:r>
              <a:rPr lang="en-US" altLang="zh-CN"/>
              <a:t>&gt;</a:t>
            </a:r>
            <a:r>
              <a:rPr lang="zh-CN" altLang="en-US"/>
              <a:t>文本操作</a:t>
            </a:r>
            <a:r>
              <a:rPr lang="en-US" altLang="zh-CN"/>
              <a:t>&gt;</a:t>
            </a:r>
            <a:r>
              <a:rPr lang="zh-CN" altLang="en-US" b="1">
                <a:solidFill>
                  <a:schemeClr val="accent2"/>
                </a:solidFill>
              </a:rPr>
              <a:t>文本</a:t>
            </a:r>
            <a:r>
              <a:rPr lang="zh-CN" altLang="en-US" b="1">
                <a:solidFill>
                  <a:schemeClr val="accent2"/>
                </a:solidFill>
              </a:rPr>
              <a:t>替换器</a:t>
            </a:r>
            <a:r>
              <a:rPr lang="en-US" altLang="zh-CN"/>
              <a:t> </a:t>
            </a:r>
            <a:r>
              <a:rPr lang="en-US" altLang="zh-CN" b="1">
                <a:solidFill>
                  <a:schemeClr val="accent2"/>
                </a:solidFill>
                <a:sym typeface="+mn-ea"/>
              </a:rPr>
              <a:t> </a:t>
            </a:r>
            <a:endParaRPr lang="en-US" altLang="zh-CN" b="1">
              <a:solidFill>
                <a:schemeClr val="accent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2250" y="2887980"/>
            <a:ext cx="7640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适用场景：对文本进行批量替换处</a:t>
            </a:r>
            <a:r>
              <a:rPr lang="zh-CN" altLang="en-US"/>
              <a:t>理。</a:t>
            </a:r>
            <a:endParaRPr lang="zh-CN" altLang="en-US"/>
          </a:p>
        </p:txBody>
      </p:sp>
      <p:pic>
        <p:nvPicPr>
          <p:cNvPr id="24" name="图片 23"/>
          <p:cNvPicPr/>
          <p:nvPr/>
        </p:nvPicPr>
        <p:blipFill>
          <a:blip r:embed="rId1"/>
          <a:stretch>
            <a:fillRect/>
          </a:stretch>
        </p:blipFill>
        <p:spPr>
          <a:xfrm>
            <a:off x="8266430" y="1019810"/>
            <a:ext cx="2447925" cy="5197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解读类库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2250" y="10198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解读类</a:t>
            </a:r>
            <a:r>
              <a:rPr lang="zh-CN" altLang="en-US"/>
              <a:t>库：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93750" y="1689100"/>
            <a:ext cx="613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火山服务器基本类</a:t>
            </a:r>
            <a:r>
              <a:rPr lang="en-US" altLang="zh-CN"/>
              <a:t>&gt;</a:t>
            </a:r>
            <a:r>
              <a:rPr lang="zh-CN" altLang="en-US"/>
              <a:t>文本操作</a:t>
            </a:r>
            <a:r>
              <a:rPr lang="en-US" altLang="zh-CN"/>
              <a:t>&gt;</a:t>
            </a:r>
            <a:r>
              <a:rPr lang="zh-CN" altLang="en-US" b="1">
                <a:solidFill>
                  <a:schemeClr val="accent2"/>
                </a:solidFill>
              </a:rPr>
              <a:t>文本阅</a:t>
            </a:r>
            <a:r>
              <a:rPr lang="zh-CN" altLang="en-US" b="1">
                <a:solidFill>
                  <a:schemeClr val="accent2"/>
                </a:solidFill>
              </a:rPr>
              <a:t>读器</a:t>
            </a:r>
            <a:r>
              <a:rPr lang="en-US" altLang="zh-CN"/>
              <a:t> </a:t>
            </a:r>
            <a:r>
              <a:rPr lang="en-US" altLang="zh-CN" b="1">
                <a:solidFill>
                  <a:schemeClr val="accent2"/>
                </a:solidFill>
                <a:sym typeface="+mn-ea"/>
              </a:rPr>
              <a:t> </a:t>
            </a:r>
            <a:endParaRPr lang="en-US" altLang="zh-CN" b="1">
              <a:solidFill>
                <a:schemeClr val="accent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2250" y="2887980"/>
            <a:ext cx="7640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适用场景：用作支持从文本中以流的方式读取数</a:t>
            </a:r>
            <a:r>
              <a:rPr lang="zh-CN" altLang="en-US"/>
              <a:t>据</a:t>
            </a:r>
            <a:endParaRPr lang="zh-CN" altLang="en-US"/>
          </a:p>
        </p:txBody>
      </p:sp>
      <p:pic>
        <p:nvPicPr>
          <p:cNvPr id="24" name="图片 23"/>
          <p:cNvPicPr/>
          <p:nvPr/>
        </p:nvPicPr>
        <p:blipFill>
          <a:blip r:embed="rId1"/>
          <a:stretch>
            <a:fillRect/>
          </a:stretch>
        </p:blipFill>
        <p:spPr>
          <a:xfrm>
            <a:off x="8266430" y="1019810"/>
            <a:ext cx="2447925" cy="5197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第三章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解读类库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2250" y="10198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解读类</a:t>
            </a:r>
            <a:r>
              <a:rPr lang="zh-CN" altLang="en-US"/>
              <a:t>库：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93750" y="1689100"/>
            <a:ext cx="613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火山服务器基本类</a:t>
            </a:r>
            <a:r>
              <a:rPr lang="en-US" altLang="zh-CN"/>
              <a:t>&gt;</a:t>
            </a:r>
            <a:r>
              <a:rPr lang="zh-CN" altLang="en-US"/>
              <a:t>文本操作</a:t>
            </a:r>
            <a:r>
              <a:rPr lang="en-US" altLang="zh-CN"/>
              <a:t>&gt;</a:t>
            </a:r>
            <a:r>
              <a:rPr lang="zh-CN" altLang="en-US" b="1">
                <a:solidFill>
                  <a:schemeClr val="accent2"/>
                </a:solidFill>
              </a:rPr>
              <a:t>字符类</a:t>
            </a:r>
            <a:r>
              <a:rPr lang="en-US" altLang="zh-CN"/>
              <a:t> </a:t>
            </a:r>
            <a:r>
              <a:rPr lang="en-US" altLang="zh-CN" b="1">
                <a:solidFill>
                  <a:schemeClr val="accent2"/>
                </a:solidFill>
                <a:sym typeface="+mn-ea"/>
              </a:rPr>
              <a:t> </a:t>
            </a:r>
            <a:endParaRPr lang="en-US" altLang="zh-CN" b="1">
              <a:solidFill>
                <a:schemeClr val="accent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2250" y="2887980"/>
            <a:ext cx="7640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适用场景：提供字符相关</a:t>
            </a:r>
            <a:r>
              <a:rPr lang="zh-CN" altLang="en-US"/>
              <a:t>操作</a:t>
            </a:r>
            <a:endParaRPr lang="zh-CN" altLang="en-US"/>
          </a:p>
        </p:txBody>
      </p:sp>
      <p:pic>
        <p:nvPicPr>
          <p:cNvPr id="24" name="图片 23"/>
          <p:cNvPicPr/>
          <p:nvPr/>
        </p:nvPicPr>
        <p:blipFill>
          <a:blip r:embed="rId1"/>
          <a:stretch>
            <a:fillRect/>
          </a:stretch>
        </p:blipFill>
        <p:spPr>
          <a:xfrm>
            <a:off x="8266430" y="1019810"/>
            <a:ext cx="2447925" cy="5197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流程控制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·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章节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目录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20975" y="186690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一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圆角矩形 16"/>
          <p:cNvSpPr/>
          <p:nvPr>
            <p:custDataLst>
              <p:tags r:id="rId2"/>
            </p:custDataLst>
          </p:nvPr>
        </p:nvSpPr>
        <p:spPr>
          <a:xfrm>
            <a:off x="3754120" y="18669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条件判断语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句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圆角矩形 17"/>
          <p:cNvSpPr/>
          <p:nvPr>
            <p:custDataLst>
              <p:tags r:id="rId3"/>
            </p:custDataLst>
          </p:nvPr>
        </p:nvSpPr>
        <p:spPr>
          <a:xfrm>
            <a:off x="2720975" y="276034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二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圆角矩形 18"/>
          <p:cNvSpPr/>
          <p:nvPr>
            <p:custDataLst>
              <p:tags r:id="rId4"/>
            </p:custDataLst>
          </p:nvPr>
        </p:nvSpPr>
        <p:spPr>
          <a:xfrm>
            <a:off x="3754120" y="27603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循环语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句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20975" y="365379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三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圆角矩形 20"/>
          <p:cNvSpPr/>
          <p:nvPr>
            <p:custDataLst>
              <p:tags r:id="rId6"/>
            </p:custDataLst>
          </p:nvPr>
        </p:nvSpPr>
        <p:spPr>
          <a:xfrm>
            <a:off x="3754120" y="36537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循环控制语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句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条件判断语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902460"/>
            <a:ext cx="115239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tx1"/>
                </a:solidFill>
              </a:rPr>
              <a:t>       </a:t>
            </a:r>
            <a:r>
              <a:rPr lang="zh-CN" altLang="en-US" sz="2000">
                <a:solidFill>
                  <a:schemeClr val="tx1"/>
                </a:solidFill>
              </a:rPr>
              <a:t>程序之所以能按照开发者的想法执行，是因为程序中存在着控制语句。通过控制语句能够改变程序执行的轨迹。火山平台中的控制语句分为</a:t>
            </a:r>
            <a:r>
              <a:rPr lang="zh-CN" altLang="en-US" sz="2000" b="1">
                <a:solidFill>
                  <a:schemeClr val="accent2"/>
                </a:solidFill>
              </a:rPr>
              <a:t>条件判断语句</a:t>
            </a:r>
            <a:r>
              <a:rPr lang="zh-CN" altLang="en-US" sz="2000">
                <a:solidFill>
                  <a:schemeClr val="tx1"/>
                </a:solidFill>
              </a:rPr>
              <a:t>和</a:t>
            </a:r>
            <a:r>
              <a:rPr lang="zh-CN" altLang="en-US" sz="2000" b="1">
                <a:solidFill>
                  <a:schemeClr val="accent2"/>
                </a:solidFill>
              </a:rPr>
              <a:t>循环语句</a:t>
            </a:r>
            <a:r>
              <a:rPr lang="zh-CN" altLang="en-US" sz="2000">
                <a:solidFill>
                  <a:schemeClr val="tx1"/>
                </a:solidFill>
              </a:rPr>
              <a:t>两类。其中，</a:t>
            </a:r>
            <a:r>
              <a:rPr lang="zh-CN" altLang="en-US" sz="2000" b="1">
                <a:solidFill>
                  <a:schemeClr val="accent2"/>
                </a:solidFill>
              </a:rPr>
              <a:t>条件判断语句</a:t>
            </a:r>
            <a:r>
              <a:rPr lang="zh-CN" altLang="en-US" sz="2000">
                <a:solidFill>
                  <a:schemeClr val="tx1"/>
                </a:solidFill>
              </a:rPr>
              <a:t>是根据</a:t>
            </a:r>
            <a:r>
              <a:rPr lang="zh-CN" altLang="en-US" sz="2000" b="1">
                <a:solidFill>
                  <a:schemeClr val="accent2"/>
                </a:solidFill>
              </a:rPr>
              <a:t>判断的结果（真或假）</a:t>
            </a:r>
            <a:r>
              <a:rPr lang="zh-CN" altLang="en-US" sz="2000">
                <a:solidFill>
                  <a:schemeClr val="tx1"/>
                </a:solidFill>
              </a:rPr>
              <a:t>来决定执行哪段语句序列；</a:t>
            </a:r>
            <a:r>
              <a:rPr lang="zh-CN" altLang="en-US" sz="2000" b="1">
                <a:solidFill>
                  <a:schemeClr val="accent2"/>
                </a:solidFill>
              </a:rPr>
              <a:t>循环语句</a:t>
            </a:r>
            <a:r>
              <a:rPr lang="zh-CN" altLang="en-US" sz="2000">
                <a:solidFill>
                  <a:schemeClr val="tx1"/>
                </a:solidFill>
              </a:rPr>
              <a:t>是在满足一定条件下，</a:t>
            </a:r>
            <a:r>
              <a:rPr lang="zh-CN" altLang="en-US" sz="2000" b="1">
                <a:solidFill>
                  <a:schemeClr val="accent2"/>
                </a:solidFill>
              </a:rPr>
              <a:t>反复执行</a:t>
            </a:r>
            <a:r>
              <a:rPr lang="zh-CN" altLang="en-US" sz="2000">
                <a:solidFill>
                  <a:schemeClr val="tx1"/>
                </a:solidFill>
              </a:rPr>
              <a:t>一段语句序列。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9245" y="3224530"/>
            <a:ext cx="114198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</a:t>
            </a:r>
            <a:r>
              <a:rPr lang="zh-CN" altLang="en-US"/>
              <a:t>火山平台中的条件判断语句主要包括两种：第一种是</a:t>
            </a:r>
            <a:r>
              <a:rPr lang="en-US" altLang="zh-CN" b="1">
                <a:solidFill>
                  <a:schemeClr val="accent2"/>
                </a:solidFill>
              </a:rPr>
              <a:t>“</a:t>
            </a:r>
            <a:r>
              <a:rPr lang="zh-CN" altLang="en-US" b="1">
                <a:solidFill>
                  <a:schemeClr val="accent2"/>
                </a:solidFill>
              </a:rPr>
              <a:t>如果</a:t>
            </a:r>
            <a:r>
              <a:rPr lang="en-US" altLang="zh-CN" b="1">
                <a:solidFill>
                  <a:schemeClr val="accent2"/>
                </a:solidFill>
              </a:rPr>
              <a:t>-</a:t>
            </a:r>
            <a:r>
              <a:rPr lang="zh-CN" altLang="en-US" b="1">
                <a:solidFill>
                  <a:schemeClr val="accent2"/>
                </a:solidFill>
              </a:rPr>
              <a:t>否则</a:t>
            </a:r>
            <a:r>
              <a:rPr lang="en-US" altLang="zh-CN" b="1">
                <a:solidFill>
                  <a:schemeClr val="accent2"/>
                </a:solidFill>
              </a:rPr>
              <a:t>”</a:t>
            </a:r>
            <a:r>
              <a:rPr lang="zh-CN" altLang="en-US" b="1">
                <a:solidFill>
                  <a:schemeClr val="accent2"/>
                </a:solidFill>
              </a:rPr>
              <a:t>结构语句</a:t>
            </a:r>
            <a:r>
              <a:rPr lang="zh-CN" altLang="en-US"/>
              <a:t>，第二种是</a:t>
            </a:r>
            <a:r>
              <a:rPr lang="en-US" altLang="zh-CN">
                <a:solidFill>
                  <a:schemeClr val="accent2"/>
                </a:solidFill>
              </a:rPr>
              <a:t>“</a:t>
            </a:r>
            <a:r>
              <a:rPr lang="zh-CN" altLang="en-US">
                <a:solidFill>
                  <a:schemeClr val="accent2"/>
                </a:solidFill>
              </a:rPr>
              <a:t>分支判断</a:t>
            </a:r>
            <a:r>
              <a:rPr lang="en-US" altLang="zh-CN">
                <a:solidFill>
                  <a:schemeClr val="accent2"/>
                </a:solidFill>
              </a:rPr>
              <a:t>-</a:t>
            </a:r>
            <a:r>
              <a:rPr lang="zh-CN" altLang="en-US">
                <a:solidFill>
                  <a:schemeClr val="accent2"/>
                </a:solidFill>
              </a:rPr>
              <a:t>分支</a:t>
            </a:r>
            <a:r>
              <a:rPr lang="en-US" altLang="zh-CN">
                <a:solidFill>
                  <a:schemeClr val="accent2"/>
                </a:solidFill>
              </a:rPr>
              <a:t>”</a:t>
            </a:r>
            <a:r>
              <a:rPr lang="zh-CN" altLang="en-US">
                <a:solidFill>
                  <a:schemeClr val="accent2"/>
                </a:solidFill>
              </a:rPr>
              <a:t>结构语句</a:t>
            </a:r>
            <a:r>
              <a:rPr lang="zh-CN" altLang="en-US"/>
              <a:t>。其中，应用最广泛的是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如果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否则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结构语句</a:t>
            </a:r>
            <a:r>
              <a:rPr lang="zh-CN" altLang="en-US"/>
              <a:t>。接下来本课程</a:t>
            </a:r>
            <a:r>
              <a:rPr lang="zh-CN" altLang="en-US"/>
              <a:t>将介绍这两种语句的使用方法。</a:t>
            </a: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流程控制的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概述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条件判断语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流程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控制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64460" y="5374640"/>
            <a:ext cx="1146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accent2"/>
                </a:solidFill>
              </a:rPr>
              <a:t>顺序结构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75730" y="5396230"/>
            <a:ext cx="1146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accent2"/>
                </a:solidFill>
              </a:rPr>
              <a:t>选择结构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581910" y="2456815"/>
            <a:ext cx="1221740" cy="3841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zh-CN" altLang="en-US"/>
              <a:t>一</a:t>
            </a:r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2581910" y="3290570"/>
            <a:ext cx="1221740" cy="3841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zh-CN" altLang="en-US"/>
              <a:t>二</a:t>
            </a:r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2581910" y="4100830"/>
            <a:ext cx="1221740" cy="3841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en-US" altLang="zh-CN"/>
              <a:t>……</a:t>
            </a:r>
            <a:endParaRPr lang="en-US" altLang="zh-CN"/>
          </a:p>
        </p:txBody>
      </p:sp>
      <p:sp>
        <p:nvSpPr>
          <p:cNvPr id="16" name="菱形 15"/>
          <p:cNvSpPr/>
          <p:nvPr/>
        </p:nvSpPr>
        <p:spPr>
          <a:xfrm>
            <a:off x="6137275" y="1590675"/>
            <a:ext cx="1747520" cy="757555"/>
          </a:xfrm>
          <a:prstGeom prst="diamond">
            <a:avLst/>
          </a:prstGeom>
          <a:solidFill>
            <a:schemeClr val="accent2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判断</a:t>
            </a:r>
            <a:endParaRPr lang="zh-CN" altLang="en-US"/>
          </a:p>
          <a:p>
            <a:pPr algn="ctr"/>
            <a:r>
              <a:rPr lang="zh-CN" altLang="en-US"/>
              <a:t>条件</a:t>
            </a:r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5622925" y="2985770"/>
            <a:ext cx="1221740" cy="3841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zh-CN" altLang="en-US"/>
              <a:t>一</a:t>
            </a:r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6400165" y="3890645"/>
            <a:ext cx="1221740" cy="3841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zh-CN" altLang="en-US"/>
              <a:t>三</a:t>
            </a:r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6400165" y="4734560"/>
            <a:ext cx="1221740" cy="384175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en-US" altLang="zh-CN"/>
              <a:t>……</a:t>
            </a:r>
            <a:endParaRPr lang="en-US" altLang="zh-CN"/>
          </a:p>
        </p:txBody>
      </p:sp>
      <p:cxnSp>
        <p:nvCxnSpPr>
          <p:cNvPr id="20" name="直接箭头连接符 19"/>
          <p:cNvCxnSpPr>
            <a:stCxn id="9" idx="2"/>
            <a:endCxn id="10" idx="0"/>
          </p:cNvCxnSpPr>
          <p:nvPr/>
        </p:nvCxnSpPr>
        <p:spPr>
          <a:xfrm>
            <a:off x="3192780" y="2840990"/>
            <a:ext cx="0" cy="449580"/>
          </a:xfrm>
          <a:prstGeom prst="straightConnector1">
            <a:avLst/>
          </a:prstGeom>
          <a:solidFill>
            <a:schemeClr val="accent2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0" idx="2"/>
            <a:endCxn id="13" idx="0"/>
          </p:cNvCxnSpPr>
          <p:nvPr/>
        </p:nvCxnSpPr>
        <p:spPr>
          <a:xfrm>
            <a:off x="3192780" y="3674745"/>
            <a:ext cx="0" cy="426085"/>
          </a:xfrm>
          <a:prstGeom prst="straightConnector1">
            <a:avLst/>
          </a:prstGeom>
          <a:solidFill>
            <a:schemeClr val="accent2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肘形连接符 21"/>
          <p:cNvCxnSpPr>
            <a:stCxn id="16" idx="2"/>
            <a:endCxn id="17" idx="0"/>
          </p:cNvCxnSpPr>
          <p:nvPr/>
        </p:nvCxnSpPr>
        <p:spPr>
          <a:xfrm rot="5400000">
            <a:off x="6303645" y="2278380"/>
            <a:ext cx="637540" cy="777240"/>
          </a:xfrm>
          <a:prstGeom prst="bentConnector3">
            <a:avLst>
              <a:gd name="adj1" fmla="val 50000"/>
            </a:avLst>
          </a:prstGeom>
          <a:solidFill>
            <a:schemeClr val="accent2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16" idx="2"/>
            <a:endCxn id="29" idx="1"/>
          </p:cNvCxnSpPr>
          <p:nvPr/>
        </p:nvCxnSpPr>
        <p:spPr>
          <a:xfrm rot="5400000" flipV="1">
            <a:off x="7007225" y="2351405"/>
            <a:ext cx="318770" cy="311785"/>
          </a:xfrm>
          <a:prstGeom prst="bentConnector2">
            <a:avLst/>
          </a:prstGeom>
          <a:solidFill>
            <a:schemeClr val="accent2"/>
          </a:solidFill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肘形连接符 23"/>
          <p:cNvCxnSpPr>
            <a:stCxn id="17" idx="2"/>
            <a:endCxn id="18" idx="0"/>
          </p:cNvCxnSpPr>
          <p:nvPr/>
        </p:nvCxnSpPr>
        <p:spPr>
          <a:xfrm rot="5400000" flipV="1">
            <a:off x="6362065" y="3241675"/>
            <a:ext cx="520700" cy="777240"/>
          </a:xfrm>
          <a:prstGeom prst="bentConnector3">
            <a:avLst>
              <a:gd name="adj1" fmla="val 50000"/>
            </a:avLst>
          </a:prstGeom>
          <a:solidFill>
            <a:schemeClr val="accent2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endCxn id="19" idx="0"/>
          </p:cNvCxnSpPr>
          <p:nvPr/>
        </p:nvCxnSpPr>
        <p:spPr>
          <a:xfrm>
            <a:off x="7011035" y="4255770"/>
            <a:ext cx="0" cy="478790"/>
          </a:xfrm>
          <a:prstGeom prst="straightConnector1">
            <a:avLst/>
          </a:prstGeom>
          <a:solidFill>
            <a:schemeClr val="accent2"/>
          </a:solidFill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6400165" y="2482850"/>
            <a:ext cx="374015" cy="36830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真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22820" y="2482850"/>
            <a:ext cx="374015" cy="36830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假</a:t>
            </a:r>
            <a:endParaRPr lang="zh-CN" altLang="en-US"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animBg="1"/>
      <p:bldP spid="10" grpId="0" bldLvl="0" animBg="1"/>
      <p:bldP spid="10" grpId="1" animBg="1"/>
      <p:bldP spid="13" grpId="0" bldLvl="0" animBg="1"/>
      <p:bldP spid="13" grpId="1" animBg="1"/>
      <p:bldP spid="2" grpId="0"/>
      <p:bldP spid="2" grpId="1"/>
      <p:bldP spid="16" grpId="0" bldLvl="0" animBg="1"/>
      <p:bldP spid="16" grpId="1" animBg="1"/>
      <p:bldP spid="27" grpId="0" bldLvl="0" animBg="1"/>
      <p:bldP spid="27" grpId="1" animBg="1"/>
      <p:bldP spid="17" grpId="0" bldLvl="0" animBg="1"/>
      <p:bldP spid="17" grpId="1" animBg="1"/>
      <p:bldP spid="29" grpId="0" bldLvl="0" animBg="1"/>
      <p:bldP spid="29" grpId="1" animBg="1"/>
      <p:bldP spid="18" grpId="0" bldLvl="0" animBg="1"/>
      <p:bldP spid="18" grpId="1" animBg="1"/>
      <p:bldP spid="19" grpId="0" bldLvl="0" animBg="1"/>
      <p:bldP spid="19" grpId="1" animBg="1"/>
      <p:bldP spid="3" grpId="0"/>
      <p:bldP spid="3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条件判断语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条件判断语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句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140" y="2286635"/>
            <a:ext cx="4239260" cy="21666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195" y="2062480"/>
            <a:ext cx="5810250" cy="23907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2360" y="4641215"/>
            <a:ext cx="31261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>
                <a:solidFill>
                  <a:schemeClr val="bg1">
                    <a:lumMod val="50000"/>
                  </a:schemeClr>
                </a:solidFill>
                <a:sym typeface="+mn-ea"/>
              </a:rPr>
              <a:t>“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sym typeface="+mn-ea"/>
              </a:rPr>
              <a:t>如果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  <a:sym typeface="+mn-ea"/>
              </a:rPr>
              <a:t>-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sym typeface="+mn-ea"/>
              </a:rPr>
              <a:t>否则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  <a:sym typeface="+mn-ea"/>
              </a:rPr>
              <a:t>”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sym typeface="+mn-ea"/>
              </a:rPr>
              <a:t>结构语句</a:t>
            </a:r>
            <a:endParaRPr lang="zh-CN" altLang="en-US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38950" y="4641215"/>
            <a:ext cx="31261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>
                <a:solidFill>
                  <a:schemeClr val="bg1">
                    <a:lumMod val="50000"/>
                  </a:schemeClr>
                </a:solidFill>
                <a:sym typeface="+mn-ea"/>
              </a:rPr>
              <a:t>“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sym typeface="+mn-ea"/>
              </a:rPr>
              <a:t>分支判断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  <a:sym typeface="+mn-ea"/>
              </a:rPr>
              <a:t>-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sym typeface="+mn-ea"/>
              </a:rPr>
              <a:t>分支</a:t>
            </a:r>
            <a:r>
              <a:rPr lang="en-US" altLang="zh-CN">
                <a:solidFill>
                  <a:schemeClr val="bg1">
                    <a:lumMod val="50000"/>
                  </a:schemeClr>
                </a:solidFill>
                <a:sym typeface="+mn-ea"/>
              </a:rPr>
              <a:t>”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  <a:sym typeface="+mn-ea"/>
              </a:rPr>
              <a:t>结构语句</a:t>
            </a:r>
            <a:endParaRPr lang="zh-CN" altLang="en-US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条件判断语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案例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题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826260"/>
            <a:ext cx="10548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案例题</a:t>
            </a:r>
            <a:r>
              <a:rPr lang="en-US" altLang="zh-CN" sz="2000" b="1"/>
              <a:t>1</a:t>
            </a:r>
            <a:r>
              <a:rPr lang="zh-CN" altLang="en-US" sz="2000" b="1"/>
              <a:t>：</a:t>
            </a:r>
            <a:r>
              <a:rPr lang="zh-CN" altLang="en-US" sz="2000"/>
              <a:t>将</a:t>
            </a:r>
            <a:r>
              <a:rPr lang="en-US" altLang="zh-CN" sz="2000"/>
              <a:t>3</a:t>
            </a:r>
            <a:r>
              <a:rPr lang="zh-CN" altLang="en-US" sz="2000"/>
              <a:t>个数字</a:t>
            </a:r>
            <a:r>
              <a:rPr lang="en-US" altLang="zh-CN" sz="2000"/>
              <a:t>56</a:t>
            </a:r>
            <a:r>
              <a:rPr lang="zh-CN" altLang="en-US" sz="2000"/>
              <a:t>、</a:t>
            </a:r>
            <a:r>
              <a:rPr lang="en-US" altLang="zh-CN" sz="2000"/>
              <a:t>76</a:t>
            </a:r>
            <a:r>
              <a:rPr lang="zh-CN" altLang="en-US" sz="2000"/>
              <a:t>、</a:t>
            </a:r>
            <a:r>
              <a:rPr lang="en-US" altLang="zh-CN" sz="2000"/>
              <a:t>96</a:t>
            </a:r>
            <a:r>
              <a:rPr lang="zh-CN" altLang="en-US" sz="2000"/>
              <a:t>分别定义在变量中，应用简单</a:t>
            </a:r>
            <a:r>
              <a:rPr lang="en-US" altLang="zh-CN" sz="2000"/>
              <a:t>“</a:t>
            </a:r>
            <a:r>
              <a:rPr lang="zh-CN" altLang="en-US" sz="2000"/>
              <a:t>如果</a:t>
            </a:r>
            <a:r>
              <a:rPr lang="en-US" altLang="zh-CN" sz="2000"/>
              <a:t>”</a:t>
            </a:r>
            <a:r>
              <a:rPr lang="zh-CN" altLang="en-US" sz="2000"/>
              <a:t>语句获取这</a:t>
            </a:r>
            <a:r>
              <a:rPr lang="en-US" altLang="zh-CN" sz="2000"/>
              <a:t>3</a:t>
            </a:r>
            <a:r>
              <a:rPr lang="zh-CN" altLang="en-US" sz="2000"/>
              <a:t>个数中的最大值。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条件判断语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案例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题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826260"/>
            <a:ext cx="105486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案例题</a:t>
            </a:r>
            <a:r>
              <a:rPr lang="en-US" altLang="zh-CN" sz="2000" b="1"/>
              <a:t>2</a:t>
            </a:r>
            <a:r>
              <a:rPr lang="zh-CN" altLang="en-US" sz="2000" b="1"/>
              <a:t>：</a:t>
            </a:r>
            <a:r>
              <a:rPr lang="zh-CN" altLang="en-US" sz="2000"/>
              <a:t>判断</a:t>
            </a:r>
            <a:r>
              <a:rPr lang="en-US" altLang="zh-CN" sz="2000"/>
              <a:t>2023</a:t>
            </a:r>
            <a:r>
              <a:rPr lang="zh-CN" altLang="en-US" sz="2000"/>
              <a:t>年</a:t>
            </a:r>
            <a:r>
              <a:rPr lang="en-US" altLang="zh-CN" sz="2000"/>
              <a:t>2</a:t>
            </a:r>
            <a:r>
              <a:rPr lang="zh-CN" altLang="en-US" sz="2000"/>
              <a:t>月的天</a:t>
            </a:r>
            <a:r>
              <a:rPr lang="zh-CN" altLang="en-US" sz="2000"/>
              <a:t>数。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条件判断语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案例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题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826260"/>
            <a:ext cx="105486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案例题</a:t>
            </a:r>
            <a:r>
              <a:rPr lang="en-US" altLang="zh-CN" sz="2000" b="1"/>
              <a:t>3</a:t>
            </a:r>
            <a:r>
              <a:rPr lang="zh-CN" altLang="en-US" sz="2000" b="1"/>
              <a:t>：</a:t>
            </a:r>
            <a:r>
              <a:rPr lang="zh-CN" altLang="en-US" sz="2000"/>
              <a:t>将</a:t>
            </a:r>
            <a:r>
              <a:rPr lang="en-US" altLang="zh-CN" sz="2000"/>
              <a:t>“</a:t>
            </a:r>
            <a:r>
              <a:rPr lang="zh-CN" altLang="en-US" sz="2000"/>
              <a:t>今天是星期几</a:t>
            </a:r>
            <a:r>
              <a:rPr lang="en-US" altLang="zh-CN" sz="2000"/>
              <a:t>”</a:t>
            </a:r>
            <a:r>
              <a:rPr lang="zh-CN" altLang="en-US" sz="2000"/>
              <a:t>定义在变量中，根据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今天是星期几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输出不同的贴心提醒警句</a:t>
            </a:r>
            <a:r>
              <a:rPr lang="zh-CN" altLang="en-US" sz="2000"/>
              <a:t>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条件判断语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5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课后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练习题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826260"/>
            <a:ext cx="1054862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练习题</a:t>
            </a:r>
            <a:r>
              <a:rPr lang="en-US" altLang="zh-CN" sz="2000" b="1"/>
              <a:t>1</a:t>
            </a:r>
            <a:r>
              <a:rPr lang="zh-CN" altLang="en-US" sz="2000" b="1"/>
              <a:t>：</a:t>
            </a:r>
            <a:r>
              <a:rPr lang="zh-CN" altLang="en-US" sz="2000"/>
              <a:t>输出考试成绩对应的等级。将某学校的学生成绩转化为不同等级，划分标准如下。</a:t>
            </a:r>
            <a:endParaRPr lang="zh-CN" altLang="en-US" sz="2000"/>
          </a:p>
          <a:p>
            <a:r>
              <a:rPr lang="zh-CN" altLang="en-US" sz="2000"/>
              <a:t>　</a:t>
            </a:r>
            <a:r>
              <a:rPr lang="en-US" altLang="zh-CN" sz="2000"/>
              <a:t>“</a:t>
            </a:r>
            <a:r>
              <a:rPr lang="zh-CN" altLang="en-US" sz="2000"/>
              <a:t>优秀</a:t>
            </a:r>
            <a:r>
              <a:rPr lang="en-US" altLang="zh-CN" sz="2000"/>
              <a:t>”</a:t>
            </a:r>
            <a:r>
              <a:rPr lang="zh-CN" altLang="en-US" sz="2000"/>
              <a:t>，大于或等于</a:t>
            </a:r>
            <a:r>
              <a:rPr lang="en-US" altLang="zh-CN" sz="2000"/>
              <a:t>90</a:t>
            </a:r>
            <a:r>
              <a:rPr lang="zh-CN" altLang="en-US" sz="2000"/>
              <a:t>分；</a:t>
            </a:r>
            <a:endParaRPr lang="zh-CN" altLang="en-US" sz="2000"/>
          </a:p>
          <a:p>
            <a:r>
              <a:rPr lang="zh-CN" altLang="en-US" sz="2000"/>
              <a:t>　</a:t>
            </a:r>
            <a:r>
              <a:rPr lang="en-US" altLang="zh-CN" sz="2000"/>
              <a:t>“</a:t>
            </a:r>
            <a:r>
              <a:rPr lang="zh-CN" altLang="en-US" sz="2000"/>
              <a:t>良好</a:t>
            </a:r>
            <a:r>
              <a:rPr lang="en-US" altLang="zh-CN" sz="2000"/>
              <a:t>”</a:t>
            </a:r>
            <a:r>
              <a:rPr lang="zh-CN" altLang="en-US" sz="2000"/>
              <a:t>，大于或等于</a:t>
            </a:r>
            <a:r>
              <a:rPr lang="en-US" altLang="zh-CN" sz="2000"/>
              <a:t>75</a:t>
            </a:r>
            <a:r>
              <a:rPr lang="zh-CN" altLang="en-US" sz="2000"/>
              <a:t>分；</a:t>
            </a:r>
            <a:endParaRPr lang="zh-CN" altLang="en-US" sz="2000"/>
          </a:p>
          <a:p>
            <a:r>
              <a:rPr lang="zh-CN" altLang="en-US" sz="2000"/>
              <a:t>　</a:t>
            </a:r>
            <a:r>
              <a:rPr lang="en-US" altLang="zh-CN" sz="2000"/>
              <a:t>“</a:t>
            </a:r>
            <a:r>
              <a:rPr lang="zh-CN" altLang="en-US" sz="2000"/>
              <a:t>及格</a:t>
            </a:r>
            <a:r>
              <a:rPr lang="en-US" altLang="zh-CN" sz="2000"/>
              <a:t>”</a:t>
            </a:r>
            <a:r>
              <a:rPr lang="zh-CN" altLang="en-US" sz="2000"/>
              <a:t>，大于或等于</a:t>
            </a:r>
            <a:r>
              <a:rPr lang="en-US" altLang="zh-CN" sz="2000"/>
              <a:t>60</a:t>
            </a:r>
            <a:r>
              <a:rPr lang="zh-CN" altLang="en-US" sz="2000"/>
              <a:t>分；</a:t>
            </a:r>
            <a:endParaRPr lang="zh-CN" altLang="en-US" sz="2000"/>
          </a:p>
          <a:p>
            <a:r>
              <a:rPr lang="zh-CN" altLang="en-US" sz="2000"/>
              <a:t>　</a:t>
            </a:r>
            <a:r>
              <a:rPr lang="en-US" altLang="zh-CN" sz="2000"/>
              <a:t>“</a:t>
            </a:r>
            <a:r>
              <a:rPr lang="zh-CN" altLang="en-US" sz="2000"/>
              <a:t>不及格</a:t>
            </a:r>
            <a:r>
              <a:rPr lang="en-US" altLang="zh-CN" sz="2000"/>
              <a:t>”</a:t>
            </a:r>
            <a:r>
              <a:rPr lang="zh-CN" altLang="en-US" sz="2000"/>
              <a:t>，小于</a:t>
            </a:r>
            <a:r>
              <a:rPr lang="en-US" altLang="zh-CN" sz="2000"/>
              <a:t>60</a:t>
            </a:r>
            <a:r>
              <a:rPr lang="zh-CN" altLang="en-US" sz="2000"/>
              <a:t>分。</a:t>
            </a:r>
            <a:endParaRPr lang="zh-CN" altLang="en-US" sz="2000"/>
          </a:p>
          <a:p>
            <a:r>
              <a:rPr lang="zh-CN" altLang="en-US" sz="2000"/>
              <a:t>假设某学生的考试成绩是</a:t>
            </a:r>
            <a:r>
              <a:rPr lang="en-US" altLang="zh-CN" sz="2000"/>
              <a:t>66</a:t>
            </a:r>
            <a:r>
              <a:rPr lang="zh-CN" altLang="en-US" sz="2000"/>
              <a:t>分，输出该成绩对应的等级，请用代码完成此</a:t>
            </a:r>
            <a:r>
              <a:rPr lang="zh-CN" altLang="en-US" sz="2000"/>
              <a:t>题。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循环语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748155"/>
            <a:ext cx="115239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tx1"/>
                </a:solidFill>
              </a:rPr>
              <a:t>       </a:t>
            </a:r>
            <a:r>
              <a:rPr lang="zh-CN" altLang="en-US" sz="2000">
                <a:solidFill>
                  <a:schemeClr val="tx1"/>
                </a:solidFill>
              </a:rPr>
              <a:t>在编写程序时经常会遇到一些具有规律性的重复操作，在满足条件的情况下重复执行某些语句，就是循环结构。火山平台中的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循环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具有</a:t>
            </a:r>
            <a:r>
              <a:rPr lang="en-US" altLang="zh-CN" sz="2000">
                <a:solidFill>
                  <a:schemeClr val="tx1"/>
                </a:solidFill>
              </a:rPr>
              <a:t>5</a:t>
            </a:r>
            <a:r>
              <a:rPr lang="zh-CN" altLang="en-US" sz="2000">
                <a:solidFill>
                  <a:schemeClr val="tx1"/>
                </a:solidFill>
              </a:rPr>
              <a:t>种不同的表现形式，除了标准的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循环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之外，还有</a:t>
            </a:r>
            <a:r>
              <a:rPr lang="en-US" altLang="zh-CN" sz="2000">
                <a:solidFill>
                  <a:schemeClr val="tx1"/>
                </a:solidFill>
              </a:rPr>
              <a:t>“</a:t>
            </a:r>
            <a:r>
              <a:rPr lang="zh-CN" altLang="en-US" sz="2000">
                <a:solidFill>
                  <a:schemeClr val="tx1"/>
                </a:solidFill>
              </a:rPr>
              <a:t>计次循环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、</a:t>
            </a:r>
            <a:r>
              <a:rPr lang="en-US" altLang="zh-CN" sz="2000">
                <a:solidFill>
                  <a:schemeClr val="tx1"/>
                </a:solidFill>
              </a:rPr>
              <a:t>“</a:t>
            </a:r>
            <a:r>
              <a:rPr lang="zh-CN" altLang="en-US" sz="2000">
                <a:solidFill>
                  <a:schemeClr val="tx1"/>
                </a:solidFill>
              </a:rPr>
              <a:t>判断循环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、</a:t>
            </a:r>
            <a:r>
              <a:rPr lang="en-US" altLang="zh-CN" sz="2000">
                <a:solidFill>
                  <a:schemeClr val="tx1"/>
                </a:solidFill>
              </a:rPr>
              <a:t>“</a:t>
            </a:r>
            <a:r>
              <a:rPr lang="zh-CN" altLang="en-US" sz="2000">
                <a:solidFill>
                  <a:schemeClr val="tx1"/>
                </a:solidFill>
              </a:rPr>
              <a:t>遍历循环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和</a:t>
            </a:r>
            <a:r>
              <a:rPr lang="en-US" altLang="zh-CN" sz="2000">
                <a:solidFill>
                  <a:schemeClr val="tx1"/>
                </a:solidFill>
              </a:rPr>
              <a:t>“</a:t>
            </a:r>
            <a:r>
              <a:rPr lang="zh-CN" altLang="en-US" sz="2000">
                <a:solidFill>
                  <a:schemeClr val="tx1"/>
                </a:solidFill>
              </a:rPr>
              <a:t>循环嵌套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四种形式。下面分别进行介绍。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概述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循环语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循环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1748790"/>
            <a:ext cx="5107940" cy="12128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3485515"/>
            <a:ext cx="3238500" cy="8032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207135" y="3063240"/>
            <a:ext cx="312610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图</a:t>
            </a:r>
            <a:r>
              <a:rPr lang="en-US" altLang="zh-CN" sz="1400">
                <a:solidFill>
                  <a:schemeClr val="bg1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：常规循环语句</a:t>
            </a:r>
            <a:endParaRPr lang="zh-CN" altLang="en-US" sz="1400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07135" y="4439920"/>
            <a:ext cx="312610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图二：计次循环语句</a:t>
            </a:r>
            <a:endParaRPr lang="zh-CN" altLang="en-US" sz="1400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4895850"/>
            <a:ext cx="3232785" cy="74803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07135" y="5793105"/>
            <a:ext cx="312610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图三：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逆向计次循环语句</a:t>
            </a:r>
            <a:endParaRPr lang="zh-CN" altLang="en-US" sz="1400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3975" y="924560"/>
            <a:ext cx="5271135" cy="12128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476490" y="2239010"/>
            <a:ext cx="312610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图四：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判断循环语句</a:t>
            </a:r>
            <a:endParaRPr lang="zh-CN" altLang="en-US" sz="1400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3975" y="2647315"/>
            <a:ext cx="5257800" cy="35337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476490" y="6195060"/>
            <a:ext cx="312610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图五：遍历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循环</a:t>
            </a:r>
            <a:endParaRPr lang="zh-CN" altLang="en-US" sz="1400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9" grpId="0"/>
      <p:bldP spid="13" grpId="0"/>
      <p:bldP spid="1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循环语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案例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题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826260"/>
            <a:ext cx="105486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案例题</a:t>
            </a:r>
            <a:r>
              <a:rPr lang="en-US" altLang="zh-CN" sz="2000" b="1"/>
              <a:t>1</a:t>
            </a:r>
            <a:r>
              <a:rPr lang="zh-CN" altLang="en-US" sz="2000" b="1"/>
              <a:t>：</a:t>
            </a:r>
            <a:r>
              <a:rPr lang="zh-CN" altLang="en-US" sz="2000"/>
              <a:t>使用</a:t>
            </a:r>
            <a:r>
              <a:rPr lang="en-US" altLang="zh-CN" sz="2000"/>
              <a:t>“</a:t>
            </a:r>
            <a:r>
              <a:rPr lang="zh-CN" altLang="en-US" sz="2000"/>
              <a:t>循环</a:t>
            </a:r>
            <a:r>
              <a:rPr lang="en-US" altLang="zh-CN" sz="2000"/>
              <a:t>”</a:t>
            </a:r>
            <a:r>
              <a:rPr lang="zh-CN" altLang="en-US" sz="2000"/>
              <a:t>、</a:t>
            </a:r>
            <a:r>
              <a:rPr lang="en-US" altLang="zh-CN" sz="2000"/>
              <a:t>“</a:t>
            </a:r>
            <a:r>
              <a:rPr lang="zh-CN" altLang="en-US" sz="2000"/>
              <a:t>计次循环</a:t>
            </a:r>
            <a:r>
              <a:rPr lang="en-US" altLang="zh-CN" sz="2000"/>
              <a:t>”</a:t>
            </a:r>
            <a:r>
              <a:rPr lang="zh-CN" altLang="en-US" sz="2000"/>
              <a:t>语句换</a:t>
            </a:r>
            <a:r>
              <a:rPr lang="zh-CN" altLang="en-US" sz="2000"/>
              <a:t>行输出</a:t>
            </a:r>
            <a:r>
              <a:rPr lang="en-US" altLang="zh-CN" sz="2000"/>
              <a:t>1</a:t>
            </a:r>
            <a:r>
              <a:rPr lang="zh-CN" altLang="en-US" sz="2000"/>
              <a:t>～</a:t>
            </a:r>
            <a:r>
              <a:rPr lang="en-US" altLang="zh-CN" sz="2000"/>
              <a:t>5</a:t>
            </a:r>
            <a:r>
              <a:rPr lang="zh-CN" altLang="en-US" sz="2000"/>
              <a:t>等</a:t>
            </a:r>
            <a:r>
              <a:rPr lang="en-US" altLang="zh-CN" sz="2000"/>
              <a:t>5</a:t>
            </a:r>
            <a:r>
              <a:rPr lang="zh-CN" altLang="en-US" sz="2000"/>
              <a:t>个数字。</a:t>
            </a:r>
            <a:endParaRPr lang="zh-CN" altLang="en-US" sz="2000"/>
          </a:p>
        </p:txBody>
      </p:sp>
      <p:sp>
        <p:nvSpPr>
          <p:cNvPr id="18" name="文本框 17"/>
          <p:cNvSpPr txBox="1"/>
          <p:nvPr/>
        </p:nvSpPr>
        <p:spPr>
          <a:xfrm>
            <a:off x="918210" y="2352040"/>
            <a:ext cx="105486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案例题</a:t>
            </a:r>
            <a:r>
              <a:rPr lang="en-US" altLang="zh-CN" sz="2000" b="1"/>
              <a:t>2</a:t>
            </a:r>
            <a:r>
              <a:rPr lang="zh-CN" altLang="en-US" sz="2000" b="1"/>
              <a:t>：</a:t>
            </a:r>
            <a:r>
              <a:rPr lang="zh-CN" altLang="en-US" sz="2000"/>
              <a:t>使用循环语句计算</a:t>
            </a:r>
            <a:r>
              <a:rPr lang="en-US" altLang="zh-CN" sz="2000"/>
              <a:t>100</a:t>
            </a:r>
            <a:r>
              <a:rPr lang="zh-CN" altLang="en-US" sz="2000"/>
              <a:t>以内所有偶数的和，并在页面中输出计算后的结果。</a:t>
            </a:r>
            <a:endParaRPr lang="zh-CN" altLang="en-US" sz="2000"/>
          </a:p>
        </p:txBody>
      </p:sp>
      <p:sp>
        <p:nvSpPr>
          <p:cNvPr id="19" name="文本框 18"/>
          <p:cNvSpPr txBox="1"/>
          <p:nvPr/>
        </p:nvSpPr>
        <p:spPr>
          <a:xfrm>
            <a:off x="918845" y="2877820"/>
            <a:ext cx="105486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案例题</a:t>
            </a:r>
            <a:r>
              <a:rPr lang="en-US" altLang="zh-CN" sz="2000" b="1"/>
              <a:t>3</a:t>
            </a:r>
            <a:r>
              <a:rPr lang="zh-CN" altLang="en-US" sz="2000" b="1"/>
              <a:t>：</a:t>
            </a:r>
            <a:r>
              <a:rPr lang="zh-CN" altLang="en-US" sz="2000"/>
              <a:t>使用嵌套的循环语句输出乘法口诀表</a:t>
            </a:r>
            <a:r>
              <a:rPr lang="zh-CN" altLang="en-US" sz="2000"/>
              <a:t>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循环语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课后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练习题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826260"/>
            <a:ext cx="105486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练习题</a:t>
            </a:r>
            <a:r>
              <a:rPr lang="en-US" altLang="zh-CN" sz="2000" b="1"/>
              <a:t>1</a:t>
            </a:r>
            <a:r>
              <a:rPr lang="zh-CN" altLang="en-US" sz="2000" b="1"/>
              <a:t>：</a:t>
            </a:r>
            <a:r>
              <a:rPr lang="zh-CN" altLang="en-US" sz="2000"/>
              <a:t>使用</a:t>
            </a:r>
            <a:r>
              <a:rPr lang="en-US" altLang="zh-CN" sz="2000"/>
              <a:t>“</a:t>
            </a:r>
            <a:r>
              <a:rPr lang="zh-CN" altLang="en-US" sz="2000"/>
              <a:t>循环</a:t>
            </a:r>
            <a:r>
              <a:rPr lang="en-US" altLang="zh-CN" sz="2000"/>
              <a:t>”</a:t>
            </a:r>
            <a:r>
              <a:rPr lang="zh-CN" altLang="en-US" sz="2000"/>
              <a:t>、</a:t>
            </a:r>
            <a:r>
              <a:rPr lang="en-US" altLang="zh-CN" sz="2000"/>
              <a:t>“</a:t>
            </a:r>
            <a:r>
              <a:rPr lang="zh-CN" altLang="en-US" sz="2000"/>
              <a:t>计次循环</a:t>
            </a:r>
            <a:r>
              <a:rPr lang="en-US" altLang="zh-CN" sz="2000"/>
              <a:t>”</a:t>
            </a:r>
            <a:r>
              <a:rPr lang="zh-CN" altLang="en-US" sz="2000"/>
              <a:t>语句换</a:t>
            </a:r>
            <a:r>
              <a:rPr lang="zh-CN" altLang="en-US" sz="2000"/>
              <a:t>行输出</a:t>
            </a:r>
            <a:r>
              <a:rPr lang="en-US" altLang="zh-CN" sz="2000"/>
              <a:t>1</a:t>
            </a:r>
            <a:r>
              <a:rPr lang="zh-CN" altLang="en-US" sz="2000"/>
              <a:t>～</a:t>
            </a:r>
            <a:r>
              <a:rPr lang="en-US" altLang="zh-CN" sz="2000"/>
              <a:t>5</a:t>
            </a:r>
            <a:r>
              <a:rPr lang="zh-CN" altLang="en-US" sz="2000"/>
              <a:t>等</a:t>
            </a:r>
            <a:r>
              <a:rPr lang="en-US" altLang="zh-CN" sz="2000"/>
              <a:t>5</a:t>
            </a:r>
            <a:r>
              <a:rPr lang="zh-CN" altLang="en-US" sz="2000"/>
              <a:t>个数字。</a:t>
            </a:r>
            <a:endParaRPr lang="zh-CN" altLang="en-US" sz="2000"/>
          </a:p>
        </p:txBody>
      </p:sp>
      <p:sp>
        <p:nvSpPr>
          <p:cNvPr id="18" name="文本框 17"/>
          <p:cNvSpPr txBox="1"/>
          <p:nvPr/>
        </p:nvSpPr>
        <p:spPr>
          <a:xfrm>
            <a:off x="918210" y="2352040"/>
            <a:ext cx="105486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案例题</a:t>
            </a:r>
            <a:r>
              <a:rPr lang="en-US" altLang="zh-CN" sz="2000" b="1"/>
              <a:t>2</a:t>
            </a:r>
            <a:r>
              <a:rPr lang="zh-CN" altLang="en-US" sz="2000" b="1"/>
              <a:t>：</a:t>
            </a:r>
            <a:r>
              <a:rPr lang="zh-CN" altLang="en-US" sz="2000"/>
              <a:t>使用循环语句计算</a:t>
            </a:r>
            <a:r>
              <a:rPr lang="en-US" altLang="zh-CN" sz="2000"/>
              <a:t>100</a:t>
            </a:r>
            <a:r>
              <a:rPr lang="zh-CN" altLang="en-US" sz="2000"/>
              <a:t>以内所有偶数的和，并在页面中输出计算后的结果。</a:t>
            </a:r>
            <a:endParaRPr lang="zh-CN" altLang="en-US" sz="2000"/>
          </a:p>
        </p:txBody>
      </p:sp>
      <p:sp>
        <p:nvSpPr>
          <p:cNvPr id="19" name="文本框 18"/>
          <p:cNvSpPr txBox="1"/>
          <p:nvPr/>
        </p:nvSpPr>
        <p:spPr>
          <a:xfrm>
            <a:off x="918845" y="2877820"/>
            <a:ext cx="105486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案例题</a:t>
            </a:r>
            <a:r>
              <a:rPr lang="en-US" altLang="zh-CN" sz="2000" b="1"/>
              <a:t>3</a:t>
            </a:r>
            <a:r>
              <a:rPr lang="zh-CN" altLang="en-US" sz="2000" b="1"/>
              <a:t>：</a:t>
            </a:r>
            <a:r>
              <a:rPr lang="zh-CN" altLang="en-US" sz="2000"/>
              <a:t>使用嵌套的循环语句输出乘法口诀表</a:t>
            </a:r>
            <a:r>
              <a:rPr lang="zh-CN" altLang="en-US" sz="2000"/>
              <a:t>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循环语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课后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练习题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826260"/>
            <a:ext cx="10548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练习题</a:t>
            </a:r>
            <a:r>
              <a:rPr lang="en-US" altLang="zh-CN" sz="2000" b="1"/>
              <a:t>1</a:t>
            </a:r>
            <a:r>
              <a:rPr lang="zh-CN" altLang="en-US" sz="2000" b="1"/>
              <a:t>：</a:t>
            </a:r>
            <a:r>
              <a:rPr lang="zh-CN" altLang="en-US" sz="2000">
                <a:sym typeface="+mn-ea"/>
              </a:rPr>
              <a:t>使用循环语句将</a:t>
            </a:r>
            <a:r>
              <a:rPr lang="en-US" altLang="zh-CN" sz="2000">
                <a:sym typeface="+mn-ea"/>
              </a:rPr>
              <a:t>100</a:t>
            </a:r>
            <a:r>
              <a:rPr lang="zh-CN" altLang="en-US" sz="2000">
                <a:sym typeface="+mn-ea"/>
              </a:rPr>
              <a:t>以内所有偶数用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换行输出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的方法显示在命令行窗口中（注意不是求和，</a:t>
            </a:r>
            <a:r>
              <a:rPr lang="zh-CN" altLang="en-US" sz="2000">
                <a:sym typeface="+mn-ea"/>
              </a:rPr>
              <a:t>是仅显示</a:t>
            </a:r>
            <a:r>
              <a:rPr lang="zh-CN" altLang="en-US" sz="2000">
                <a:sym typeface="+mn-ea"/>
              </a:rPr>
              <a:t>偶数）。</a:t>
            </a:r>
            <a:endParaRPr lang="zh-CN" altLang="en-US" sz="20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第四章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3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循环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控制语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句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748155"/>
            <a:ext cx="115239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tx1"/>
                </a:solidFill>
              </a:rPr>
              <a:t>       </a:t>
            </a:r>
            <a:r>
              <a:rPr lang="zh-CN" altLang="en-US" sz="2000">
                <a:solidFill>
                  <a:schemeClr val="tx1"/>
                </a:solidFill>
              </a:rPr>
              <a:t>在编写循环程序时，如果循环还未结束就已经处理完所有任务，那么就没有必要让循环继续执行下去，继续执行下去既浪费时间又浪费内存资源。火山平台提供了</a:t>
            </a:r>
            <a:r>
              <a:rPr lang="en-US" altLang="zh-CN" sz="2000">
                <a:solidFill>
                  <a:schemeClr val="tx1"/>
                </a:solidFill>
              </a:rPr>
              <a:t>2</a:t>
            </a:r>
            <a:r>
              <a:rPr lang="zh-CN" altLang="en-US" sz="2000">
                <a:solidFill>
                  <a:schemeClr val="tx1"/>
                </a:solidFill>
              </a:rPr>
              <a:t>个流程控制类关键字：</a:t>
            </a:r>
            <a:r>
              <a:rPr lang="zh-CN" altLang="en-US" sz="2000">
                <a:solidFill>
                  <a:schemeClr val="accent2"/>
                </a:solidFill>
              </a:rPr>
              <a:t>跳出循环</a:t>
            </a:r>
            <a:r>
              <a:rPr lang="zh-CN" altLang="en-US" sz="2000">
                <a:solidFill>
                  <a:schemeClr val="tx1"/>
                </a:solidFill>
              </a:rPr>
              <a:t>、</a:t>
            </a:r>
            <a:r>
              <a:rPr lang="zh-CN" altLang="en-US" sz="2000">
                <a:solidFill>
                  <a:schemeClr val="accent2"/>
                </a:solidFill>
              </a:rPr>
              <a:t>到循环尾</a:t>
            </a:r>
            <a:r>
              <a:rPr lang="zh-CN" altLang="en-US" sz="2000">
                <a:solidFill>
                  <a:schemeClr val="tx1"/>
                </a:solidFill>
              </a:rPr>
              <a:t>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概述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第五章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复合数据类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</a:rPr>
              <a:t>型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2720975" y="186690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一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圆角矩形 16"/>
          <p:cNvSpPr/>
          <p:nvPr>
            <p:custDataLst>
              <p:tags r:id="rId2"/>
            </p:custDataLst>
          </p:nvPr>
        </p:nvSpPr>
        <p:spPr>
          <a:xfrm>
            <a:off x="3754120" y="186690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数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组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圆角矩形 17"/>
          <p:cNvSpPr/>
          <p:nvPr>
            <p:custDataLst>
              <p:tags r:id="rId3"/>
            </p:custDataLst>
          </p:nvPr>
        </p:nvSpPr>
        <p:spPr>
          <a:xfrm>
            <a:off x="2720975" y="276034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二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圆角矩形 18"/>
          <p:cNvSpPr/>
          <p:nvPr>
            <p:custDataLst>
              <p:tags r:id="rId4"/>
            </p:custDataLst>
          </p:nvPr>
        </p:nvSpPr>
        <p:spPr>
          <a:xfrm>
            <a:off x="3754120" y="276034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基本数据模板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类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2720975" y="3653790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三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圆角矩形 20"/>
          <p:cNvSpPr/>
          <p:nvPr>
            <p:custDataLst>
              <p:tags r:id="rId6"/>
            </p:custDataLst>
          </p:nvPr>
        </p:nvSpPr>
        <p:spPr>
          <a:xfrm>
            <a:off x="3754120" y="3653790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哈希表模板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类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圆角矩形 1"/>
          <p:cNvSpPr/>
          <p:nvPr>
            <p:custDataLst>
              <p:tags r:id="rId7"/>
            </p:custDataLst>
          </p:nvPr>
        </p:nvSpPr>
        <p:spPr>
          <a:xfrm>
            <a:off x="2720975" y="4547235"/>
            <a:ext cx="868045" cy="6521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50000"/>
                  </a:schemeClr>
                </a:solidFill>
              </a14:hiddenFill>
            </a:ext>
          </a:extLst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四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3754120" y="4547235"/>
            <a:ext cx="5892165" cy="65214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解读类</a:t>
            </a:r>
            <a:r>
              <a:rPr lang="zh-CN" altLang="en-US" b="1">
                <a:solidFill>
                  <a:schemeClr val="accent6">
                    <a:lumMod val="50000"/>
                  </a:schemeClr>
                </a:solidFill>
              </a:rPr>
              <a:t>库</a:t>
            </a:r>
            <a:endParaRPr lang="zh-CN" altLang="en-US" b="1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" grpId="0" bldLvl="0" animBg="1"/>
      <p:bldP spid="3" grpId="0" bldLvl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第五章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数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组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748155"/>
            <a:ext cx="115239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tx1"/>
                </a:solidFill>
              </a:rPr>
              <a:t>       </a:t>
            </a:r>
            <a:r>
              <a:rPr lang="zh-CN" altLang="en-US" sz="2000">
                <a:solidFill>
                  <a:schemeClr val="tx1"/>
                </a:solidFill>
              </a:rPr>
              <a:t>常规变量仅与一个值相关联，而数组能够容纳多个同类型的数据值。通过使用数组，可以有效</a:t>
            </a:r>
            <a:r>
              <a:rPr lang="zh-CN" altLang="en-US" sz="2000" b="1">
                <a:solidFill>
                  <a:schemeClr val="accent2"/>
                </a:solidFill>
              </a:rPr>
              <a:t>减少代码量</a:t>
            </a:r>
            <a:r>
              <a:rPr lang="zh-CN" altLang="en-US" sz="2000">
                <a:solidFill>
                  <a:schemeClr val="tx1"/>
                </a:solidFill>
              </a:rPr>
              <a:t>，并</a:t>
            </a:r>
            <a:r>
              <a:rPr lang="zh-CN" altLang="en-US" sz="2000" b="1">
                <a:solidFill>
                  <a:schemeClr val="accent2"/>
                </a:solidFill>
              </a:rPr>
              <a:t>提升数据复用的效率</a:t>
            </a:r>
            <a:r>
              <a:rPr lang="zh-CN" altLang="en-US" sz="2000">
                <a:solidFill>
                  <a:schemeClr val="tx1"/>
                </a:solidFill>
              </a:rPr>
              <a:t>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概述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4010" y="2554605"/>
            <a:ext cx="115239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tx1"/>
                </a:solidFill>
              </a:rPr>
              <a:t>       </a:t>
            </a:r>
            <a:r>
              <a:rPr lang="zh-CN" altLang="en-US" sz="2000" b="1">
                <a:solidFill>
                  <a:schemeClr val="accent2"/>
                </a:solidFill>
              </a:rPr>
              <a:t>数组</a:t>
            </a:r>
            <a:r>
              <a:rPr lang="zh-CN" altLang="en-US" sz="2000">
                <a:solidFill>
                  <a:schemeClr val="tx1"/>
                </a:solidFill>
              </a:rPr>
              <a:t>是具有固定长度、包含零个或多个</a:t>
            </a:r>
            <a:r>
              <a:rPr lang="zh-CN" altLang="en-US" sz="2000" b="1">
                <a:solidFill>
                  <a:schemeClr val="accent2"/>
                </a:solidFill>
              </a:rPr>
              <a:t>相同类型元素</a:t>
            </a:r>
            <a:r>
              <a:rPr lang="zh-CN" altLang="en-US" sz="2000">
                <a:solidFill>
                  <a:schemeClr val="tx1"/>
                </a:solidFill>
              </a:rPr>
              <a:t>的</a:t>
            </a:r>
            <a:r>
              <a:rPr lang="zh-CN" altLang="en-US" sz="2000" b="1">
                <a:solidFill>
                  <a:schemeClr val="accent2"/>
                </a:solidFill>
              </a:rPr>
              <a:t>序列</a:t>
            </a:r>
            <a:r>
              <a:rPr lang="zh-CN" altLang="en-US" sz="2000">
                <a:solidFill>
                  <a:schemeClr val="tx1"/>
                </a:solidFill>
              </a:rPr>
              <a:t>。数组中的每个元素都是通过</a:t>
            </a:r>
            <a:r>
              <a:rPr lang="zh-CN" altLang="en-US" sz="2000" b="1">
                <a:solidFill>
                  <a:schemeClr val="accent2"/>
                </a:solidFill>
              </a:rPr>
              <a:t>索引</a:t>
            </a:r>
            <a:r>
              <a:rPr lang="zh-CN" altLang="en-US" sz="2000">
                <a:solidFill>
                  <a:schemeClr val="tx1"/>
                </a:solidFill>
              </a:rPr>
              <a:t>被访问的；其中，与第一个元素对应的索引是</a:t>
            </a:r>
            <a:r>
              <a:rPr lang="en-US" altLang="zh-CN" sz="2000">
                <a:solidFill>
                  <a:schemeClr val="tx1"/>
                </a:solidFill>
              </a:rPr>
              <a:t>0</a:t>
            </a:r>
            <a:r>
              <a:rPr lang="zh-CN" altLang="en-US" sz="2000">
                <a:solidFill>
                  <a:schemeClr val="tx1"/>
                </a:solidFill>
              </a:rPr>
              <a:t>，与第二个元素对应的索引是</a:t>
            </a:r>
            <a:r>
              <a:rPr lang="en-US" altLang="zh-CN" sz="2000">
                <a:solidFill>
                  <a:schemeClr val="tx1"/>
                </a:solidFill>
              </a:rPr>
              <a:t>1</a:t>
            </a:r>
            <a:r>
              <a:rPr lang="zh-CN" altLang="en-US" sz="2000">
                <a:solidFill>
                  <a:schemeClr val="tx1"/>
                </a:solidFill>
              </a:rPr>
              <a:t>，与第</a:t>
            </a:r>
            <a:r>
              <a:rPr lang="en-US" altLang="zh-CN" sz="2000">
                <a:solidFill>
                  <a:schemeClr val="tx1"/>
                </a:solidFill>
              </a:rPr>
              <a:t>3</a:t>
            </a:r>
            <a:r>
              <a:rPr lang="zh-CN" altLang="en-US" sz="2000">
                <a:solidFill>
                  <a:schemeClr val="tx1"/>
                </a:solidFill>
              </a:rPr>
              <a:t>个元素对应的索引是</a:t>
            </a:r>
            <a:r>
              <a:rPr lang="en-US" altLang="zh-CN" sz="2000">
                <a:solidFill>
                  <a:schemeClr val="tx1"/>
                </a:solidFill>
              </a:rPr>
              <a:t>2</a:t>
            </a:r>
            <a:r>
              <a:rPr lang="zh-CN" altLang="en-US" sz="2000">
                <a:solidFill>
                  <a:schemeClr val="tx1"/>
                </a:solidFill>
              </a:rPr>
              <a:t>，以此类推。</a:t>
            </a:r>
            <a:endParaRPr lang="zh-CN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第五章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数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组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748155"/>
            <a:ext cx="115239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tx1"/>
                </a:solidFill>
              </a:rPr>
              <a:t>       </a:t>
            </a:r>
            <a:r>
              <a:rPr lang="zh-CN" altLang="en-US" sz="2000">
                <a:solidFill>
                  <a:schemeClr val="tx1"/>
                </a:solidFill>
              </a:rPr>
              <a:t>数组的声明主要有</a:t>
            </a:r>
            <a:r>
              <a:rPr lang="en-US" altLang="zh-CN" sz="2000">
                <a:solidFill>
                  <a:schemeClr val="tx1"/>
                </a:solidFill>
              </a:rPr>
              <a:t>3</a:t>
            </a:r>
            <a:r>
              <a:rPr lang="zh-CN" altLang="en-US" sz="2000">
                <a:solidFill>
                  <a:schemeClr val="tx1"/>
                </a:solidFill>
              </a:rPr>
              <a:t>种方式，如下图所</a:t>
            </a:r>
            <a:r>
              <a:rPr lang="zh-CN" altLang="en-US" sz="2000">
                <a:solidFill>
                  <a:schemeClr val="tx1"/>
                </a:solidFill>
              </a:rPr>
              <a:t>示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数组的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声明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7060" y="2207260"/>
            <a:ext cx="5848350" cy="990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80" y="4159250"/>
            <a:ext cx="4400550" cy="17907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590" y="4159250"/>
            <a:ext cx="4514850" cy="17907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507865" y="3251200"/>
            <a:ext cx="312610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图</a:t>
            </a:r>
            <a:r>
              <a:rPr lang="en-US" altLang="zh-CN" sz="1400">
                <a:solidFill>
                  <a:schemeClr val="bg1">
                    <a:lumMod val="50000"/>
                  </a:schemeClr>
                </a:solidFill>
                <a:sym typeface="+mn-ea"/>
              </a:rPr>
              <a:t>1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：使用</a:t>
            </a:r>
            <a:r>
              <a:rPr lang="zh-CN" altLang="en-US" sz="1400" b="1">
                <a:solidFill>
                  <a:schemeClr val="accent2"/>
                </a:solidFill>
                <a:sym typeface="+mn-ea"/>
              </a:rPr>
              <a:t>基本数据类型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创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建数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组</a:t>
            </a:r>
            <a:endParaRPr lang="zh-CN" altLang="en-US" sz="1400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7080" y="5949950"/>
            <a:ext cx="43999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图</a:t>
            </a:r>
            <a:r>
              <a:rPr lang="en-US" altLang="zh-CN" sz="1400">
                <a:solidFill>
                  <a:schemeClr val="bg1">
                    <a:lumMod val="50000"/>
                  </a:schemeClr>
                </a:solidFill>
                <a:sym typeface="+mn-ea"/>
              </a:rPr>
              <a:t>2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：使用</a:t>
            </a:r>
            <a:r>
              <a:rPr lang="zh-CN" altLang="en-US" sz="1400" b="1">
                <a:solidFill>
                  <a:schemeClr val="accent2"/>
                </a:solidFill>
                <a:sym typeface="+mn-ea"/>
              </a:rPr>
              <a:t>基本数组模板类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创建数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组</a:t>
            </a:r>
            <a:endParaRPr lang="zh-CN" altLang="en-US" sz="1400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98590" y="5962650"/>
            <a:ext cx="45142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图</a:t>
            </a:r>
            <a:r>
              <a:rPr lang="en-US" altLang="zh-CN" sz="1400">
                <a:solidFill>
                  <a:schemeClr val="bg1">
                    <a:lumMod val="50000"/>
                  </a:schemeClr>
                </a:solidFill>
                <a:sym typeface="+mn-ea"/>
              </a:rPr>
              <a:t>3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：使用</a:t>
            </a:r>
            <a:r>
              <a:rPr lang="zh-CN" altLang="en-US" sz="1400" b="1">
                <a:solidFill>
                  <a:schemeClr val="accent2"/>
                </a:solidFill>
                <a:sym typeface="+mn-ea"/>
              </a:rPr>
              <a:t>数组模板类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创建数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sym typeface="+mn-ea"/>
              </a:rPr>
              <a:t>组</a:t>
            </a:r>
            <a:endParaRPr lang="zh-CN" altLang="en-US" sz="1400">
              <a:solidFill>
                <a:schemeClr val="bg1">
                  <a:lumMod val="50000"/>
                </a:schemeClr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第五章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基本数组模板类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748155"/>
            <a:ext cx="71348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tx1"/>
                </a:solidFill>
              </a:rPr>
              <a:t>       </a:t>
            </a:r>
            <a:r>
              <a:rPr lang="zh-CN" altLang="en-US" sz="2000" b="1">
                <a:solidFill>
                  <a:schemeClr val="accent2"/>
                </a:solidFill>
              </a:rPr>
              <a:t>基本数组模板类</a:t>
            </a:r>
            <a:r>
              <a:rPr lang="zh-CN" altLang="en-US" sz="2000">
                <a:solidFill>
                  <a:schemeClr val="tx1"/>
                </a:solidFill>
              </a:rPr>
              <a:t>与</a:t>
            </a:r>
            <a:r>
              <a:rPr lang="zh-CN" altLang="en-US" sz="2000" b="1">
                <a:solidFill>
                  <a:schemeClr val="accent2"/>
                </a:solidFill>
              </a:rPr>
              <a:t>数组</a:t>
            </a:r>
            <a:r>
              <a:rPr lang="zh-CN" altLang="en-US" sz="2000">
                <a:solidFill>
                  <a:schemeClr val="tx1"/>
                </a:solidFill>
              </a:rPr>
              <a:t>类似，都可以存储同类型的元素；但不同的是数组的长度是固定的，而基本数组模板类的长度是可变</a:t>
            </a:r>
            <a:r>
              <a:rPr lang="zh-CN" altLang="en-US" sz="2000">
                <a:solidFill>
                  <a:schemeClr val="tx1"/>
                </a:solidFill>
              </a:rPr>
              <a:t>的。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概述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9245" y="2920365"/>
            <a:ext cx="71348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tx1"/>
                </a:solidFill>
              </a:rPr>
              <a:t>       </a:t>
            </a:r>
            <a:r>
              <a:rPr lang="zh-CN" altLang="en-US" sz="2000">
                <a:solidFill>
                  <a:schemeClr val="tx1"/>
                </a:solidFill>
              </a:rPr>
              <a:t>在上节课中我们已经初步介绍了的声明、赋值和使用，本节课我们就基本数组模板的类库进行</a:t>
            </a:r>
            <a:r>
              <a:rPr lang="zh-CN" altLang="en-US" sz="2000">
                <a:solidFill>
                  <a:schemeClr val="tx1"/>
                </a:solidFill>
              </a:rPr>
              <a:t>解读。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7377748" y="1438593"/>
            <a:ext cx="3095625" cy="4600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第五章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3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哈希表模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板类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245" y="1748155"/>
            <a:ext cx="71348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tx1"/>
                </a:solidFill>
              </a:rPr>
              <a:t>       </a:t>
            </a:r>
            <a:r>
              <a:rPr lang="zh-CN" altLang="en-US" sz="2000" b="1">
                <a:solidFill>
                  <a:schemeClr val="accent2"/>
                </a:solidFill>
              </a:rPr>
              <a:t>哈希表</a:t>
            </a:r>
            <a:r>
              <a:rPr lang="zh-CN" altLang="en-US" sz="2000">
                <a:solidFill>
                  <a:schemeClr val="tx1"/>
                </a:solidFill>
              </a:rPr>
              <a:t>是一种数据结构，是拥有</a:t>
            </a:r>
            <a:r>
              <a:rPr lang="zh-CN" altLang="en-US" sz="2000" b="1">
                <a:solidFill>
                  <a:schemeClr val="accent2"/>
                </a:solidFill>
              </a:rPr>
              <a:t>键值对</a:t>
            </a:r>
            <a:r>
              <a:rPr lang="zh-CN" altLang="en-US" sz="2000">
                <a:solidFill>
                  <a:schemeClr val="tx1"/>
                </a:solidFill>
              </a:rPr>
              <a:t>的无序集合。在这个集合中，键是唯一的；通过键可以获取与键对应的值。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概述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>
            <a:off x="7658100" y="1329055"/>
            <a:ext cx="3124200" cy="4705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第五章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4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解读类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库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2250" y="10198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解读类</a:t>
            </a:r>
            <a:r>
              <a:rPr lang="zh-CN" altLang="en-US"/>
              <a:t>库：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93750" y="1689100"/>
            <a:ext cx="61372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火山服务器基本类</a:t>
            </a:r>
            <a:r>
              <a:rPr lang="en-US" altLang="zh-CN"/>
              <a:t>&gt;</a:t>
            </a:r>
            <a:r>
              <a:rPr lang="zh-CN" altLang="en-US"/>
              <a:t>基本数组操作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火山服务器基本类</a:t>
            </a:r>
            <a:r>
              <a:rPr lang="en-US" altLang="zh-CN">
                <a:sym typeface="+mn-ea"/>
              </a:rPr>
              <a:t>&gt;</a:t>
            </a:r>
            <a:r>
              <a:rPr lang="zh-CN" altLang="en-US">
                <a:sym typeface="+mn-ea"/>
              </a:rPr>
              <a:t>哈希表</a:t>
            </a:r>
            <a:r>
              <a:rPr lang="zh-CN" altLang="en-US">
                <a:sym typeface="+mn-ea"/>
              </a:rPr>
              <a:t>操作</a:t>
            </a:r>
            <a:endParaRPr lang="zh-CN" altLang="en-US"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2250" y="2887980"/>
            <a:ext cx="4784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适用场景：用于复合型数据的</a:t>
            </a:r>
            <a:r>
              <a:rPr lang="zh-CN" altLang="en-US"/>
              <a:t>操作</a:t>
            </a:r>
            <a:endParaRPr lang="zh-CN" altLang="en-US"/>
          </a:p>
        </p:txBody>
      </p:sp>
      <p:pic>
        <p:nvPicPr>
          <p:cNvPr id="7" name="图片 6"/>
          <p:cNvPicPr/>
          <p:nvPr/>
        </p:nvPicPr>
        <p:blipFill>
          <a:blip r:embed="rId1"/>
          <a:stretch>
            <a:fillRect/>
          </a:stretch>
        </p:blipFill>
        <p:spPr>
          <a:xfrm>
            <a:off x="7126288" y="1478916"/>
            <a:ext cx="3095625" cy="4190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第五章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第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2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节：</a:t>
            </a:r>
            <a:r>
              <a:rPr lang="en-US" altLang="zh-CN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 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基本数组模板类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610" y="1004570"/>
            <a:ext cx="585470" cy="5854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en-US" altLang="zh-CN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8845" y="1004570"/>
            <a:ext cx="2040255" cy="5861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课后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</a:rPr>
              <a:t>练习题</a:t>
            </a:r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826260"/>
            <a:ext cx="10548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练习题</a:t>
            </a:r>
            <a:r>
              <a:rPr lang="en-US" altLang="zh-CN" sz="2000" b="1"/>
              <a:t>1</a:t>
            </a:r>
            <a:r>
              <a:rPr lang="zh-CN" altLang="en-US" sz="2000" b="1"/>
              <a:t>：声明并初始化整数数组，包含</a:t>
            </a:r>
            <a:r>
              <a:rPr lang="en-US" altLang="zh-CN" sz="2000" b="1"/>
              <a:t>1</a:t>
            </a:r>
            <a:r>
              <a:rPr lang="zh-CN" altLang="en-US" sz="2000" b="1"/>
              <a:t>、</a:t>
            </a:r>
            <a:r>
              <a:rPr lang="en-US" altLang="zh-CN" sz="2000" b="1"/>
              <a:t>2</a:t>
            </a:r>
            <a:r>
              <a:rPr lang="zh-CN" altLang="en-US" sz="2000" b="1"/>
              <a:t>、</a:t>
            </a:r>
            <a:r>
              <a:rPr lang="en-US" altLang="zh-CN" sz="2000" b="1"/>
              <a:t>3</a:t>
            </a:r>
            <a:r>
              <a:rPr lang="zh-CN" altLang="en-US" sz="2000" b="1"/>
              <a:t>、</a:t>
            </a:r>
            <a:r>
              <a:rPr lang="en-US" altLang="zh-CN" sz="2000" b="1"/>
              <a:t>4</a:t>
            </a:r>
            <a:r>
              <a:rPr lang="zh-CN" altLang="en-US" sz="2000" b="1"/>
              <a:t>、</a:t>
            </a:r>
            <a:r>
              <a:rPr lang="en-US" altLang="zh-CN" sz="2000" b="1"/>
              <a:t>5</a:t>
            </a:r>
            <a:r>
              <a:rPr lang="zh-CN" altLang="en-US" sz="2000" b="1"/>
              <a:t>、</a:t>
            </a:r>
            <a:r>
              <a:rPr lang="en-US" altLang="zh-CN" sz="2000" b="1"/>
              <a:t>6</a:t>
            </a:r>
            <a:r>
              <a:rPr lang="zh-CN" altLang="en-US" sz="2000" b="1"/>
              <a:t>、</a:t>
            </a:r>
            <a:r>
              <a:rPr lang="en-US" altLang="zh-CN" sz="2000" b="1"/>
              <a:t>7</a:t>
            </a:r>
            <a:r>
              <a:rPr lang="zh-CN" altLang="en-US" sz="2000" b="1"/>
              <a:t>、</a:t>
            </a:r>
            <a:r>
              <a:rPr lang="en-US" altLang="zh-CN" sz="2000" b="1"/>
              <a:t>8</a:t>
            </a:r>
            <a:r>
              <a:rPr lang="zh-CN" altLang="en-US" sz="2000" b="1"/>
              <a:t>和</a:t>
            </a:r>
            <a:r>
              <a:rPr lang="en-US" altLang="zh-CN" sz="2000" b="1"/>
              <a:t>9</a:t>
            </a:r>
            <a:r>
              <a:rPr lang="zh-CN" altLang="en-US" sz="2000" b="1"/>
              <a:t>等</a:t>
            </a:r>
            <a:r>
              <a:rPr lang="en-US" altLang="zh-CN" sz="2000" b="1"/>
              <a:t>9</a:t>
            </a:r>
            <a:r>
              <a:rPr lang="zh-CN" altLang="en-US" sz="2000" b="1"/>
              <a:t>个元素。从组数中索引为</a:t>
            </a:r>
            <a:r>
              <a:rPr lang="en-US" altLang="zh-CN" sz="2000" b="1"/>
              <a:t>3</a:t>
            </a:r>
            <a:r>
              <a:rPr lang="zh-CN" altLang="en-US" sz="2000" b="1"/>
              <a:t>的元素往后连续删除</a:t>
            </a:r>
            <a:r>
              <a:rPr lang="en-US" altLang="zh-CN" sz="2000" b="1"/>
              <a:t>3</a:t>
            </a:r>
            <a:r>
              <a:rPr lang="zh-CN" altLang="en-US" sz="2000" b="1"/>
              <a:t>个元素，最后输出删除元素后的</a:t>
            </a:r>
            <a:r>
              <a:rPr lang="zh-CN" altLang="en-US" sz="2000" b="1"/>
              <a:t>数组。</a:t>
            </a:r>
            <a:endParaRPr lang="zh-CN" altLang="en-US" sz="2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说</a:t>
            </a:r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sym typeface="+mn-ea"/>
              </a:rPr>
              <a:t>明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80980" y="6551295"/>
            <a:ext cx="1811020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3"/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3"/>
              </a:solidFill>
              <a:effectLst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64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65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66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67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68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69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0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1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2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3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4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5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6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7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8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79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0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1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2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3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4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5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6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7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8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89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0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1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2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3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4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5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6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7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8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99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100.xml><?xml version="1.0" encoding="utf-8"?>
<p:tagLst xmlns:p="http://schemas.openxmlformats.org/presentationml/2006/main">
  <p:tag name="KSO_WM_DIAGRAM_VIRTUALLY_FRAME" val="{&quot;height&quot;:371.75,&quot;left&quot;:186.4,&quot;top&quot;:83.9,&quot;width&quot;:544.15}"/>
</p:tagLst>
</file>

<file path=ppt/tags/tag101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02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03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04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05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06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07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08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09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10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11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12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13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14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15.xml><?xml version="1.0" encoding="utf-8"?>
<p:tagLst xmlns:p="http://schemas.openxmlformats.org/presentationml/2006/main">
  <p:tag name="TABLE_ENDDRAG_ORIGIN_RECT" val="888*291"/>
  <p:tag name="TABLE_ENDDRAG_RECT" val="37*162*888*291"/>
</p:tagLst>
</file>

<file path=ppt/tags/tag116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17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18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19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0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1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2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3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4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5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6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7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8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29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30.xml><?xml version="1.0" encoding="utf-8"?>
<p:tagLst xmlns:p="http://schemas.openxmlformats.org/presentationml/2006/main">
  <p:tag name="TABLE_ENDDRAG_ORIGIN_RECT" val="900*220"/>
  <p:tag name="TABLE_ENDDRAG_RECT" val="22*167*900*220"/>
</p:tagLst>
</file>

<file path=ppt/tags/tag131.xml><?xml version="1.0" encoding="utf-8"?>
<p:tagLst xmlns:p="http://schemas.openxmlformats.org/presentationml/2006/main">
  <p:tag name="TABLE_ENDDRAG_ORIGIN_RECT" val="901*288"/>
  <p:tag name="TABLE_ENDDRAG_RECT" val="22*216*901*288"/>
</p:tagLst>
</file>

<file path=ppt/tags/tag132.xml><?xml version="1.0" encoding="utf-8"?>
<p:tagLst xmlns:p="http://schemas.openxmlformats.org/presentationml/2006/main">
  <p:tag name="TABLE_ENDDRAG_ORIGIN_RECT" val="890*86"/>
  <p:tag name="TABLE_ENDDRAG_RECT" val="34*225*890*86"/>
</p:tagLst>
</file>

<file path=ppt/tags/tag133.xml><?xml version="1.0" encoding="utf-8"?>
<p:tagLst xmlns:p="http://schemas.openxmlformats.org/presentationml/2006/main">
  <p:tag name="TABLE_ENDDRAG_ORIGIN_RECT" val="890*86"/>
  <p:tag name="TABLE_ENDDRAG_RECT" val="34*225*890*86"/>
</p:tagLst>
</file>

<file path=ppt/tags/tag134.xml><?xml version="1.0" encoding="utf-8"?>
<p:tagLst xmlns:p="http://schemas.openxmlformats.org/presentationml/2006/main">
  <p:tag name="TABLE_ENDDRAG_ORIGIN_RECT" val="890*86"/>
  <p:tag name="TABLE_ENDDRAG_RECT" val="34*225*890*86"/>
</p:tagLst>
</file>

<file path=ppt/tags/tag135.xml><?xml version="1.0" encoding="utf-8"?>
<p:tagLst xmlns:p="http://schemas.openxmlformats.org/presentationml/2006/main">
  <p:tag name="TABLE_ENDDRAG_ORIGIN_RECT" val="890*86"/>
  <p:tag name="TABLE_ENDDRAG_RECT" val="34*225*890*86"/>
</p:tagLst>
</file>

<file path=ppt/tags/tag136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37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38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39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0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1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2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3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4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5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6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7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8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49.xml><?xml version="1.0" encoding="utf-8"?>
<p:tagLst xmlns:p="http://schemas.openxmlformats.org/presentationml/2006/main">
  <p:tag name="KSO_WM_DIAGRAM_VIRTUALLY_FRAME" val="{&quot;height&quot;:371.75,&quot;left&quot;:186.4,&quot;top&quot;:83.9,&quot;width&quot;:573.15}"/>
</p:tagLst>
</file>

<file path=ppt/tags/tag151.xml><?xml version="1.0" encoding="utf-8"?>
<p:tagLst xmlns:p="http://schemas.openxmlformats.org/presentationml/2006/main">
  <p:tag name="resource_record_key" val="{&quot;10&quot;:[50017709,3659105,50001814],&quot;13&quot;:[20482077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I2OTYyZTc3OS04MWIzLTQxZDQtOGU3Mi1mZTYyZTU2M2VmODUiCn0K"/>
    </extobj>
  </extobjs>
</s:customData>
</file>

<file path=customXml/itemProps150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10061</Words>
  <Application>WPS 演示</Application>
  <PresentationFormat>宽屏</PresentationFormat>
  <Paragraphs>1252</Paragraphs>
  <Slides>68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68</vt:i4>
      </vt:variant>
    </vt:vector>
  </HeadingPairs>
  <TitlesOfParts>
    <vt:vector size="78" baseType="lpstr">
      <vt:lpstr>Arial</vt:lpstr>
      <vt:lpstr>宋体</vt:lpstr>
      <vt:lpstr>Wingdings</vt:lpstr>
      <vt:lpstr>Wingdings</vt:lpstr>
      <vt:lpstr>标准粗黑</vt:lpstr>
      <vt:lpstr>黑体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zmmhcc</cp:lastModifiedBy>
  <cp:revision>253</cp:revision>
  <dcterms:created xsi:type="dcterms:W3CDTF">2019-06-19T02:08:00Z</dcterms:created>
  <dcterms:modified xsi:type="dcterms:W3CDTF">2026-01-22T13:04:53Z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9049D2B9C5944AA98F93AE45CF0A5249_13</vt:lpwstr>
  </property>
</Properties>
</file>