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2"/>
  </p:notesMasterIdLst>
  <p:handoutMasterIdLst>
    <p:handoutMasterId r:id="rId93"/>
  </p:handoutMasterIdLst>
  <p:sldIdLst>
    <p:sldId id="259" r:id="rId3"/>
    <p:sldId id="261" r:id="rId4"/>
    <p:sldId id="267" r:id="rId5"/>
    <p:sldId id="262" r:id="rId6"/>
    <p:sldId id="273" r:id="rId7"/>
    <p:sldId id="263" r:id="rId8"/>
    <p:sldId id="274" r:id="rId9"/>
    <p:sldId id="275" r:id="rId10"/>
    <p:sldId id="269" r:id="rId11"/>
    <p:sldId id="271" r:id="rId12"/>
    <p:sldId id="272" r:id="rId13"/>
    <p:sldId id="265" r:id="rId14"/>
    <p:sldId id="278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49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57" r:id="rId90"/>
    <p:sldId id="358" r:id="rId91"/>
  </p:sldIdLst>
  <p:sldSz cx="12192000" cy="6858000"/>
  <p:notesSz cx="6858000" cy="9144000"/>
  <p:custDataLst>
    <p:tags r:id="rId9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3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7" Type="http://schemas.openxmlformats.org/officeDocument/2006/relationships/tags" Target="tags/tag6.xml"/><Relationship Id="rId96" Type="http://schemas.openxmlformats.org/officeDocument/2006/relationships/tableStyles" Target="tableStyles.xml"/><Relationship Id="rId95" Type="http://schemas.openxmlformats.org/officeDocument/2006/relationships/viewProps" Target="viewProps.xml"/><Relationship Id="rId94" Type="http://schemas.openxmlformats.org/officeDocument/2006/relationships/presProps" Target="presProps.xml"/><Relationship Id="rId93" Type="http://schemas.openxmlformats.org/officeDocument/2006/relationships/handoutMaster" Target="handoutMasters/handoutMaster1.xml"/><Relationship Id="rId92" Type="http://schemas.openxmlformats.org/officeDocument/2006/relationships/notesMaster" Target="notesMasters/notesMaster1.xml"/><Relationship Id="rId91" Type="http://schemas.openxmlformats.org/officeDocument/2006/relationships/slide" Target="slides/slide89.xml"/><Relationship Id="rId90" Type="http://schemas.openxmlformats.org/officeDocument/2006/relationships/slide" Target="slides/slide88.xml"/><Relationship Id="rId9" Type="http://schemas.openxmlformats.org/officeDocument/2006/relationships/slide" Target="slides/slide7.xml"/><Relationship Id="rId89" Type="http://schemas.openxmlformats.org/officeDocument/2006/relationships/slide" Target="slides/slide87.xml"/><Relationship Id="rId88" Type="http://schemas.openxmlformats.org/officeDocument/2006/relationships/slide" Target="slides/slide86.xml"/><Relationship Id="rId87" Type="http://schemas.openxmlformats.org/officeDocument/2006/relationships/slide" Target="slides/slide85.xml"/><Relationship Id="rId86" Type="http://schemas.openxmlformats.org/officeDocument/2006/relationships/slide" Target="slides/slide84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tags" Target="../tags/tag3.xml"/><Relationship Id="rId2" Type="http://schemas.openxmlformats.org/officeDocument/2006/relationships/image" Target="../media/image23.jpeg"/><Relationship Id="rId1" Type="http://schemas.openxmlformats.org/officeDocument/2006/relationships/tags" Target="../tags/tag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9792335" y="694690"/>
            <a:ext cx="1878965" cy="36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00B0F0"/>
                </a:solidFill>
                <a:latin typeface="+mj-ea"/>
                <a:ea typeface="+mj-ea"/>
                <a:cs typeface="+mj-ea"/>
              </a:rPr>
              <a:t>网站开发</a:t>
            </a:r>
            <a:r>
              <a:rPr lang="zh-CN" altLang="en-US">
                <a:solidFill>
                  <a:srgbClr val="00B0F0"/>
                </a:solidFill>
                <a:latin typeface="+mj-ea"/>
                <a:ea typeface="+mj-ea"/>
                <a:cs typeface="+mj-ea"/>
              </a:rPr>
              <a:t>系列</a:t>
            </a:r>
            <a:endParaRPr lang="zh-CN" altLang="en-US">
              <a:solidFill>
                <a:srgbClr val="00B0F0"/>
              </a:solidFill>
              <a:latin typeface="+mj-ea"/>
              <a:ea typeface="+mj-ea"/>
              <a:cs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-3175" y="6381750"/>
            <a:ext cx="12188825" cy="12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9418320" y="6381750"/>
            <a:ext cx="2767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solidFill>
                  <a:schemeClr val="bg1"/>
                </a:solidFill>
                <a:latin typeface="+mn-ea"/>
                <a:sym typeface="标准粗黑" panose="02000503000000000000" charset="-122"/>
              </a:rPr>
              <a:t>www.q</a:t>
            </a:r>
            <a:r>
              <a:rPr lang="en-US" altLang="zh-CN" sz="2400">
                <a:solidFill>
                  <a:schemeClr val="bg1"/>
                </a:solidFill>
                <a:latin typeface="+mn-ea"/>
                <a:sym typeface="标准粗黑" panose="02000503000000000000" charset="-122"/>
              </a:rPr>
              <a:t>zbc.net</a:t>
            </a:r>
            <a:endParaRPr lang="en-US" altLang="zh-CN" sz="2400">
              <a:solidFill>
                <a:schemeClr val="bg1"/>
              </a:solidFill>
              <a:latin typeface="+mn-ea"/>
              <a:sym typeface="标准粗黑" panose="02000503000000000000" charset="-122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402590" y="1295400"/>
            <a:ext cx="11377295" cy="40830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917" h="6430">
                <a:moveTo>
                  <a:pt x="0" y="0"/>
                </a:moveTo>
                <a:lnTo>
                  <a:pt x="17917" y="0"/>
                </a:lnTo>
                <a:lnTo>
                  <a:pt x="17917" y="6430"/>
                </a:lnTo>
                <a:lnTo>
                  <a:pt x="11176" y="6430"/>
                </a:lnTo>
                <a:lnTo>
                  <a:pt x="11176" y="5945"/>
                </a:lnTo>
                <a:cubicBezTo>
                  <a:pt x="11176" y="5829"/>
                  <a:pt x="11083" y="5736"/>
                  <a:pt x="10967" y="5736"/>
                </a:cubicBezTo>
                <a:lnTo>
                  <a:pt x="7219" y="5736"/>
                </a:lnTo>
                <a:cubicBezTo>
                  <a:pt x="7103" y="5736"/>
                  <a:pt x="7010" y="5829"/>
                  <a:pt x="7010" y="5945"/>
                </a:cubicBezTo>
                <a:lnTo>
                  <a:pt x="7010" y="6430"/>
                </a:lnTo>
                <a:lnTo>
                  <a:pt x="0" y="643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r>
              <a:rPr lang="zh-CN" altLang="en-US" sz="8000">
                <a:solidFill>
                  <a:schemeClr val="bg1"/>
                </a:solidFill>
                <a:latin typeface="+mj-ea"/>
                <a:ea typeface="+mj-ea"/>
                <a:sym typeface="标准粗黑" panose="02000503000000000000" charset="-122"/>
              </a:rPr>
              <a:t>快速入门</a:t>
            </a:r>
            <a:r>
              <a:rPr lang="en-US" sz="8000">
                <a:solidFill>
                  <a:schemeClr val="bg1"/>
                </a:solidFill>
                <a:latin typeface="+mj-ea"/>
                <a:ea typeface="+mj-ea"/>
                <a:sym typeface="标准粗黑" panose="02000503000000000000" charset="-122"/>
              </a:rPr>
              <a:t>HTML</a:t>
            </a:r>
            <a:endParaRPr lang="zh-CN" altLang="en-US" sz="8000">
              <a:solidFill>
                <a:schemeClr val="bg1"/>
              </a:solidFill>
              <a:latin typeface="+mj-ea"/>
              <a:ea typeface="+mj-ea"/>
              <a:sym typeface="标准粗黑" panose="02000503000000000000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853305" y="4936490"/>
            <a:ext cx="2645410" cy="795655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bg1"/>
                </a:solidFill>
                <a:latin typeface="+mj-ea"/>
                <a:ea typeface="+mj-ea"/>
              </a:rPr>
              <a:t>巧琢中文编程</a:t>
            </a:r>
            <a:r>
              <a:rPr lang="zh-CN" altLang="en-US" sz="2400">
                <a:solidFill>
                  <a:schemeClr val="bg1"/>
                </a:solidFill>
                <a:latin typeface="+mj-ea"/>
                <a:ea typeface="+mj-ea"/>
              </a:rPr>
              <a:t>网</a:t>
            </a:r>
            <a:endParaRPr lang="zh-CN" altLang="en-US" sz="240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第一章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HTML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概述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204724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知识点</a:t>
            </a:r>
            <a:r>
              <a:rPr lang="en-US" altLang="zh-CN"/>
              <a:t>3</a:t>
            </a:r>
            <a:r>
              <a:rPr lang="zh-CN" altLang="en-US"/>
              <a:t>：标</a:t>
            </a:r>
            <a:r>
              <a:rPr lang="zh-CN" altLang="en-US"/>
              <a:t>签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1610" y="1639253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0" algn="l">
              <a:spcAft>
                <a:spcPct val="0"/>
              </a:spcAft>
            </a:pPr>
            <a:r>
              <a:rPr lang="zh-CN" altLang="en-US" sz="1600" b="1" i="0">
                <a:solidFill>
                  <a:srgbClr val="060A26"/>
                </a:solidFill>
                <a:latin typeface="Segoe Print" panose="02000600000000000000" charset="0"/>
                <a:ea typeface="Segoe Print" panose="02000600000000000000" charset="0"/>
              </a:rPr>
              <a:t>三、链接与媒体</a:t>
            </a:r>
            <a:endParaRPr lang="zh-CN" altLang="en-US" sz="1600" b="1" i="0">
              <a:solidFill>
                <a:srgbClr val="060A26"/>
              </a:solidFill>
              <a:latin typeface="Segoe Print" panose="02000600000000000000" charset="0"/>
              <a:ea typeface="Segoe Print" panose="020006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20105" y="1639253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0" algn="l">
              <a:spcAft>
                <a:spcPct val="0"/>
              </a:spcAft>
            </a:pPr>
            <a:r>
              <a:rPr lang="zh-CN" altLang="en-US" sz="1600" b="1" i="0">
                <a:solidFill>
                  <a:srgbClr val="060A26"/>
                </a:solidFill>
                <a:latin typeface="Segoe Print" panose="02000600000000000000" charset="0"/>
                <a:ea typeface="Segoe Print" panose="02000600000000000000" charset="0"/>
              </a:rPr>
              <a:t>四、列表</a:t>
            </a:r>
            <a:endParaRPr lang="zh-CN" altLang="en-US" sz="1600" b="1" i="0">
              <a:solidFill>
                <a:srgbClr val="060A26"/>
              </a:solidFill>
              <a:latin typeface="Segoe Print" panose="02000600000000000000" charset="0"/>
              <a:ea typeface="Segoe Print" panose="02000600000000000000" charset="0"/>
            </a:endParaRPr>
          </a:p>
        </p:txBody>
      </p:sp>
      <p:graphicFrame>
        <p:nvGraphicFramePr>
          <p:cNvPr id="7" name="表格 6"/>
          <p:cNvGraphicFramePr/>
          <p:nvPr/>
        </p:nvGraphicFramePr>
        <p:xfrm>
          <a:off x="274320" y="2086610"/>
          <a:ext cx="5252720" cy="2667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96085"/>
                <a:gridCol w="3556635"/>
              </a:tblGrid>
              <a:tr h="533400">
                <a:tc>
                  <a:txBody>
                    <a:bodyPr/>
                    <a:p>
                      <a:pPr algn="ctr"/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标签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说明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p>
                      <a:pPr algn="ctr"/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&lt;a&gt;</a:t>
                      </a:r>
                      <a:endParaRPr lang="en-US" altLang="zh-CN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超链接（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anchor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），用 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href 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属性指定跳转地址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  <a:tr h="533400">
                <a:tc>
                  <a:txBody>
                    <a:bodyPr/>
                    <a:p>
                      <a:pPr algn="ctr"/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&lt;img&gt;</a:t>
                      </a:r>
                      <a:endParaRPr lang="en-US" altLang="zh-CN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图像（自闭合，需 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src 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和 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alt 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属性）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  <a:tr h="533400">
                <a:tc>
                  <a:txBody>
                    <a:bodyPr/>
                    <a:p>
                      <a:pPr algn="ctr"/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&lt;video&gt;</a:t>
                      </a:r>
                      <a:endParaRPr lang="en-US" altLang="zh-CN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视频播放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  <a:tr h="533400">
                <a:tc>
                  <a:txBody>
                    <a:bodyPr/>
                    <a:p>
                      <a:pPr algn="ctr"/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&lt;audio&gt;</a:t>
                      </a:r>
                      <a:endParaRPr lang="en-US" altLang="zh-CN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音频播放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/>
        </p:nvGraphicFramePr>
        <p:xfrm>
          <a:off x="6052820" y="2086610"/>
          <a:ext cx="5544820" cy="267144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93875"/>
                <a:gridCol w="3750945"/>
              </a:tblGrid>
              <a:tr h="381635">
                <a:tc>
                  <a:txBody>
                    <a:bodyPr/>
                    <a:p>
                      <a:pPr algn="ctr"/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标签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说明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635">
                <a:tc>
                  <a:txBody>
                    <a:bodyPr/>
                    <a:p>
                      <a:pPr algn="ctr"/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&lt;ul&gt;</a:t>
                      </a:r>
                      <a:endParaRPr lang="en-US" altLang="zh-CN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无序列表（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unordered list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  <a:tr h="381635">
                <a:tc>
                  <a:txBody>
                    <a:bodyPr/>
                    <a:p>
                      <a:pPr algn="ctr"/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&lt;ol&gt;</a:t>
                      </a:r>
                      <a:endParaRPr lang="en-US" altLang="zh-CN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有序列表（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ordered list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  <a:tr h="381635">
                <a:tc>
                  <a:txBody>
                    <a:bodyPr/>
                    <a:p>
                      <a:pPr algn="ctr"/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&lt;li&gt;</a:t>
                      </a:r>
                      <a:endParaRPr lang="en-US" altLang="zh-CN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列表项（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list item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  <a:tr h="381635">
                <a:tc>
                  <a:txBody>
                    <a:bodyPr/>
                    <a:p>
                      <a:pPr algn="ctr"/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&lt;dl&gt;</a:t>
                      </a:r>
                      <a:endParaRPr lang="en-US" altLang="zh-CN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定义列表（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description list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  <a:tr h="381635">
                <a:tc>
                  <a:txBody>
                    <a:bodyPr/>
                    <a:p>
                      <a:pPr algn="ctr"/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&lt;dt&gt;</a:t>
                      </a:r>
                      <a:endParaRPr lang="en-US" altLang="zh-CN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定义术语（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definition term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  <a:tr h="381635">
                <a:tc>
                  <a:txBody>
                    <a:bodyPr/>
                    <a:p>
                      <a:pPr algn="ctr"/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&lt;dd&gt;</a:t>
                      </a:r>
                      <a:endParaRPr lang="en-US" altLang="zh-CN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定义描述（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definition description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第一章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HTML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概述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204724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知识点</a:t>
            </a:r>
            <a:r>
              <a:rPr lang="en-US" altLang="zh-CN"/>
              <a:t>3</a:t>
            </a:r>
            <a:r>
              <a:rPr lang="zh-CN" altLang="en-US"/>
              <a:t>：标</a:t>
            </a:r>
            <a:r>
              <a:rPr lang="zh-CN" altLang="en-US"/>
              <a:t>签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1610" y="1639253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0" algn="l">
              <a:spcAft>
                <a:spcPct val="0"/>
              </a:spcAft>
            </a:pPr>
            <a:r>
              <a:rPr lang="zh-CN" altLang="en-US" sz="1600" b="1" i="0">
                <a:solidFill>
                  <a:srgbClr val="060A26"/>
                </a:solidFill>
                <a:latin typeface="Segoe Print" panose="02000600000000000000" charset="0"/>
                <a:ea typeface="Segoe Print" panose="02000600000000000000" charset="0"/>
              </a:rPr>
              <a:t>五、表格</a:t>
            </a:r>
            <a:endParaRPr lang="zh-CN" altLang="en-US" sz="1600" b="1" i="0">
              <a:solidFill>
                <a:srgbClr val="060A26"/>
              </a:solidFill>
              <a:latin typeface="Segoe Print" panose="02000600000000000000" charset="0"/>
              <a:ea typeface="Segoe Print" panose="020006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20105" y="1639253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0" algn="l">
              <a:spcAft>
                <a:spcPct val="0"/>
              </a:spcAft>
            </a:pPr>
            <a:r>
              <a:rPr lang="zh-CN" altLang="en-US" sz="1600" b="1" i="0">
                <a:solidFill>
                  <a:srgbClr val="060A26"/>
                </a:solidFill>
                <a:latin typeface="Segoe Print" panose="02000600000000000000" charset="0"/>
                <a:ea typeface="Segoe Print" panose="02000600000000000000" charset="0"/>
              </a:rPr>
              <a:t>六</a:t>
            </a:r>
            <a:r>
              <a:rPr lang="en-US" altLang="zh-CN" sz="1600" b="1" i="0">
                <a:solidFill>
                  <a:srgbClr val="060A26"/>
                </a:solidFill>
                <a:latin typeface="Segoe Print" panose="02000600000000000000" charset="0"/>
                <a:ea typeface="Segoe Print" panose="02000600000000000000" charset="0"/>
              </a:rPr>
              <a:t> </a:t>
            </a:r>
            <a:r>
              <a:rPr lang="zh-CN" altLang="en-US" sz="1600" b="1" i="0">
                <a:solidFill>
                  <a:srgbClr val="060A26"/>
                </a:solidFill>
                <a:latin typeface="Segoe Print" panose="02000600000000000000" charset="0"/>
                <a:ea typeface="Segoe Print" panose="02000600000000000000" charset="0"/>
              </a:rPr>
              <a:t>、表单</a:t>
            </a:r>
            <a:endParaRPr lang="zh-CN" altLang="en-US" sz="1600" b="1" i="0">
              <a:solidFill>
                <a:srgbClr val="060A26"/>
              </a:solidFill>
              <a:latin typeface="Segoe Print" panose="02000600000000000000" charset="0"/>
              <a:ea typeface="Segoe Print" panose="02000600000000000000" charset="0"/>
            </a:endParaRPr>
          </a:p>
        </p:txBody>
      </p:sp>
      <p:graphicFrame>
        <p:nvGraphicFramePr>
          <p:cNvPr id="7" name="表格 6"/>
          <p:cNvGraphicFramePr/>
          <p:nvPr/>
        </p:nvGraphicFramePr>
        <p:xfrm>
          <a:off x="274320" y="2086610"/>
          <a:ext cx="5252720" cy="4267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96085"/>
                <a:gridCol w="3556635"/>
              </a:tblGrid>
              <a:tr h="533400">
                <a:tc>
                  <a:txBody>
                    <a:bodyPr/>
                    <a:p>
                      <a:pPr algn="ctr"/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标签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说明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p>
                      <a:pPr marL="38100" indent="0" algn="ctr" fontAlgn="ctr" latinLnBrk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&lt;table&gt;</a:t>
                      </a:r>
                      <a:endParaRPr lang="en-US" altLang="zh-CN" sz="1400" b="0" i="0">
                        <a:solidFill>
                          <a:srgbClr val="212529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33667" marR="133667" marT="95567" marB="95567" anchor="ctr" anchorCtr="0"/>
                </a:tc>
                <a:tc>
                  <a:txBody>
                    <a:bodyPr/>
                    <a:p>
                      <a:pPr marL="0" indent="0" algn="l" fontAlgn="ctr" latinLnBrk="1">
                        <a:lnSpc>
                          <a:spcPts val="165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表格</a:t>
                      </a:r>
                      <a:endParaRPr lang="zh-CN" altLang="en-US" sz="1400" b="0" i="0">
                        <a:solidFill>
                          <a:srgbClr val="212529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33667" marR="133667" marT="95567" marB="95567" anchor="ctr" anchorCtr="0"/>
                </a:tc>
              </a:tr>
              <a:tr h="533400">
                <a:tc>
                  <a:txBody>
                    <a:bodyPr/>
                    <a:p>
                      <a:pPr marL="38100" indent="0" algn="ctr" fontAlgn="ctr" latinLnBrk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&lt;thead&gt;</a:t>
                      </a:r>
                      <a:endParaRPr lang="en-US" altLang="zh-CN" sz="1400" b="0" i="0">
                        <a:solidFill>
                          <a:srgbClr val="212529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33667" marR="133667" marT="95567" marB="95567" anchor="ctr" anchorCtr="0"/>
                </a:tc>
                <a:tc>
                  <a:txBody>
                    <a:bodyPr/>
                    <a:p>
                      <a:pPr marL="0" indent="0" algn="l" fontAlgn="ctr" latinLnBrk="1">
                        <a:lnSpc>
                          <a:spcPts val="165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表格头部</a:t>
                      </a:r>
                      <a:endParaRPr lang="zh-CN" altLang="en-US" sz="1400" b="0" i="0">
                        <a:solidFill>
                          <a:srgbClr val="212529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33667" marR="133667" marT="95567" marB="95567" anchor="ctr" anchorCtr="0"/>
                </a:tc>
              </a:tr>
              <a:tr h="533400">
                <a:tc>
                  <a:txBody>
                    <a:bodyPr/>
                    <a:p>
                      <a:pPr marL="38100" indent="0" algn="ctr" fontAlgn="ctr" latinLnBrk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&lt;tbody&gt;</a:t>
                      </a:r>
                      <a:endParaRPr lang="en-US" altLang="zh-CN" sz="1400" b="0" i="0">
                        <a:solidFill>
                          <a:srgbClr val="212529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33667" marR="133667" marT="95567" marB="95567" anchor="ctr" anchorCtr="0"/>
                </a:tc>
                <a:tc>
                  <a:txBody>
                    <a:bodyPr/>
                    <a:p>
                      <a:pPr marL="0" indent="0" algn="l" fontAlgn="ctr" latinLnBrk="1">
                        <a:lnSpc>
                          <a:spcPts val="165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表格主体</a:t>
                      </a:r>
                      <a:endParaRPr lang="zh-CN" altLang="en-US" sz="1400" b="0" i="0">
                        <a:solidFill>
                          <a:srgbClr val="212529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33667" marR="133667" marT="95567" marB="95567" anchor="ctr" anchorCtr="0"/>
                </a:tc>
              </a:tr>
              <a:tr h="533400">
                <a:tc>
                  <a:txBody>
                    <a:bodyPr/>
                    <a:p>
                      <a:pPr marL="38100" indent="0" algn="ctr" fontAlgn="ctr" latinLnBrk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&lt;tr&gt;</a:t>
                      </a:r>
                      <a:endParaRPr lang="en-US" altLang="zh-CN" sz="1400" b="0" i="0">
                        <a:solidFill>
                          <a:srgbClr val="212529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33667" marR="133667" marT="95567" marB="95567" anchor="ctr" anchorCtr="0"/>
                </a:tc>
                <a:tc>
                  <a:txBody>
                    <a:bodyPr/>
                    <a:p>
                      <a:pPr marL="0" indent="0" algn="l" fontAlgn="ctr" latinLnBrk="1">
                        <a:lnSpc>
                          <a:spcPts val="165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表格行（</a:t>
                      </a:r>
                      <a:r>
                        <a:rPr lang="en-US" altLang="zh-CN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table row</a:t>
                      </a:r>
                      <a:r>
                        <a:rPr lang="zh-CN" altLang="en-US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zh-CN" altLang="en-US" sz="1400" b="0" i="0">
                        <a:solidFill>
                          <a:srgbClr val="212529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33667" marR="133667" marT="95567" marB="95567" anchor="ctr" anchorCtr="0"/>
                </a:tc>
              </a:tr>
              <a:tr h="533400">
                <a:tc>
                  <a:txBody>
                    <a:bodyPr/>
                    <a:p>
                      <a:pPr marL="38100" indent="0" algn="ctr" fontAlgn="ctr" latinLnBrk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&lt;th&gt;</a:t>
                      </a:r>
                      <a:endParaRPr lang="en-US" altLang="zh-CN" sz="1400" b="0" i="0">
                        <a:solidFill>
                          <a:srgbClr val="212529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33667" marR="133667" marT="95567" marB="95567" anchor="ctr" anchorCtr="0"/>
                </a:tc>
                <a:tc>
                  <a:txBody>
                    <a:bodyPr/>
                    <a:p>
                      <a:pPr marL="0" indent="0" algn="l" fontAlgn="ctr" latinLnBrk="1">
                        <a:lnSpc>
                          <a:spcPts val="165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表头单元格（</a:t>
                      </a:r>
                      <a:r>
                        <a:rPr lang="en-US" altLang="zh-CN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table header cell</a:t>
                      </a:r>
                      <a:r>
                        <a:rPr lang="zh-CN" altLang="en-US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zh-CN" altLang="en-US" sz="1400" b="0" i="0">
                        <a:solidFill>
                          <a:srgbClr val="212529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33667" marR="133667" marT="95567" marB="95567" anchor="ctr" anchorCtr="0"/>
                </a:tc>
              </a:tr>
              <a:tr h="533400">
                <a:tc>
                  <a:txBody>
                    <a:bodyPr/>
                    <a:p>
                      <a:pPr marL="38100" indent="0" algn="ctr" fontAlgn="ctr" latinLnBrk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&lt;td&gt;</a:t>
                      </a:r>
                      <a:endParaRPr lang="en-US" altLang="zh-CN" sz="1400" b="0" i="0">
                        <a:solidFill>
                          <a:srgbClr val="212529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33667" marR="133667" marT="95567" marB="95567" anchor="ctr" anchorCtr="0"/>
                </a:tc>
                <a:tc>
                  <a:txBody>
                    <a:bodyPr/>
                    <a:p>
                      <a:pPr marL="0" indent="0" algn="l" fontAlgn="ctr" latinLnBrk="1">
                        <a:lnSpc>
                          <a:spcPts val="165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普通单元格（</a:t>
                      </a:r>
                      <a:r>
                        <a:rPr lang="en-US" altLang="zh-CN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table data cell</a:t>
                      </a:r>
                      <a:r>
                        <a:rPr lang="zh-CN" altLang="en-US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zh-CN" altLang="en-US" sz="1400" b="0" i="0">
                        <a:solidFill>
                          <a:srgbClr val="212529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33667" marR="133667" marT="95567" marB="95567" anchor="ctr" anchorCtr="0"/>
                </a:tc>
              </a:tr>
              <a:tr h="533400">
                <a:tc>
                  <a:txBody>
                    <a:bodyPr/>
                    <a:p>
                      <a:pPr marL="38100" indent="0" algn="ctr" fontAlgn="ctr" latinLnBrk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&lt;caption&gt;</a:t>
                      </a:r>
                      <a:endParaRPr lang="en-US" altLang="zh-CN" sz="1400" b="0" i="0">
                        <a:solidFill>
                          <a:srgbClr val="212529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33667" marR="133667" marT="95567" marB="95567" anchor="ctr" anchorCtr="0"/>
                </a:tc>
                <a:tc>
                  <a:txBody>
                    <a:bodyPr/>
                    <a:p>
                      <a:pPr marL="0" indent="0" algn="l" fontAlgn="ctr" latinLnBrk="1">
                        <a:lnSpc>
                          <a:spcPts val="165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表格标题</a:t>
                      </a:r>
                      <a:endParaRPr lang="zh-CN" altLang="en-US" sz="1400" b="0" i="0">
                        <a:solidFill>
                          <a:srgbClr val="212529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33667" marR="133667" marT="95567" marB="95567" anchor="ctr" anchorCtr="0"/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/>
        </p:nvGraphicFramePr>
        <p:xfrm>
          <a:off x="6052820" y="2086610"/>
          <a:ext cx="5544820" cy="42684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93875"/>
                <a:gridCol w="3750945"/>
              </a:tblGrid>
              <a:tr h="452120">
                <a:tc>
                  <a:txBody>
                    <a:bodyPr/>
                    <a:p>
                      <a:pPr algn="ctr"/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标签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说明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4345">
                <a:tc>
                  <a:txBody>
                    <a:bodyPr/>
                    <a:p>
                      <a:pPr marL="38100" indent="0" algn="ctr" fontAlgn="ctr" latinLnBrk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&lt;form&gt;</a:t>
                      </a:r>
                      <a:endParaRPr lang="en-US" altLang="zh-CN" sz="1400" b="0" i="0">
                        <a:solidFill>
                          <a:srgbClr val="212529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33667" marR="133667" marT="95567" marB="95567" anchor="ctr" anchorCtr="0"/>
                </a:tc>
                <a:tc>
                  <a:txBody>
                    <a:bodyPr/>
                    <a:p>
                      <a:pPr marL="0" indent="0" algn="l" fontAlgn="ctr" latinLnBrk="1">
                        <a:lnSpc>
                          <a:spcPts val="165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表单容器</a:t>
                      </a:r>
                      <a:endParaRPr lang="zh-CN" altLang="en-US" sz="1400" b="0" i="0">
                        <a:solidFill>
                          <a:srgbClr val="212529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33667" marR="133667" marT="95567" marB="95567" anchor="ctr" anchorCtr="0"/>
                </a:tc>
              </a:tr>
              <a:tr h="722630">
                <a:tc>
                  <a:txBody>
                    <a:bodyPr/>
                    <a:p>
                      <a:pPr marL="38100" indent="0" algn="ctr" fontAlgn="ctr" latinLnBrk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&lt;input&gt;</a:t>
                      </a:r>
                      <a:endParaRPr lang="en-US" altLang="zh-CN" sz="1400" b="0" i="0">
                        <a:solidFill>
                          <a:srgbClr val="212529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33667" marR="133667" marT="95567" marB="95567" anchor="ctr" anchorCtr="0"/>
                </a:tc>
                <a:tc>
                  <a:txBody>
                    <a:bodyPr/>
                    <a:p>
                      <a:pPr marL="0" indent="0" algn="l" fontAlgn="ctr" latinLnBrk="1">
                        <a:lnSpc>
                          <a:spcPts val="1650"/>
                        </a:lnSpc>
                      </a:pPr>
                      <a:r>
                        <a:rPr lang="zh-CN" altLang="en-US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输入控件（类型由</a:t>
                      </a:r>
                      <a:r>
                        <a:rPr lang="en-US" altLang="zh-CN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 type </a:t>
                      </a:r>
                      <a:r>
                        <a:rPr lang="zh-CN" altLang="en-US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属性决定，如 </a:t>
                      </a:r>
                      <a:r>
                        <a:rPr lang="en-US" altLang="zh-CN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text</a:t>
                      </a:r>
                      <a:r>
                        <a:rPr lang="zh-CN" altLang="en-US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lang="en-US" altLang="zh-CN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password</a:t>
                      </a:r>
                      <a:r>
                        <a:rPr lang="zh-CN" altLang="en-US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lang="en-US" altLang="zh-CN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email</a:t>
                      </a:r>
                      <a:r>
                        <a:rPr lang="zh-CN" altLang="en-US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lang="en-US" altLang="zh-CN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checkbox</a:t>
                      </a:r>
                      <a:r>
                        <a:rPr lang="zh-CN" altLang="en-US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lang="en-US" altLang="zh-CN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radio</a:t>
                      </a:r>
                      <a:r>
                        <a:rPr lang="zh-CN" altLang="en-US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lang="en-US" altLang="zh-CN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submit </a:t>
                      </a:r>
                      <a:r>
                        <a:rPr lang="zh-CN" altLang="en-US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等）</a:t>
                      </a:r>
                      <a:endParaRPr lang="zh-CN" altLang="en-US" sz="1400" b="0" i="0">
                        <a:solidFill>
                          <a:srgbClr val="212529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33667" marR="133667" marT="95567" marB="95567" anchor="ctr" anchorCtr="0"/>
                </a:tc>
              </a:tr>
              <a:tr h="474345">
                <a:tc>
                  <a:txBody>
                    <a:bodyPr/>
                    <a:p>
                      <a:pPr marL="38100" indent="0" algn="ctr" fontAlgn="ctr" latinLnBrk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&lt;label&gt;</a:t>
                      </a:r>
                      <a:endParaRPr lang="en-US" altLang="zh-CN" sz="1400" b="0" i="0">
                        <a:solidFill>
                          <a:srgbClr val="212529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33667" marR="133667" marT="95567" marB="95567" anchor="ctr" anchorCtr="0"/>
                </a:tc>
                <a:tc>
                  <a:txBody>
                    <a:bodyPr/>
                    <a:p>
                      <a:pPr marL="0" indent="0" algn="l" fontAlgn="ctr" latinLnBrk="1">
                        <a:lnSpc>
                          <a:spcPts val="165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表单控件的标签（提升可访问性）</a:t>
                      </a:r>
                      <a:endParaRPr lang="zh-CN" altLang="en-US" sz="1400" b="0" i="0">
                        <a:solidFill>
                          <a:srgbClr val="212529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33667" marR="133667" marT="95567" marB="95567" anchor="ctr" anchorCtr="0"/>
                </a:tc>
              </a:tr>
              <a:tr h="474345">
                <a:tc>
                  <a:txBody>
                    <a:bodyPr/>
                    <a:p>
                      <a:pPr marL="38100" indent="0" algn="ctr" fontAlgn="ctr" latinLnBrk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&lt;select&gt;</a:t>
                      </a:r>
                      <a:endParaRPr lang="en-US" altLang="zh-CN" sz="1400" b="0" i="0">
                        <a:solidFill>
                          <a:srgbClr val="212529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33667" marR="133667" marT="95567" marB="95567" anchor="ctr" anchorCtr="0"/>
                </a:tc>
                <a:tc>
                  <a:txBody>
                    <a:bodyPr/>
                    <a:p>
                      <a:pPr marL="0" indent="0" algn="l" fontAlgn="ctr" latinLnBrk="1">
                        <a:lnSpc>
                          <a:spcPts val="165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下拉选择框</a:t>
                      </a:r>
                      <a:endParaRPr lang="zh-CN" altLang="en-US" sz="1400" b="0" i="0">
                        <a:solidFill>
                          <a:srgbClr val="212529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33667" marR="133667" marT="95567" marB="95567" anchor="ctr" anchorCtr="0"/>
                </a:tc>
              </a:tr>
              <a:tr h="473710">
                <a:tc>
                  <a:txBody>
                    <a:bodyPr/>
                    <a:p>
                      <a:pPr marL="38100" indent="0" algn="ctr" fontAlgn="ctr" latinLnBrk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&lt;option&gt;</a:t>
                      </a:r>
                      <a:endParaRPr lang="en-US" altLang="zh-CN" sz="1400" b="0" i="0">
                        <a:solidFill>
                          <a:srgbClr val="212529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33667" marR="133667" marT="95567" marB="95567" anchor="ctr" anchorCtr="0"/>
                </a:tc>
                <a:tc>
                  <a:txBody>
                    <a:bodyPr/>
                    <a:p>
                      <a:pPr marL="0" indent="0" algn="l" fontAlgn="ctr" latinLnBrk="1">
                        <a:lnSpc>
                          <a:spcPts val="165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下拉选项</a:t>
                      </a:r>
                      <a:endParaRPr lang="zh-CN" altLang="en-US" sz="1400" b="0" i="0">
                        <a:solidFill>
                          <a:srgbClr val="212529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33667" marR="133667" marT="95567" marB="95567" anchor="ctr" anchorCtr="0"/>
                </a:tc>
              </a:tr>
              <a:tr h="474345">
                <a:tc>
                  <a:txBody>
                    <a:bodyPr/>
                    <a:p>
                      <a:pPr marL="38100" indent="0" algn="ctr" fontAlgn="ctr" latinLnBrk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&lt;textarea&gt;</a:t>
                      </a:r>
                      <a:endParaRPr lang="en-US" altLang="zh-CN" sz="1400" b="0" i="0">
                        <a:solidFill>
                          <a:srgbClr val="212529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33667" marR="133667" marT="95567" marB="95567" anchor="ctr" anchorCtr="0"/>
                </a:tc>
                <a:tc>
                  <a:txBody>
                    <a:bodyPr/>
                    <a:p>
                      <a:pPr marL="0" indent="0" algn="l" fontAlgn="ctr" latinLnBrk="1">
                        <a:lnSpc>
                          <a:spcPts val="165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多行文本输入框</a:t>
                      </a:r>
                      <a:endParaRPr lang="zh-CN" altLang="en-US" sz="1400" b="0" i="0">
                        <a:solidFill>
                          <a:srgbClr val="212529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33667" marR="133667" marT="95567" marB="95567" anchor="ctr" anchorCtr="0"/>
                </a:tc>
              </a:tr>
              <a:tr h="722630">
                <a:tc>
                  <a:txBody>
                    <a:bodyPr/>
                    <a:p>
                      <a:pPr marL="38100" indent="0" algn="ctr" fontAlgn="ctr" latinLnBrk="1">
                        <a:lnSpc>
                          <a:spcPts val="16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&lt;button&gt;</a:t>
                      </a:r>
                      <a:endParaRPr lang="en-US" altLang="zh-CN" sz="1400" b="0" i="0">
                        <a:solidFill>
                          <a:srgbClr val="212529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33667" marR="133667" marT="95567" marB="95567" anchor="ctr" anchorCtr="0"/>
                </a:tc>
                <a:tc>
                  <a:txBody>
                    <a:bodyPr/>
                    <a:p>
                      <a:pPr marL="0" indent="0" algn="l" fontAlgn="ctr" latinLnBrk="1">
                        <a:lnSpc>
                          <a:spcPts val="1650"/>
                        </a:lnSpc>
                      </a:pPr>
                      <a:r>
                        <a:rPr lang="zh-CN" altLang="en-US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按钮（可包含内容，比</a:t>
                      </a:r>
                      <a:r>
                        <a:rPr lang="en-US" altLang="zh-CN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 &lt;input type="button"&gt; </a:t>
                      </a:r>
                      <a:r>
                        <a:rPr lang="zh-CN" altLang="en-US" sz="1400" b="0" i="0">
                          <a:solidFill>
                            <a:srgbClr val="212529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更灵活）</a:t>
                      </a:r>
                      <a:endParaRPr lang="zh-CN" altLang="en-US" sz="1400" b="0" i="0">
                        <a:solidFill>
                          <a:srgbClr val="212529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33667" marR="133667" marT="95567" marB="95567" anchor="ctr" anchorCtr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第一章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HTML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概述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116268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实战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48285" y="1707515"/>
            <a:ext cx="116941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>
              <a:lnSpc>
                <a:spcPct val="250000"/>
              </a:lnSpc>
              <a:buFont typeface="+mj-lt"/>
              <a:buAutoNum type="arabicPeriod"/>
            </a:pPr>
            <a:r>
              <a:rPr lang="zh-CN" altLang="en-US" sz="2400">
                <a:sym typeface="+mn-ea"/>
              </a:rPr>
              <a:t>利用火山服务器程序在本地加载并访问</a:t>
            </a:r>
            <a:r>
              <a:rPr lang="en-US" altLang="zh-CN" sz="2400">
                <a:sym typeface="+mn-ea"/>
              </a:rPr>
              <a:t>HTML</a:t>
            </a:r>
            <a:r>
              <a:rPr lang="zh-CN" altLang="en-US" sz="2400">
                <a:sym typeface="+mn-ea"/>
              </a:rPr>
              <a:t>页</a:t>
            </a:r>
            <a:r>
              <a:rPr lang="zh-CN" altLang="en-US" sz="2400">
                <a:sym typeface="+mn-ea"/>
              </a:rPr>
              <a:t>面</a:t>
            </a:r>
            <a:endParaRPr lang="zh-CN" altLang="en-US" sz="2400">
              <a:sym typeface="+mn-ea"/>
            </a:endParaRPr>
          </a:p>
          <a:p>
            <a:pPr marL="457200" indent="-457200" algn="l">
              <a:lnSpc>
                <a:spcPct val="250000"/>
              </a:lnSpc>
              <a:buFont typeface="+mj-lt"/>
              <a:buAutoNum type="arabicPeriod"/>
            </a:pPr>
            <a:r>
              <a:rPr lang="zh-CN" altLang="en-US" sz="2400">
                <a:sym typeface="+mn-ea"/>
              </a:rPr>
              <a:t>将</a:t>
            </a:r>
            <a:r>
              <a:rPr lang="zh-CN" altLang="en-US" sz="2400">
                <a:sym typeface="+mn-ea"/>
              </a:rPr>
              <a:t>火山服务器程序</a:t>
            </a:r>
            <a:r>
              <a:rPr lang="en-US" altLang="zh-CN" sz="2400">
                <a:sym typeface="+mn-ea"/>
              </a:rPr>
              <a:t>+HTML</a:t>
            </a:r>
            <a:r>
              <a:rPr lang="zh-CN" altLang="en-US" sz="2400">
                <a:sym typeface="+mn-ea"/>
              </a:rPr>
              <a:t>页面部署到云服务器并公网</a:t>
            </a:r>
            <a:r>
              <a:rPr lang="zh-CN" altLang="en-US" sz="2400">
                <a:sym typeface="+mn-ea"/>
              </a:rPr>
              <a:t>访问</a:t>
            </a:r>
            <a:endParaRPr lang="zh-CN" altLang="en-US" sz="24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第二章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初识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HTML5</a:t>
            </a:r>
            <a:endParaRPr lang="en-US" altLang="zh-CN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187388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本</a:t>
            </a:r>
            <a:r>
              <a:rPr lang="zh-CN" altLang="en-US"/>
              <a:t>章知识结</a:t>
            </a:r>
            <a:r>
              <a:rPr lang="zh-CN" altLang="en-US"/>
              <a:t>构</a:t>
            </a: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879090" y="347916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sym typeface="+mn-ea"/>
              </a:rPr>
              <a:t>初识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HTML5</a:t>
            </a:r>
            <a:endParaRPr lang="en-US" altLang="zh-CN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49520" y="170751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标</a:t>
            </a:r>
            <a:r>
              <a:rPr lang="zh-CN" altLang="en-US">
                <a:solidFill>
                  <a:schemeClr val="tx1"/>
                </a:solidFill>
              </a:rPr>
              <a:t>题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49520" y="288226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文字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4542155" y="1939925"/>
            <a:ext cx="368300" cy="3648075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049520" y="405701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段落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049520" y="523176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水平</a:t>
            </a:r>
            <a:r>
              <a:rPr lang="zh-CN" altLang="en-US">
                <a:solidFill>
                  <a:schemeClr val="tx1"/>
                </a:solidFill>
              </a:rPr>
              <a:t>线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第二章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初识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HTML5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216471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知识点</a:t>
            </a:r>
            <a:r>
              <a:rPr lang="en-US" altLang="zh-CN"/>
              <a:t>1</a:t>
            </a:r>
            <a:r>
              <a:rPr lang="zh-CN" altLang="en-US"/>
              <a:t>：标</a:t>
            </a:r>
            <a:r>
              <a:rPr lang="zh-CN" altLang="en-US"/>
              <a:t>题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48285" y="1707515"/>
            <a:ext cx="11694160" cy="2750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400" b="1">
                <a:solidFill>
                  <a:srgbClr val="FF0000"/>
                </a:solidFill>
                <a:sym typeface="+mn-ea"/>
              </a:rPr>
              <a:t>标题</a:t>
            </a:r>
            <a:r>
              <a:rPr lang="zh-CN" altLang="en-US" sz="2400">
                <a:sym typeface="+mn-ea"/>
              </a:rPr>
              <a:t>是对一段文字内容的概括和总结。</a:t>
            </a:r>
            <a:endParaRPr lang="zh-CN" altLang="en-US" sz="2400">
              <a:sym typeface="+mn-ea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CN" altLang="en-US" sz="2400">
              <a:sym typeface="+mn-ea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400" b="1">
                <a:solidFill>
                  <a:srgbClr val="FF0000"/>
                </a:solidFill>
                <a:sym typeface="+mn-ea"/>
              </a:rPr>
              <a:t>标题标签</a:t>
            </a:r>
            <a:r>
              <a:rPr lang="zh-CN" altLang="en-US" sz="2400">
                <a:sym typeface="+mn-ea"/>
              </a:rPr>
              <a:t>共有</a:t>
            </a:r>
            <a:r>
              <a:rPr lang="en-US" altLang="zh-CN" sz="2400">
                <a:sym typeface="+mn-ea"/>
              </a:rPr>
              <a:t>6</a:t>
            </a:r>
            <a:r>
              <a:rPr lang="zh-CN" altLang="en-US" sz="2400">
                <a:sym typeface="+mn-ea"/>
              </a:rPr>
              <a:t>个，分别是</a:t>
            </a:r>
            <a:r>
              <a:rPr lang="en-US" altLang="zh-CN" sz="2400">
                <a:sym typeface="+mn-ea"/>
              </a:rPr>
              <a:t>&lt;h1&gt;</a:t>
            </a:r>
            <a:r>
              <a:rPr lang="zh-CN" altLang="en-US" sz="2400">
                <a:sym typeface="+mn-ea"/>
              </a:rPr>
              <a:t>、</a:t>
            </a:r>
            <a:r>
              <a:rPr lang="en-US" altLang="zh-CN" sz="2400">
                <a:sym typeface="+mn-ea"/>
              </a:rPr>
              <a:t>&lt;h2&gt;</a:t>
            </a:r>
            <a:r>
              <a:rPr lang="zh-CN" altLang="en-US" sz="2400">
                <a:sym typeface="+mn-ea"/>
              </a:rPr>
              <a:t>、</a:t>
            </a:r>
            <a:r>
              <a:rPr lang="en-US" altLang="zh-CN" sz="2400">
                <a:sym typeface="+mn-ea"/>
              </a:rPr>
              <a:t>&lt;h3&gt;</a:t>
            </a:r>
            <a:r>
              <a:rPr lang="zh-CN" altLang="en-US" sz="2400">
                <a:sym typeface="+mn-ea"/>
              </a:rPr>
              <a:t>、</a:t>
            </a:r>
            <a:r>
              <a:rPr lang="en-US" altLang="zh-CN" sz="2400">
                <a:sym typeface="+mn-ea"/>
              </a:rPr>
              <a:t>&lt;h4&gt;</a:t>
            </a:r>
            <a:r>
              <a:rPr lang="zh-CN" altLang="en-US" sz="2400">
                <a:sym typeface="+mn-ea"/>
              </a:rPr>
              <a:t>、</a:t>
            </a:r>
            <a:r>
              <a:rPr lang="en-US" altLang="zh-CN" sz="2400">
                <a:sym typeface="+mn-ea"/>
              </a:rPr>
              <a:t>&lt;h5&gt;</a:t>
            </a:r>
            <a:r>
              <a:rPr lang="zh-CN" altLang="en-US" sz="2400">
                <a:sym typeface="+mn-ea"/>
              </a:rPr>
              <a:t>和</a:t>
            </a:r>
            <a:r>
              <a:rPr lang="en-US" altLang="zh-CN" sz="2400">
                <a:sym typeface="+mn-ea"/>
              </a:rPr>
              <a:t>&lt;h6&gt;</a:t>
            </a:r>
            <a:r>
              <a:rPr lang="zh-CN" altLang="en-US" sz="2400">
                <a:sym typeface="+mn-ea"/>
              </a:rPr>
              <a:t>，每个标签在字体大小上有明显的区别，从</a:t>
            </a:r>
            <a:r>
              <a:rPr lang="en-US" altLang="zh-CN" sz="2400">
                <a:sym typeface="+mn-ea"/>
              </a:rPr>
              <a:t>&lt;h1&gt;</a:t>
            </a:r>
            <a:r>
              <a:rPr lang="zh-CN" altLang="en-US" sz="2400">
                <a:sym typeface="+mn-ea"/>
              </a:rPr>
              <a:t>标签到</a:t>
            </a:r>
            <a:r>
              <a:rPr lang="en-US" altLang="zh-CN" sz="2400">
                <a:sym typeface="+mn-ea"/>
              </a:rPr>
              <a:t>&lt;h6&gt;</a:t>
            </a:r>
            <a:r>
              <a:rPr lang="zh-CN" altLang="en-US" sz="2400">
                <a:sym typeface="+mn-ea"/>
              </a:rPr>
              <a:t>标签字体依次变小。</a:t>
            </a:r>
            <a:endParaRPr lang="zh-CN" altLang="en-US" sz="2400">
              <a:sym typeface="+mn-ea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CN" altLang="en-US" sz="2400">
              <a:sym typeface="+mn-ea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sym typeface="+mn-ea"/>
              </a:rPr>
              <a:t>&lt;h1&gt;</a:t>
            </a:r>
            <a:r>
              <a:rPr lang="zh-CN" altLang="en-US" sz="2400">
                <a:sym typeface="+mn-ea"/>
              </a:rPr>
              <a:t>标签表示最大的标题，</a:t>
            </a:r>
            <a:r>
              <a:rPr lang="en-US" altLang="zh-CN" sz="2400">
                <a:sym typeface="+mn-ea"/>
              </a:rPr>
              <a:t>&lt;h6&gt;</a:t>
            </a:r>
            <a:r>
              <a:rPr lang="zh-CN" altLang="en-US" sz="2400">
                <a:sym typeface="+mn-ea"/>
              </a:rPr>
              <a:t>标签表示最小的标题。</a:t>
            </a:r>
            <a:endParaRPr lang="zh-CN" altLang="en-US" sz="24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第二章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初识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HTML5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310388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知识点</a:t>
            </a:r>
            <a:r>
              <a:rPr lang="en-US" altLang="zh-CN"/>
              <a:t>2</a:t>
            </a:r>
            <a:r>
              <a:rPr lang="zh-CN" altLang="en-US"/>
              <a:t>：标题的对齐</a:t>
            </a:r>
            <a:r>
              <a:rPr lang="zh-CN" altLang="en-US"/>
              <a:t>方式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48285" y="1707515"/>
            <a:ext cx="11694160" cy="1431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400">
                <a:sym typeface="+mn-ea"/>
              </a:rPr>
              <a:t>在默认情况下，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标题</a:t>
            </a:r>
            <a:r>
              <a:rPr lang="zh-CN" altLang="en-US" sz="2400">
                <a:sym typeface="+mn-ea"/>
              </a:rPr>
              <a:t>文字是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左对齐</a:t>
            </a:r>
            <a:r>
              <a:rPr lang="zh-CN" altLang="en-US" sz="2400">
                <a:sym typeface="+mn-ea"/>
              </a:rPr>
              <a:t>的。</a:t>
            </a:r>
            <a:endParaRPr lang="zh-CN" altLang="en-US" sz="2400">
              <a:sym typeface="+mn-ea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CN" altLang="en-US" sz="2400">
              <a:sym typeface="+mn-ea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400" b="1">
                <a:solidFill>
                  <a:srgbClr val="FF0000"/>
                </a:solidFill>
                <a:sym typeface="+mn-ea"/>
              </a:rPr>
              <a:t>标题标签</a:t>
            </a:r>
            <a:r>
              <a:rPr lang="zh-CN" altLang="en-US" sz="2400">
                <a:sym typeface="+mn-ea"/>
              </a:rPr>
              <a:t>设置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对齐属性</a:t>
            </a:r>
            <a:r>
              <a:rPr lang="zh-CN" altLang="en-US" sz="2400">
                <a:sym typeface="+mn-ea"/>
              </a:rPr>
              <a:t>的语法格式为：</a:t>
            </a:r>
            <a:r>
              <a:rPr lang="en-US" altLang="zh-CN" sz="2400">
                <a:sym typeface="+mn-ea"/>
              </a:rPr>
              <a:t>                                                              </a:t>
            </a:r>
            <a:r>
              <a:rPr lang="zh-CN" altLang="en-US" sz="2400">
                <a:sym typeface="+mn-ea"/>
              </a:rPr>
              <a:t>。</a:t>
            </a:r>
            <a:endParaRPr lang="zh-CN" altLang="en-US" sz="2400"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854700" y="2443480"/>
            <a:ext cx="4177665" cy="4445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&lt;h1 align=”</a:t>
            </a:r>
            <a:r>
              <a:rPr lang="zh-CN" altLang="en-US">
                <a:solidFill>
                  <a:schemeClr val="tx1"/>
                </a:solidFill>
              </a:rPr>
              <a:t>对齐方式</a:t>
            </a:r>
            <a:r>
              <a:rPr lang="en-US" altLang="zh-CN">
                <a:solidFill>
                  <a:schemeClr val="tx1"/>
                </a:solidFill>
              </a:rPr>
              <a:t>”&gt;</a:t>
            </a:r>
            <a:r>
              <a:rPr lang="zh-CN" altLang="en-US">
                <a:solidFill>
                  <a:schemeClr val="tx1"/>
                </a:solidFill>
              </a:rPr>
              <a:t>文本内容</a:t>
            </a:r>
            <a:r>
              <a:rPr lang="en-US" altLang="zh-CN">
                <a:solidFill>
                  <a:schemeClr val="tx1"/>
                </a:solidFill>
              </a:rPr>
              <a:t>&lt;/h1&gt;</a:t>
            </a:r>
            <a:endParaRPr lang="en-US" altLang="zh-CN">
              <a:solidFill>
                <a:schemeClr val="tx1"/>
              </a:solidFill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1813560" y="4356100"/>
          <a:ext cx="8533765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6565"/>
                <a:gridCol w="42665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对齐方式的属性</a:t>
                      </a:r>
                      <a:r>
                        <a:rPr lang="zh-CN" altLang="en-US"/>
                        <a:t>值</a:t>
                      </a:r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说</a:t>
                      </a:r>
                      <a:r>
                        <a:rPr lang="zh-CN" altLang="en-US"/>
                        <a:t>明</a:t>
                      </a:r>
                      <a:endParaRPr lang="zh-CN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left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文字左对</a:t>
                      </a:r>
                      <a:r>
                        <a:rPr lang="zh-CN" altLang="en-US"/>
                        <a:t>齐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center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文字居中对</a:t>
                      </a:r>
                      <a:r>
                        <a:rPr lang="zh-CN" altLang="en-US"/>
                        <a:t>齐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right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文字居右对</a:t>
                      </a:r>
                      <a:r>
                        <a:rPr lang="zh-CN" altLang="en-US"/>
                        <a:t>齐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5162550" y="3903980"/>
            <a:ext cx="1943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对齐方式属性</a:t>
            </a:r>
            <a:r>
              <a:rPr lang="zh-CN" altLang="en-US"/>
              <a:t>值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第二章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初识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HTML5</a:t>
            </a:r>
            <a:endParaRPr lang="en-US" altLang="zh-CN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187388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本</a:t>
            </a:r>
            <a:r>
              <a:rPr lang="zh-CN" altLang="en-US"/>
              <a:t>章知识结</a:t>
            </a:r>
            <a:r>
              <a:rPr lang="zh-CN" altLang="en-US"/>
              <a:t>构</a:t>
            </a: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879090" y="347916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sym typeface="+mn-ea"/>
              </a:rPr>
              <a:t>初识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HTML5</a:t>
            </a:r>
            <a:endParaRPr lang="en-US" altLang="zh-CN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49520" y="170751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标</a:t>
            </a:r>
            <a:r>
              <a:rPr lang="zh-CN" altLang="en-US">
                <a:solidFill>
                  <a:schemeClr val="tx1"/>
                </a:solidFill>
              </a:rPr>
              <a:t>题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49520" y="2882265"/>
            <a:ext cx="1524000" cy="596900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文字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4542155" y="1939925"/>
            <a:ext cx="368300" cy="3648075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049520" y="405701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段落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049520" y="523176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水平</a:t>
            </a:r>
            <a:r>
              <a:rPr lang="zh-CN" altLang="en-US">
                <a:solidFill>
                  <a:schemeClr val="tx1"/>
                </a:solidFill>
              </a:rPr>
              <a:t>线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第二章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初识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HTML5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451358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知识点</a:t>
            </a:r>
            <a:r>
              <a:rPr lang="en-US" altLang="zh-CN"/>
              <a:t>1</a:t>
            </a:r>
            <a:r>
              <a:rPr lang="zh-CN" altLang="en-US"/>
              <a:t>：文字的斜体、下画线、删除线</a:t>
            </a:r>
            <a:endParaRPr lang="zh-CN" altLang="en-US"/>
          </a:p>
        </p:txBody>
      </p:sp>
      <p:pic>
        <p:nvPicPr>
          <p:cNvPr id="7" name="图片 6"/>
          <p:cNvPicPr/>
          <p:nvPr/>
        </p:nvPicPr>
        <p:blipFill>
          <a:blip r:embed="rId1"/>
          <a:srcRect l="6823" r="46563"/>
          <a:stretch>
            <a:fillRect/>
          </a:stretch>
        </p:blipFill>
        <p:spPr>
          <a:xfrm>
            <a:off x="230505" y="1697355"/>
            <a:ext cx="5683250" cy="134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第二章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初识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HTML5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358711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知识点</a:t>
            </a:r>
            <a:r>
              <a:rPr lang="en-US" altLang="zh-CN"/>
              <a:t>2</a:t>
            </a:r>
            <a:r>
              <a:rPr lang="zh-CN" altLang="en-US"/>
              <a:t>：文字的上标与下</a:t>
            </a:r>
            <a:r>
              <a:rPr lang="zh-CN" altLang="en-US"/>
              <a:t>标</a:t>
            </a:r>
            <a:endParaRPr lang="zh-CN" altLang="en-US"/>
          </a:p>
        </p:txBody>
      </p:sp>
      <p:pic>
        <p:nvPicPr>
          <p:cNvPr id="2" name="图片 1"/>
          <p:cNvPicPr/>
          <p:nvPr/>
        </p:nvPicPr>
        <p:blipFill>
          <a:blip r:embed="rId1"/>
          <a:srcRect l="6667" r="61094"/>
          <a:stretch>
            <a:fillRect/>
          </a:stretch>
        </p:blipFill>
        <p:spPr>
          <a:xfrm>
            <a:off x="181610" y="1743075"/>
            <a:ext cx="3930650" cy="85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第二章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初识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HTML5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292735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知识点</a:t>
            </a:r>
            <a:r>
              <a:rPr lang="en-US" altLang="zh-CN"/>
              <a:t>3</a:t>
            </a:r>
            <a:r>
              <a:rPr lang="zh-CN" altLang="en-US"/>
              <a:t>：特殊文字符</a:t>
            </a:r>
            <a:r>
              <a:rPr lang="zh-CN" altLang="en-US"/>
              <a:t>号</a:t>
            </a:r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181610" y="1697355"/>
            <a:ext cx="10262235" cy="2835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目录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1557020" y="1647190"/>
            <a:ext cx="439420" cy="42989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3" name="圆角矩形 2"/>
          <p:cNvSpPr/>
          <p:nvPr/>
        </p:nvSpPr>
        <p:spPr>
          <a:xfrm>
            <a:off x="2123440" y="1647190"/>
            <a:ext cx="2595880" cy="42989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HTML</a:t>
            </a:r>
            <a:r>
              <a:rPr lang="zh-CN" altLang="en-US"/>
              <a:t>概述</a:t>
            </a:r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1557020" y="2455545"/>
            <a:ext cx="439420" cy="42989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7" name="圆角矩形 6"/>
          <p:cNvSpPr/>
          <p:nvPr/>
        </p:nvSpPr>
        <p:spPr>
          <a:xfrm>
            <a:off x="2123440" y="2455545"/>
            <a:ext cx="2595880" cy="42989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初识</a:t>
            </a:r>
            <a:r>
              <a:rPr lang="en-US" altLang="zh-CN"/>
              <a:t>HTML5</a:t>
            </a:r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557020" y="3263900"/>
            <a:ext cx="439420" cy="42989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9" name="圆角矩形 8"/>
          <p:cNvSpPr/>
          <p:nvPr/>
        </p:nvSpPr>
        <p:spPr>
          <a:xfrm>
            <a:off x="2123440" y="3263900"/>
            <a:ext cx="2595880" cy="42989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图像和超链</a:t>
            </a:r>
            <a:r>
              <a:rPr lang="zh-CN" altLang="en-US"/>
              <a:t>接</a:t>
            </a:r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557020" y="4072255"/>
            <a:ext cx="439420" cy="42989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4</a:t>
            </a:r>
            <a:endParaRPr lang="en-US" altLang="zh-CN"/>
          </a:p>
        </p:txBody>
      </p:sp>
      <p:sp>
        <p:nvSpPr>
          <p:cNvPr id="11" name="圆角矩形 10"/>
          <p:cNvSpPr/>
          <p:nvPr/>
        </p:nvSpPr>
        <p:spPr>
          <a:xfrm>
            <a:off x="2123440" y="4072255"/>
            <a:ext cx="2595880" cy="42989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表格与</a:t>
            </a:r>
            <a:r>
              <a:rPr lang="en-US" altLang="zh-CN"/>
              <a:t>&lt;div&gt;</a:t>
            </a:r>
            <a:r>
              <a:rPr lang="zh-CN" altLang="en-US"/>
              <a:t>标</a:t>
            </a:r>
            <a:r>
              <a:rPr lang="zh-CN" altLang="en-US"/>
              <a:t>签</a:t>
            </a: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6791960" y="1656080"/>
            <a:ext cx="439420" cy="42989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5</a:t>
            </a:r>
            <a:endParaRPr lang="en-US" altLang="zh-CN"/>
          </a:p>
        </p:txBody>
      </p:sp>
      <p:sp>
        <p:nvSpPr>
          <p:cNvPr id="13" name="圆角矩形 12"/>
          <p:cNvSpPr/>
          <p:nvPr/>
        </p:nvSpPr>
        <p:spPr>
          <a:xfrm>
            <a:off x="7358380" y="1656080"/>
            <a:ext cx="2595880" cy="42989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列</a:t>
            </a:r>
            <a:r>
              <a:rPr lang="zh-CN" altLang="en-US"/>
              <a:t>表</a:t>
            </a:r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6791960" y="2464435"/>
            <a:ext cx="439420" cy="42989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6</a:t>
            </a:r>
            <a:endParaRPr lang="en-US" altLang="zh-CN"/>
          </a:p>
        </p:txBody>
      </p:sp>
      <p:sp>
        <p:nvSpPr>
          <p:cNvPr id="15" name="圆角矩形 14"/>
          <p:cNvSpPr/>
          <p:nvPr/>
        </p:nvSpPr>
        <p:spPr>
          <a:xfrm>
            <a:off x="7358380" y="2464435"/>
            <a:ext cx="2595880" cy="42989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表</a:t>
            </a:r>
            <a:r>
              <a:rPr lang="zh-CN" altLang="en-US"/>
              <a:t>单</a:t>
            </a:r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6791960" y="3222625"/>
            <a:ext cx="439420" cy="42989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7</a:t>
            </a:r>
            <a:endParaRPr lang="en-US" altLang="zh-CN"/>
          </a:p>
        </p:txBody>
      </p:sp>
      <p:sp>
        <p:nvSpPr>
          <p:cNvPr id="17" name="圆角矩形 16"/>
          <p:cNvSpPr/>
          <p:nvPr/>
        </p:nvSpPr>
        <p:spPr>
          <a:xfrm>
            <a:off x="7358380" y="3222625"/>
            <a:ext cx="2595880" cy="42989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多</a:t>
            </a:r>
            <a:r>
              <a:rPr lang="zh-CN" altLang="en-US"/>
              <a:t>媒体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第二章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初识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HTML5</a:t>
            </a:r>
            <a:endParaRPr lang="en-US" altLang="zh-CN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187388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本</a:t>
            </a:r>
            <a:r>
              <a:rPr lang="zh-CN" altLang="en-US"/>
              <a:t>章知识结</a:t>
            </a:r>
            <a:r>
              <a:rPr lang="zh-CN" altLang="en-US"/>
              <a:t>构</a:t>
            </a: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879090" y="347916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sym typeface="+mn-ea"/>
              </a:rPr>
              <a:t>初识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HTML5</a:t>
            </a:r>
            <a:endParaRPr lang="en-US" altLang="zh-CN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49520" y="170751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标</a:t>
            </a:r>
            <a:r>
              <a:rPr lang="zh-CN" altLang="en-US">
                <a:solidFill>
                  <a:schemeClr val="tx1"/>
                </a:solidFill>
              </a:rPr>
              <a:t>题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49520" y="288226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文字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4542155" y="1939925"/>
            <a:ext cx="368300" cy="3648075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049520" y="4057015"/>
            <a:ext cx="1524000" cy="596900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段落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049520" y="523176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水平</a:t>
            </a:r>
            <a:r>
              <a:rPr lang="zh-CN" altLang="en-US">
                <a:solidFill>
                  <a:schemeClr val="tx1"/>
                </a:solidFill>
              </a:rPr>
              <a:t>线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第二章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初识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HTML5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253301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知识点</a:t>
            </a:r>
            <a:r>
              <a:rPr lang="en-US" altLang="zh-CN"/>
              <a:t>1</a:t>
            </a:r>
            <a:r>
              <a:rPr lang="zh-CN" altLang="en-US"/>
              <a:t>：段落标</a:t>
            </a:r>
            <a:r>
              <a:rPr lang="zh-CN" altLang="en-US"/>
              <a:t>签</a:t>
            </a:r>
            <a:endParaRPr lang="zh-CN" altLang="en-US"/>
          </a:p>
        </p:txBody>
      </p:sp>
      <p:pic>
        <p:nvPicPr>
          <p:cNvPr id="2" name="图片 1"/>
          <p:cNvPicPr/>
          <p:nvPr/>
        </p:nvPicPr>
        <p:blipFill>
          <a:blip r:embed="rId1"/>
          <a:srcRect l="6997" r="69968" b="-23684"/>
          <a:stretch>
            <a:fillRect/>
          </a:stretch>
        </p:blipFill>
        <p:spPr>
          <a:xfrm>
            <a:off x="181610" y="1697355"/>
            <a:ext cx="2711450" cy="626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第二章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初识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HTML5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334581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知识点</a:t>
            </a:r>
            <a:r>
              <a:rPr lang="en-US" altLang="zh-CN"/>
              <a:t>2</a:t>
            </a:r>
            <a:r>
              <a:rPr lang="zh-CN" altLang="en-US"/>
              <a:t>：段落的换</a:t>
            </a:r>
            <a:r>
              <a:rPr lang="zh-CN" altLang="en-US"/>
              <a:t>行标</a:t>
            </a:r>
            <a:r>
              <a:rPr lang="zh-CN" altLang="en-US"/>
              <a:t>签</a:t>
            </a:r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rcRect l="6354" r="64635"/>
          <a:stretch>
            <a:fillRect/>
          </a:stretch>
        </p:blipFill>
        <p:spPr>
          <a:xfrm>
            <a:off x="181610" y="1697355"/>
            <a:ext cx="3536950" cy="1306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第二章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初识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HTML5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334581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知识点</a:t>
            </a:r>
            <a:r>
              <a:rPr lang="en-US" altLang="zh-CN"/>
              <a:t>3</a:t>
            </a:r>
            <a:r>
              <a:rPr lang="zh-CN" altLang="en-US"/>
              <a:t>：段落的原</a:t>
            </a:r>
            <a:r>
              <a:rPr lang="zh-CN" altLang="en-US"/>
              <a:t>格式标</a:t>
            </a:r>
            <a:r>
              <a:rPr lang="zh-CN" altLang="en-US"/>
              <a:t>签</a:t>
            </a:r>
            <a:endParaRPr lang="zh-CN" altLang="en-US"/>
          </a:p>
        </p:txBody>
      </p:sp>
      <p:pic>
        <p:nvPicPr>
          <p:cNvPr id="2" name="图片 1"/>
          <p:cNvPicPr/>
          <p:nvPr/>
        </p:nvPicPr>
        <p:blipFill>
          <a:blip r:embed="rId1"/>
          <a:srcRect l="6667" r="79948"/>
          <a:stretch>
            <a:fillRect/>
          </a:stretch>
        </p:blipFill>
        <p:spPr>
          <a:xfrm>
            <a:off x="230505" y="1697355"/>
            <a:ext cx="1631950" cy="1328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第二章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初识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HTML5</a:t>
            </a:r>
            <a:endParaRPr lang="en-US" altLang="zh-CN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187388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本</a:t>
            </a:r>
            <a:r>
              <a:rPr lang="zh-CN" altLang="en-US"/>
              <a:t>章知识结</a:t>
            </a:r>
            <a:r>
              <a:rPr lang="zh-CN" altLang="en-US"/>
              <a:t>构</a:t>
            </a: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879090" y="347916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sym typeface="+mn-ea"/>
              </a:rPr>
              <a:t>初识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HTML5</a:t>
            </a:r>
            <a:endParaRPr lang="en-US" altLang="zh-CN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49520" y="170751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标</a:t>
            </a:r>
            <a:r>
              <a:rPr lang="zh-CN" altLang="en-US">
                <a:solidFill>
                  <a:schemeClr val="tx1"/>
                </a:solidFill>
              </a:rPr>
              <a:t>题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49520" y="288226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文字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4542155" y="1939925"/>
            <a:ext cx="368300" cy="3648075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049520" y="405701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段落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049520" y="5231765"/>
            <a:ext cx="1524000" cy="596900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水平</a:t>
            </a:r>
            <a:r>
              <a:rPr lang="zh-CN" altLang="en-US">
                <a:solidFill>
                  <a:schemeClr val="tx1"/>
                </a:solidFill>
              </a:rPr>
              <a:t>线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第二章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初识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HTML5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280035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知识点</a:t>
            </a:r>
            <a:r>
              <a:rPr lang="en-US" altLang="zh-CN"/>
              <a:t>1</a:t>
            </a:r>
            <a:r>
              <a:rPr lang="zh-CN" altLang="en-US"/>
              <a:t>：水平线标</a:t>
            </a:r>
            <a:r>
              <a:rPr lang="zh-CN" altLang="en-US"/>
              <a:t>签</a:t>
            </a:r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rcRect l="6458" r="84115" b="-8234"/>
          <a:stretch>
            <a:fillRect/>
          </a:stretch>
        </p:blipFill>
        <p:spPr>
          <a:xfrm>
            <a:off x="181610" y="1697355"/>
            <a:ext cx="1149350" cy="575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第二章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初识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HTML5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337185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知识点</a:t>
            </a:r>
            <a:r>
              <a:rPr lang="en-US" altLang="zh-CN"/>
              <a:t>2</a:t>
            </a:r>
            <a:r>
              <a:rPr lang="zh-CN" altLang="en-US"/>
              <a:t>：水平线标签的宽</a:t>
            </a:r>
            <a:r>
              <a:rPr lang="zh-CN" altLang="en-US"/>
              <a:t>度</a:t>
            </a:r>
            <a:endParaRPr lang="zh-CN" altLang="en-US"/>
          </a:p>
        </p:txBody>
      </p:sp>
      <p:pic>
        <p:nvPicPr>
          <p:cNvPr id="2" name="图片 1"/>
          <p:cNvPicPr/>
          <p:nvPr/>
        </p:nvPicPr>
        <p:blipFill>
          <a:blip r:embed="rId1"/>
          <a:srcRect l="6667" t="-21295" r="61094"/>
          <a:stretch>
            <a:fillRect/>
          </a:stretch>
        </p:blipFill>
        <p:spPr>
          <a:xfrm>
            <a:off x="181610" y="1529715"/>
            <a:ext cx="3930650" cy="618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第三章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图像和超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链接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187388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本</a:t>
            </a:r>
            <a:r>
              <a:rPr lang="zh-CN" altLang="en-US"/>
              <a:t>章知识结</a:t>
            </a:r>
            <a:r>
              <a:rPr lang="zh-CN" altLang="en-US"/>
              <a:t>构</a:t>
            </a: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680970" y="3479165"/>
            <a:ext cx="172212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sym typeface="+mn-ea"/>
              </a:rPr>
              <a:t>图像和超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链接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49520" y="1707515"/>
            <a:ext cx="17595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添加图</a:t>
            </a:r>
            <a:r>
              <a:rPr lang="zh-CN" altLang="en-US">
                <a:solidFill>
                  <a:schemeClr val="tx1"/>
                </a:solidFill>
              </a:rPr>
              <a:t>像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49520" y="2882265"/>
            <a:ext cx="17595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设置图像</a:t>
            </a:r>
            <a:r>
              <a:rPr lang="zh-CN" altLang="en-US">
                <a:solidFill>
                  <a:schemeClr val="tx1"/>
                </a:solidFill>
              </a:rPr>
              <a:t>属性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4542155" y="1939925"/>
            <a:ext cx="368300" cy="3648075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049520" y="4057015"/>
            <a:ext cx="17595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链接标</a:t>
            </a:r>
            <a:r>
              <a:rPr lang="zh-CN" altLang="en-US">
                <a:solidFill>
                  <a:schemeClr val="tx1"/>
                </a:solidFill>
              </a:rPr>
              <a:t>签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049520" y="5231765"/>
            <a:ext cx="17595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图像的</a:t>
            </a:r>
            <a:r>
              <a:rPr lang="zh-CN" altLang="en-US">
                <a:solidFill>
                  <a:schemeClr val="tx1"/>
                </a:solidFill>
              </a:rPr>
              <a:t>链接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第三章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图像和超链接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359791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知识点</a:t>
            </a:r>
            <a:r>
              <a:rPr lang="en-US" altLang="zh-CN"/>
              <a:t>1</a:t>
            </a:r>
            <a:r>
              <a:rPr lang="zh-CN" altLang="en-US"/>
              <a:t>：在</a:t>
            </a:r>
            <a:r>
              <a:rPr lang="en-US" altLang="zh-CN"/>
              <a:t>HTML</a:t>
            </a:r>
            <a:r>
              <a:rPr lang="zh-CN" altLang="en-US"/>
              <a:t>中添加图</a:t>
            </a:r>
            <a:r>
              <a:rPr lang="zh-CN" altLang="en-US"/>
              <a:t>像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0505" y="1697355"/>
            <a:ext cx="11466195" cy="42024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语法格式：</a:t>
            </a:r>
            <a:endParaRPr lang="en-US" altLang="zh-CN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&lt;img src=”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图像文件的地址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”&gt;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相对地址的使用方法：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）如果要引用的文件位于该文件的同一目录下，则只需输入要链接文档的名称即可，如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5-1.jpg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）如果要引用的文件位于该文件的下一级目录中，则只需首先输入目录名，然后加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“/”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，最后输入文件名即可，如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qz/5-2.jpg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）如果要引用的文件位于该文件的上一级目录中，则需先输入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“../”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，再输入目录名、文件名，如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../qz/5-2.jpg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第三章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图像和超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链接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187388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本</a:t>
            </a:r>
            <a:r>
              <a:rPr lang="zh-CN" altLang="en-US"/>
              <a:t>章知识结</a:t>
            </a:r>
            <a:r>
              <a:rPr lang="zh-CN" altLang="en-US"/>
              <a:t>构</a:t>
            </a: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680970" y="3479165"/>
            <a:ext cx="172212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sym typeface="+mn-ea"/>
              </a:rPr>
              <a:t>图像和超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链接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49520" y="1707515"/>
            <a:ext cx="17595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添加图</a:t>
            </a:r>
            <a:r>
              <a:rPr lang="zh-CN" altLang="en-US">
                <a:solidFill>
                  <a:schemeClr val="tx1"/>
                </a:solidFill>
              </a:rPr>
              <a:t>像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49520" y="2882265"/>
            <a:ext cx="1759585" cy="596900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设置图像</a:t>
            </a:r>
            <a:r>
              <a:rPr lang="zh-CN" altLang="en-US">
                <a:solidFill>
                  <a:schemeClr val="tx1"/>
                </a:solidFill>
              </a:rPr>
              <a:t>属性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4542155" y="1939925"/>
            <a:ext cx="368300" cy="3648075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049520" y="4057015"/>
            <a:ext cx="17595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链接标</a:t>
            </a:r>
            <a:r>
              <a:rPr lang="zh-CN" altLang="en-US">
                <a:solidFill>
                  <a:schemeClr val="tx1"/>
                </a:solidFill>
              </a:rPr>
              <a:t>签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049520" y="5231765"/>
            <a:ext cx="17595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图像的</a:t>
            </a:r>
            <a:r>
              <a:rPr lang="zh-CN" altLang="en-US">
                <a:solidFill>
                  <a:schemeClr val="tx1"/>
                </a:solidFill>
              </a:rPr>
              <a:t>链接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第一章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HTML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概述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187388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本</a:t>
            </a:r>
            <a:r>
              <a:rPr lang="zh-CN" altLang="en-US"/>
              <a:t>章知识结</a:t>
            </a:r>
            <a:r>
              <a:rPr lang="zh-CN" altLang="en-US"/>
              <a:t>构</a:t>
            </a: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372235" y="317944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HTML</a:t>
            </a:r>
            <a:r>
              <a:rPr lang="zh-CN" altLang="en-US">
                <a:solidFill>
                  <a:schemeClr val="tx1"/>
                </a:solidFill>
              </a:rPr>
              <a:t>概述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531235" y="2188845"/>
            <a:ext cx="1524000" cy="596900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什么是</a:t>
            </a:r>
            <a:r>
              <a:rPr lang="en-US" altLang="zh-CN">
                <a:solidFill>
                  <a:schemeClr val="tx1"/>
                </a:solidFill>
              </a:rPr>
              <a:t>HTML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531235" y="4192270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HTML</a:t>
            </a:r>
            <a:r>
              <a:rPr lang="zh-CN" altLang="en-US">
                <a:solidFill>
                  <a:schemeClr val="tx1"/>
                </a:solidFill>
              </a:rPr>
              <a:t>文件的基本结</a:t>
            </a:r>
            <a:r>
              <a:rPr lang="zh-CN" altLang="en-US">
                <a:solidFill>
                  <a:schemeClr val="tx1"/>
                </a:solidFill>
              </a:rPr>
              <a:t>构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722620" y="3130550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标</a:t>
            </a:r>
            <a:r>
              <a:rPr lang="zh-CN" altLang="en-US">
                <a:solidFill>
                  <a:schemeClr val="tx1"/>
                </a:solidFill>
              </a:rPr>
              <a:t>签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943850" y="212788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独</a:t>
            </a:r>
            <a:r>
              <a:rPr lang="zh-CN" altLang="en-US">
                <a:solidFill>
                  <a:schemeClr val="tx1"/>
                </a:solidFill>
              </a:rPr>
              <a:t>立标</a:t>
            </a:r>
            <a:r>
              <a:rPr lang="zh-CN" altLang="en-US">
                <a:solidFill>
                  <a:schemeClr val="tx1"/>
                </a:solidFill>
              </a:rPr>
              <a:t>签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939405" y="3182620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成</a:t>
            </a:r>
            <a:r>
              <a:rPr lang="zh-CN" altLang="en-US">
                <a:solidFill>
                  <a:schemeClr val="tx1"/>
                </a:solidFill>
              </a:rPr>
              <a:t>对标</a:t>
            </a:r>
            <a:r>
              <a:rPr lang="zh-CN" altLang="en-US">
                <a:solidFill>
                  <a:schemeClr val="tx1"/>
                </a:solidFill>
              </a:rPr>
              <a:t>签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939405" y="423735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常见标</a:t>
            </a:r>
            <a:r>
              <a:rPr lang="zh-CN" altLang="en-US">
                <a:solidFill>
                  <a:schemeClr val="tx1"/>
                </a:solidFill>
              </a:rPr>
              <a:t>签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722620" y="529272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元素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3023870" y="2421255"/>
            <a:ext cx="368300" cy="2073910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左大括号 7"/>
          <p:cNvSpPr/>
          <p:nvPr/>
        </p:nvSpPr>
        <p:spPr>
          <a:xfrm>
            <a:off x="5233670" y="3453765"/>
            <a:ext cx="368300" cy="2073910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左大括号 8"/>
          <p:cNvSpPr/>
          <p:nvPr/>
        </p:nvSpPr>
        <p:spPr>
          <a:xfrm>
            <a:off x="7443470" y="2397125"/>
            <a:ext cx="368300" cy="3257550"/>
          </a:xfrm>
          <a:prstGeom prst="leftBrace">
            <a:avLst>
              <a:gd name="adj1" fmla="val 8333"/>
              <a:gd name="adj2" fmla="val 33367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939405" y="5292090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属性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第三章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图像和超链接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300418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知识点</a:t>
            </a:r>
            <a:r>
              <a:rPr lang="en-US" altLang="zh-CN"/>
              <a:t>1</a:t>
            </a:r>
            <a:r>
              <a:rPr lang="zh-CN" altLang="en-US"/>
              <a:t>：设置图像大小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0505" y="1697355"/>
            <a:ext cx="11466195" cy="23069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语法格式：</a:t>
            </a:r>
            <a:endParaRPr lang="en-US" altLang="zh-CN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&lt;img src=”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图像文件的地址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height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高度值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 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width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宽度值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”&gt;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其中，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height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用于设置图像的高度，单位是像素，可以省略；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width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用于设置图像的宽度，单位是像素，也可以省略。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第三章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图像和超链接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299529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知识点</a:t>
            </a:r>
            <a:r>
              <a:rPr lang="en-US" altLang="zh-CN"/>
              <a:t>2</a:t>
            </a:r>
            <a:r>
              <a:rPr lang="zh-CN" altLang="en-US"/>
              <a:t>：设置图像边</a:t>
            </a:r>
            <a:r>
              <a:rPr lang="zh-CN" altLang="en-US"/>
              <a:t>框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0505" y="1697355"/>
            <a:ext cx="11466195" cy="2438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语法格式：</a:t>
            </a:r>
            <a:endParaRPr lang="en-US" altLang="zh-CN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&lt;img src=”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图像文件的地址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border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边框大小像素值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”&gt;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默认情况下在网页中插入的图像是没有边框的，但是可以通过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border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属性为图像添加边框。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第三章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图像和超链接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299466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知识点</a:t>
            </a:r>
            <a:r>
              <a:rPr lang="en-US" altLang="zh-CN"/>
              <a:t>3</a:t>
            </a:r>
            <a:r>
              <a:rPr lang="zh-CN" altLang="en-US"/>
              <a:t>：设置图像间距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0505" y="1697355"/>
            <a:ext cx="11466195" cy="15468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语法格式：</a:t>
            </a:r>
            <a:endParaRPr lang="en-US" altLang="zh-CN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&lt;img src=”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图像文件的地址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hspace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水平间距像素值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vspace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垂直间距像素值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”&gt;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第三章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图像和超链接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327406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知识点</a:t>
            </a:r>
            <a:r>
              <a:rPr lang="en-US" altLang="zh-CN"/>
              <a:t>4</a:t>
            </a:r>
            <a:r>
              <a:rPr lang="zh-CN" altLang="en-US"/>
              <a:t>：设置图像对齐</a:t>
            </a:r>
            <a:r>
              <a:rPr lang="zh-CN" altLang="en-US"/>
              <a:t>方式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0505" y="1697355"/>
            <a:ext cx="11466195" cy="15468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语法格式：</a:t>
            </a:r>
            <a:endParaRPr lang="en-US" altLang="zh-CN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&lt;img src=”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图像文件的地址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align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相对文字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的对齐方式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”&gt;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77190" y="2749550"/>
            <a:ext cx="8348980" cy="3153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第三章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图像和超链接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327406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知识点</a:t>
            </a:r>
            <a:r>
              <a:rPr lang="en-US" altLang="zh-CN"/>
              <a:t>5</a:t>
            </a:r>
            <a:r>
              <a:rPr lang="zh-CN" altLang="en-US"/>
              <a:t>：设置图像提示</a:t>
            </a:r>
            <a:r>
              <a:rPr lang="zh-CN" altLang="en-US"/>
              <a:t>文字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0505" y="1697355"/>
            <a:ext cx="11466195" cy="15468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语法格式：</a:t>
            </a:r>
            <a:endParaRPr lang="en-US" altLang="zh-CN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&lt;img src=”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图像文件的地址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title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提示文字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”&gt;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第三章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图像和超链接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327406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知识点</a:t>
            </a:r>
            <a:r>
              <a:rPr lang="en-US" altLang="zh-CN"/>
              <a:t>6</a:t>
            </a:r>
            <a:r>
              <a:rPr lang="zh-CN" altLang="en-US"/>
              <a:t>：设置图像替换</a:t>
            </a:r>
            <a:r>
              <a:rPr lang="zh-CN" altLang="en-US"/>
              <a:t>文本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0505" y="1697355"/>
            <a:ext cx="11466195" cy="15468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语法格式：</a:t>
            </a:r>
            <a:endParaRPr lang="en-US" altLang="zh-CN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&lt;img src=”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图像文件的地址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alt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替换文本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”&gt;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第三章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图像和超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链接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187388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本</a:t>
            </a:r>
            <a:r>
              <a:rPr lang="zh-CN" altLang="en-US"/>
              <a:t>章知识结</a:t>
            </a:r>
            <a:r>
              <a:rPr lang="zh-CN" altLang="en-US"/>
              <a:t>构</a:t>
            </a: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680970" y="3479165"/>
            <a:ext cx="172212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sym typeface="+mn-ea"/>
              </a:rPr>
              <a:t>图像和超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链接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49520" y="1707515"/>
            <a:ext cx="17595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添加图</a:t>
            </a:r>
            <a:r>
              <a:rPr lang="zh-CN" altLang="en-US">
                <a:solidFill>
                  <a:schemeClr val="tx1"/>
                </a:solidFill>
              </a:rPr>
              <a:t>像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49520" y="2882265"/>
            <a:ext cx="17595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设置图像</a:t>
            </a:r>
            <a:r>
              <a:rPr lang="zh-CN" altLang="en-US">
                <a:solidFill>
                  <a:schemeClr val="tx1"/>
                </a:solidFill>
              </a:rPr>
              <a:t>属性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4542155" y="1939925"/>
            <a:ext cx="368300" cy="3648075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049520" y="4057015"/>
            <a:ext cx="1759585" cy="596900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链接标</a:t>
            </a:r>
            <a:r>
              <a:rPr lang="zh-CN" altLang="en-US">
                <a:solidFill>
                  <a:schemeClr val="tx1"/>
                </a:solidFill>
              </a:rPr>
              <a:t>签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049520" y="5231765"/>
            <a:ext cx="17595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图像的</a:t>
            </a:r>
            <a:r>
              <a:rPr lang="zh-CN" altLang="en-US">
                <a:solidFill>
                  <a:schemeClr val="tx1"/>
                </a:solidFill>
              </a:rPr>
              <a:t>链接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第三章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图像和超链接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247205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知识点</a:t>
            </a:r>
            <a:r>
              <a:rPr lang="en-US" altLang="zh-CN"/>
              <a:t>1</a:t>
            </a:r>
            <a:r>
              <a:rPr lang="zh-CN" altLang="en-US"/>
              <a:t>：文本</a:t>
            </a:r>
            <a:r>
              <a:rPr lang="zh-CN" altLang="en-US"/>
              <a:t>链接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0505" y="1697355"/>
            <a:ext cx="11466195" cy="36944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语法格式：</a:t>
            </a:r>
            <a:endParaRPr lang="en-US" altLang="zh-CN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&lt;a href=”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链接地址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 target=”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打开新窗口的方式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”&gt;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链接文字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&lt;/a&gt;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target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属性主要有以下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个属性值：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_blank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：新建一个窗口打开。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_parent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：在上一级窗口打开，常在分帧的框架网页中使用。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_self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：在同一窗口打开，默认值。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_top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：在浏览器的整个窗口打开，将忽略所有框架结构。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第三章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图像和超链接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247205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知识点</a:t>
            </a:r>
            <a:r>
              <a:rPr lang="en-US" altLang="zh-CN"/>
              <a:t>2</a:t>
            </a:r>
            <a:r>
              <a:rPr lang="zh-CN" altLang="en-US"/>
              <a:t>：书</a:t>
            </a:r>
            <a:r>
              <a:rPr lang="zh-CN" altLang="en-US"/>
              <a:t>签链接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0505" y="1697355"/>
            <a:ext cx="11466195" cy="22580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第一步：建立书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签：</a:t>
            </a:r>
            <a:endParaRPr lang="en-US" altLang="zh-CN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id=”zm”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第二步：建立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链接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&lt;a href=”#zm”&gt;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我是链接文字部分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&lt;/a&gt;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第三章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图像和超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链接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187388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本</a:t>
            </a:r>
            <a:r>
              <a:rPr lang="zh-CN" altLang="en-US"/>
              <a:t>章知识结</a:t>
            </a:r>
            <a:r>
              <a:rPr lang="zh-CN" altLang="en-US"/>
              <a:t>构</a:t>
            </a: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680970" y="3479165"/>
            <a:ext cx="172212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sym typeface="+mn-ea"/>
              </a:rPr>
              <a:t>图像和超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链接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49520" y="1707515"/>
            <a:ext cx="17595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添加图</a:t>
            </a:r>
            <a:r>
              <a:rPr lang="zh-CN" altLang="en-US">
                <a:solidFill>
                  <a:schemeClr val="tx1"/>
                </a:solidFill>
              </a:rPr>
              <a:t>像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49520" y="2882265"/>
            <a:ext cx="17595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设置图像</a:t>
            </a:r>
            <a:r>
              <a:rPr lang="zh-CN" altLang="en-US">
                <a:solidFill>
                  <a:schemeClr val="tx1"/>
                </a:solidFill>
              </a:rPr>
              <a:t>属性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4542155" y="1939925"/>
            <a:ext cx="368300" cy="3648075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049520" y="4057015"/>
            <a:ext cx="17595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链接标</a:t>
            </a:r>
            <a:r>
              <a:rPr lang="zh-CN" altLang="en-US">
                <a:solidFill>
                  <a:schemeClr val="tx1"/>
                </a:solidFill>
              </a:rPr>
              <a:t>签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049520" y="5231765"/>
            <a:ext cx="1759585" cy="596900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图像的</a:t>
            </a:r>
            <a:r>
              <a:rPr lang="zh-CN" altLang="en-US">
                <a:solidFill>
                  <a:schemeClr val="tx1"/>
                </a:solidFill>
              </a:rPr>
              <a:t>链接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第一章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HTML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概述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316293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知识点</a:t>
            </a:r>
            <a:r>
              <a:rPr lang="en-US" altLang="zh-CN"/>
              <a:t>1</a:t>
            </a:r>
            <a:r>
              <a:rPr lang="zh-CN" altLang="en-US"/>
              <a:t>：什么是</a:t>
            </a:r>
            <a:r>
              <a:rPr lang="en-US" altLang="zh-CN"/>
              <a:t>HTML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319405" y="1796415"/>
            <a:ext cx="115341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HTML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是一种基于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纯文本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的网页标记语言，也是互联网上编写网页的主要标准。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HTML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文件本质上是标准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纯文本文件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，可用任何文本编辑器（如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Windows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记事本）直接查看和编辑。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HTML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文件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无需编译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，可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由浏览器直接解释执行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。浏览器读取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HTML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代码后，会分析其语法结构并渲染显示网页内容。用户也可在浏览器中通过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"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"</a:t>
            </a:r>
            <a:r>
              <a:rPr lang="en-US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"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源文件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"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命令查看网页的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HTML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源代码。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626870" y="4378960"/>
            <a:ext cx="1169035" cy="1169035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2"/>
          <a:srcRect l="27737" t="13628" r="28102" b="12200"/>
          <a:stretch>
            <a:fillRect/>
          </a:stretch>
        </p:blipFill>
        <p:spPr>
          <a:xfrm>
            <a:off x="3213735" y="4382770"/>
            <a:ext cx="1294765" cy="1224280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6212840" y="4265295"/>
            <a:ext cx="1850390" cy="164211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8166100" y="4518660"/>
            <a:ext cx="1047750" cy="105537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5"/>
          <a:srcRect l="32237" t="22642" r="30963" b="23029"/>
          <a:stretch>
            <a:fillRect/>
          </a:stretch>
        </p:blipFill>
        <p:spPr>
          <a:xfrm>
            <a:off x="9767570" y="4341495"/>
            <a:ext cx="1449070" cy="142621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1231900" y="4208780"/>
            <a:ext cx="3530600" cy="1638300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6096635" y="4208780"/>
            <a:ext cx="5250180" cy="1638300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413000" y="5999480"/>
            <a:ext cx="980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浏览</a:t>
            </a:r>
            <a:r>
              <a:rPr lang="zh-CN" altLang="en-US"/>
              <a:t>器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687945" y="5988050"/>
            <a:ext cx="1957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代码编辑工</a:t>
            </a:r>
            <a:r>
              <a:rPr lang="zh-CN" altLang="en-US"/>
              <a:t>具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第三章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图像和超链接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299212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知识点</a:t>
            </a:r>
            <a:r>
              <a:rPr lang="en-US" altLang="zh-CN"/>
              <a:t>1</a:t>
            </a:r>
            <a:r>
              <a:rPr lang="zh-CN" altLang="en-US"/>
              <a:t>：为图像</a:t>
            </a:r>
            <a:r>
              <a:rPr lang="zh-CN" altLang="en-US"/>
              <a:t>添加链接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0505" y="1697355"/>
            <a:ext cx="11466195" cy="22580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语法格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式：</a:t>
            </a:r>
            <a:endParaRPr lang="en-US" altLang="zh-CN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&lt;a href=”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链接地址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 target=“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目标窗口的打开方式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”&gt;&lt;img src=”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图像文件的地址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”&gt;&lt;/a&gt;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第三章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图像和超链接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299212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知识点</a:t>
            </a:r>
            <a:r>
              <a:rPr lang="en-US" altLang="zh-CN"/>
              <a:t>2</a:t>
            </a:r>
            <a:r>
              <a:rPr lang="zh-CN" altLang="en-US"/>
              <a:t>：图像热</a:t>
            </a:r>
            <a:r>
              <a:rPr lang="zh-CN" altLang="en-US"/>
              <a:t>区链接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30505" y="1697355"/>
            <a:ext cx="11466195" cy="22580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第一步：在图像文件中设置映射图像的名称：</a:t>
            </a:r>
            <a:endParaRPr lang="en-US" altLang="zh-CN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&lt;img src=”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图像地址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 usemap=”#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映射图像名称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”&gt;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第二步：定义热区图像和热区的链接：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map name=”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映射图像名称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&gt;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/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&lt;area shape=”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热区形状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 coords=”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热区坐标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 href=”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链接地址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”&gt;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&lt;/map&gt;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第四章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表格与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&lt;div&gt;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标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签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187388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本</a:t>
            </a:r>
            <a:r>
              <a:rPr lang="zh-CN" altLang="en-US"/>
              <a:t>章知识结</a:t>
            </a:r>
            <a:r>
              <a:rPr lang="zh-CN" altLang="en-US"/>
              <a:t>构</a:t>
            </a: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287270" y="3479165"/>
            <a:ext cx="211582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sym typeface="+mn-ea"/>
              </a:rPr>
              <a:t>表格与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&lt;div&gt;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标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签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49520" y="170751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简单表</a:t>
            </a:r>
            <a:r>
              <a:rPr lang="zh-CN" altLang="en-US">
                <a:solidFill>
                  <a:schemeClr val="tx1"/>
                </a:solidFill>
              </a:rPr>
              <a:t>格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49520" y="288226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表格的高级</a:t>
            </a:r>
            <a:r>
              <a:rPr lang="zh-CN" altLang="en-US">
                <a:solidFill>
                  <a:schemeClr val="tx1"/>
                </a:solidFill>
              </a:rPr>
              <a:t>应用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4542155" y="1939925"/>
            <a:ext cx="368300" cy="3648075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049520" y="405701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&lt;div&gt;</a:t>
            </a:r>
            <a:r>
              <a:rPr lang="zh-CN" altLang="en-US">
                <a:solidFill>
                  <a:schemeClr val="tx1"/>
                </a:solidFill>
              </a:rPr>
              <a:t>标</a:t>
            </a:r>
            <a:r>
              <a:rPr lang="zh-CN" altLang="en-US">
                <a:solidFill>
                  <a:schemeClr val="tx1"/>
                </a:solidFill>
              </a:rPr>
              <a:t>签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049520" y="523176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&lt;span&gt;</a:t>
            </a:r>
            <a:r>
              <a:rPr lang="zh-CN" altLang="en-US">
                <a:solidFill>
                  <a:schemeClr val="tx1"/>
                </a:solidFill>
              </a:rPr>
              <a:t>标</a:t>
            </a:r>
            <a:r>
              <a:rPr lang="zh-CN" altLang="en-US">
                <a:solidFill>
                  <a:schemeClr val="tx1"/>
                </a:solidFill>
              </a:rPr>
              <a:t>签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第四章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表格与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&lt;div&gt;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标签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299212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知识点</a:t>
            </a:r>
            <a:r>
              <a:rPr lang="en-US" altLang="zh-CN"/>
              <a:t>1</a:t>
            </a:r>
            <a:r>
              <a:rPr lang="zh-CN" altLang="en-US"/>
              <a:t>：简单表格的</a:t>
            </a:r>
            <a:r>
              <a:rPr lang="zh-CN" altLang="en-US"/>
              <a:t>制作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30505" y="1697355"/>
            <a:ext cx="11466195" cy="7219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用于制作表格的主要标签：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231140" y="2260600"/>
            <a:ext cx="11746865" cy="1884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第四章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表格与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&lt;div&gt;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标签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299212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：表头的设置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第四章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表格与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&lt;div&gt;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标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签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187388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本</a:t>
            </a:r>
            <a:r>
              <a:rPr lang="zh-CN" altLang="en-US"/>
              <a:t>章知识结</a:t>
            </a:r>
            <a:r>
              <a:rPr lang="zh-CN" altLang="en-US"/>
              <a:t>构</a:t>
            </a: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287270" y="3479165"/>
            <a:ext cx="211582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sym typeface="+mn-ea"/>
              </a:rPr>
              <a:t>表格与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&lt;div&gt;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标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签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49520" y="170751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简单表</a:t>
            </a:r>
            <a:r>
              <a:rPr lang="zh-CN" altLang="en-US">
                <a:solidFill>
                  <a:schemeClr val="tx1"/>
                </a:solidFill>
              </a:rPr>
              <a:t>格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49520" y="2882265"/>
            <a:ext cx="2153285" cy="596900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表格的高级</a:t>
            </a:r>
            <a:r>
              <a:rPr lang="zh-CN" altLang="en-US">
                <a:solidFill>
                  <a:schemeClr val="tx1"/>
                </a:solidFill>
              </a:rPr>
              <a:t>应用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4542155" y="1939925"/>
            <a:ext cx="368300" cy="3648075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049520" y="405701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&lt;div&gt;</a:t>
            </a:r>
            <a:r>
              <a:rPr lang="zh-CN" altLang="en-US">
                <a:solidFill>
                  <a:schemeClr val="tx1"/>
                </a:solidFill>
              </a:rPr>
              <a:t>标</a:t>
            </a:r>
            <a:r>
              <a:rPr lang="zh-CN" altLang="en-US">
                <a:solidFill>
                  <a:schemeClr val="tx1"/>
                </a:solidFill>
              </a:rPr>
              <a:t>签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049520" y="523176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&lt;span&gt;</a:t>
            </a:r>
            <a:r>
              <a:rPr lang="zh-CN" altLang="en-US">
                <a:solidFill>
                  <a:schemeClr val="tx1"/>
                </a:solidFill>
              </a:rPr>
              <a:t>标</a:t>
            </a:r>
            <a:r>
              <a:rPr lang="zh-CN" altLang="en-US">
                <a:solidFill>
                  <a:schemeClr val="tx1"/>
                </a:solidFill>
              </a:rPr>
              <a:t>签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第四章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表格与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&lt;div&gt;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标签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299212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：表格的样</a:t>
            </a:r>
            <a:r>
              <a:rPr lang="zh-CN" altLang="en-US">
                <a:sym typeface="+mn-ea"/>
              </a:rPr>
              <a:t>式</a:t>
            </a:r>
            <a:endParaRPr lang="zh-CN" altLang="en-US">
              <a:sym typeface="+mn-ea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222885" y="2298700"/>
          <a:ext cx="11644630" cy="242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22315"/>
                <a:gridCol w="5822315"/>
              </a:tblGrid>
              <a:tr h="4038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&lt;caption&gt;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标</a:t>
                      </a:r>
                      <a:r>
                        <a:rPr lang="zh-CN" altLang="en-US"/>
                        <a:t>题</a:t>
                      </a:r>
                      <a:endParaRPr lang="zh-CN" altLang="en-US"/>
                    </a:p>
                  </a:txBody>
                  <a:tcPr/>
                </a:tc>
              </a:tr>
              <a:tr h="4038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height = “</a:t>
                      </a:r>
                      <a:r>
                        <a:rPr lang="zh-CN" altLang="en-US"/>
                        <a:t>高度值</a:t>
                      </a:r>
                      <a:r>
                        <a:rPr lang="en-US" altLang="zh-CN"/>
                        <a:t>”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设置</a:t>
                      </a:r>
                      <a:r>
                        <a:rPr lang="zh-CN" altLang="en-US"/>
                        <a:t>表格</a:t>
                      </a:r>
                      <a:r>
                        <a:rPr lang="zh-CN" altLang="en-US"/>
                        <a:t>行高</a:t>
                      </a:r>
                      <a:r>
                        <a:rPr lang="zh-CN" altLang="en-US"/>
                        <a:t>度</a:t>
                      </a:r>
                      <a:endParaRPr lang="zh-CN" altLang="en-US"/>
                    </a:p>
                  </a:txBody>
                  <a:tcPr/>
                </a:tc>
              </a:tr>
              <a:tr h="4038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width=”</a:t>
                      </a:r>
                      <a:r>
                        <a:rPr lang="zh-CN" altLang="en-US"/>
                        <a:t>宽度值</a:t>
                      </a:r>
                      <a:r>
                        <a:rPr lang="en-US" altLang="zh-CN"/>
                        <a:t>”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设置单元格宽</a:t>
                      </a:r>
                      <a:r>
                        <a:rPr lang="zh-CN" altLang="en-US"/>
                        <a:t>度</a:t>
                      </a:r>
                      <a:endParaRPr lang="zh-CN" altLang="en-US"/>
                    </a:p>
                  </a:txBody>
                  <a:tcPr/>
                </a:tc>
              </a:tr>
              <a:tr h="4038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bgcolor = “</a:t>
                      </a:r>
                      <a:r>
                        <a:rPr lang="zh-CN" altLang="en-US"/>
                        <a:t>颜色值</a:t>
                      </a:r>
                      <a:r>
                        <a:rPr lang="en-US" altLang="zh-CN"/>
                        <a:t>”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表格背景</a:t>
                      </a:r>
                      <a:r>
                        <a:rPr lang="zh-CN" altLang="en-US"/>
                        <a:t>色</a:t>
                      </a:r>
                      <a:endParaRPr lang="zh-CN" altLang="en-US"/>
                    </a:p>
                  </a:txBody>
                  <a:tcPr/>
                </a:tc>
              </a:tr>
              <a:tr h="4038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align = “</a:t>
                      </a:r>
                      <a:r>
                        <a:rPr lang="zh-CN" altLang="en-US"/>
                        <a:t>对齐方向</a:t>
                      </a:r>
                      <a:r>
                        <a:rPr lang="en-US" altLang="zh-CN"/>
                        <a:t>”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对</a:t>
                      </a:r>
                      <a:r>
                        <a:rPr lang="zh-CN" altLang="en-US"/>
                        <a:t>齐</a:t>
                      </a:r>
                      <a:endParaRPr lang="zh-CN" altLang="en-US"/>
                    </a:p>
                  </a:txBody>
                  <a:tcPr/>
                </a:tc>
              </a:tr>
              <a:tr h="4038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&lt;img src=”</a:t>
                      </a:r>
                      <a:r>
                        <a:rPr lang="zh-CN" altLang="en-US"/>
                        <a:t>图片路径</a:t>
                      </a:r>
                      <a:r>
                        <a:rPr lang="en-US" altLang="zh-CN"/>
                        <a:t>”&gt;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设置图</a:t>
                      </a:r>
                      <a:r>
                        <a:rPr lang="zh-CN" altLang="en-US"/>
                        <a:t>片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30505" y="1697355"/>
            <a:ext cx="11466195" cy="7219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表格样式属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性：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第四章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表格与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&lt;div&gt;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标签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299212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：表格的合</a:t>
            </a:r>
            <a:r>
              <a:rPr lang="zh-CN" altLang="en-US">
                <a:sym typeface="+mn-ea"/>
              </a:rPr>
              <a:t>并</a:t>
            </a:r>
            <a:endParaRPr lang="zh-CN" altLang="en-US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505" y="1697355"/>
            <a:ext cx="11466195" cy="13779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语法格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式：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sym typeface="+mn-ea"/>
              </a:rPr>
              <a:t>&lt;td colspan=”</a:t>
            </a:r>
            <a:r>
              <a:rPr lang="zh-CN" altLang="en-US" sz="2400">
                <a:sym typeface="+mn-ea"/>
              </a:rPr>
              <a:t>跨的列数</a:t>
            </a:r>
            <a:r>
              <a:rPr lang="en-US" altLang="zh-CN" sz="2400">
                <a:sym typeface="+mn-ea"/>
              </a:rPr>
              <a:t>”&gt;</a:t>
            </a:r>
            <a:endParaRPr lang="en-US" altLang="zh-CN" sz="2400">
              <a:sym typeface="+mn-ea"/>
            </a:endParaRPr>
          </a:p>
          <a:p>
            <a:r>
              <a:rPr lang="en-US" altLang="zh-CN" sz="2400"/>
              <a:t>&lt;td rowspan=”</a:t>
            </a:r>
            <a:r>
              <a:rPr lang="zh-CN" altLang="en-US" sz="2400"/>
              <a:t>跨的行数</a:t>
            </a:r>
            <a:r>
              <a:rPr lang="en-US" altLang="zh-CN" sz="2400"/>
              <a:t>”&gt;</a:t>
            </a:r>
            <a:endParaRPr lang="en-US" altLang="zh-CN" sz="2400"/>
          </a:p>
          <a:p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第四章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表格与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&lt;div&gt;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标签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299212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：表格列</a:t>
            </a:r>
            <a:r>
              <a:rPr lang="zh-CN" altLang="en-US">
                <a:sym typeface="+mn-ea"/>
              </a:rPr>
              <a:t>属性</a:t>
            </a:r>
            <a:endParaRPr lang="zh-CN" altLang="en-US"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40665" y="1640205"/>
          <a:ext cx="6809740" cy="1936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6835"/>
                <a:gridCol w="4192905"/>
              </a:tblGrid>
              <a:tr h="3873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列</a:t>
                      </a:r>
                      <a:r>
                        <a:rPr lang="zh-CN" altLang="en-US"/>
                        <a:t>属性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说</a:t>
                      </a:r>
                      <a:r>
                        <a:rPr lang="zh-CN" altLang="en-US"/>
                        <a:t>明</a:t>
                      </a:r>
                      <a:endParaRPr lang="zh-CN" altLang="en-US"/>
                    </a:p>
                  </a:txBody>
                  <a:tcPr/>
                </a:tc>
              </a:tr>
              <a:tr h="38735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background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背景颜色或图片</a:t>
                      </a:r>
                      <a:endParaRPr lang="zh-CN" altLang="en-US"/>
                    </a:p>
                  </a:txBody>
                  <a:tcPr/>
                </a:tc>
              </a:tr>
              <a:tr h="38735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width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列宽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第四章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表格与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&lt;div&gt;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标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签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187388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本</a:t>
            </a:r>
            <a:r>
              <a:rPr lang="zh-CN" altLang="en-US"/>
              <a:t>章知识结</a:t>
            </a:r>
            <a:r>
              <a:rPr lang="zh-CN" altLang="en-US"/>
              <a:t>构</a:t>
            </a: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287270" y="3479165"/>
            <a:ext cx="211582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sym typeface="+mn-ea"/>
              </a:rPr>
              <a:t>表格与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&lt;div&gt;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标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签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49520" y="170751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简单表</a:t>
            </a:r>
            <a:r>
              <a:rPr lang="zh-CN" altLang="en-US">
                <a:solidFill>
                  <a:schemeClr val="tx1"/>
                </a:solidFill>
              </a:rPr>
              <a:t>格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49520" y="288226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表格的高级</a:t>
            </a:r>
            <a:r>
              <a:rPr lang="zh-CN" altLang="en-US">
                <a:solidFill>
                  <a:schemeClr val="tx1"/>
                </a:solidFill>
              </a:rPr>
              <a:t>应用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4542155" y="1939925"/>
            <a:ext cx="368300" cy="3648075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049520" y="4057015"/>
            <a:ext cx="2153285" cy="596900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&lt;div&gt;</a:t>
            </a:r>
            <a:r>
              <a:rPr lang="zh-CN" altLang="en-US">
                <a:solidFill>
                  <a:schemeClr val="tx1"/>
                </a:solidFill>
              </a:rPr>
              <a:t>标</a:t>
            </a:r>
            <a:r>
              <a:rPr lang="zh-CN" altLang="en-US">
                <a:solidFill>
                  <a:schemeClr val="tx1"/>
                </a:solidFill>
              </a:rPr>
              <a:t>签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049520" y="523176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&lt;span&gt;</a:t>
            </a:r>
            <a:r>
              <a:rPr lang="zh-CN" altLang="en-US">
                <a:solidFill>
                  <a:schemeClr val="tx1"/>
                </a:solidFill>
              </a:rPr>
              <a:t>标</a:t>
            </a:r>
            <a:r>
              <a:rPr lang="zh-CN" altLang="en-US">
                <a:solidFill>
                  <a:schemeClr val="tx1"/>
                </a:solidFill>
              </a:rPr>
              <a:t>签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第一章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HTML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概述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187388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本</a:t>
            </a:r>
            <a:r>
              <a:rPr lang="zh-CN" altLang="en-US"/>
              <a:t>章知识结</a:t>
            </a:r>
            <a:r>
              <a:rPr lang="zh-CN" altLang="en-US"/>
              <a:t>构</a:t>
            </a: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372235" y="317944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HTML</a:t>
            </a:r>
            <a:r>
              <a:rPr lang="zh-CN" altLang="en-US">
                <a:solidFill>
                  <a:schemeClr val="tx1"/>
                </a:solidFill>
              </a:rPr>
              <a:t>概述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531235" y="218884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什么是</a:t>
            </a:r>
            <a:r>
              <a:rPr lang="en-US" altLang="zh-CN">
                <a:solidFill>
                  <a:schemeClr val="tx1"/>
                </a:solidFill>
              </a:rPr>
              <a:t>HTML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531235" y="4192270"/>
            <a:ext cx="1524000" cy="596900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HTML</a:t>
            </a:r>
            <a:r>
              <a:rPr lang="zh-CN" altLang="en-US">
                <a:solidFill>
                  <a:schemeClr val="tx1"/>
                </a:solidFill>
              </a:rPr>
              <a:t>文件的基本结</a:t>
            </a:r>
            <a:r>
              <a:rPr lang="zh-CN" altLang="en-US">
                <a:solidFill>
                  <a:schemeClr val="tx1"/>
                </a:solidFill>
              </a:rPr>
              <a:t>构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722620" y="3130550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标</a:t>
            </a:r>
            <a:r>
              <a:rPr lang="zh-CN" altLang="en-US">
                <a:solidFill>
                  <a:schemeClr val="tx1"/>
                </a:solidFill>
              </a:rPr>
              <a:t>签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943850" y="212788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独</a:t>
            </a:r>
            <a:r>
              <a:rPr lang="zh-CN" altLang="en-US">
                <a:solidFill>
                  <a:schemeClr val="tx1"/>
                </a:solidFill>
              </a:rPr>
              <a:t>立标</a:t>
            </a:r>
            <a:r>
              <a:rPr lang="zh-CN" altLang="en-US">
                <a:solidFill>
                  <a:schemeClr val="tx1"/>
                </a:solidFill>
              </a:rPr>
              <a:t>签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939405" y="3182620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成</a:t>
            </a:r>
            <a:r>
              <a:rPr lang="zh-CN" altLang="en-US">
                <a:solidFill>
                  <a:schemeClr val="tx1"/>
                </a:solidFill>
              </a:rPr>
              <a:t>对标</a:t>
            </a:r>
            <a:r>
              <a:rPr lang="zh-CN" altLang="en-US">
                <a:solidFill>
                  <a:schemeClr val="tx1"/>
                </a:solidFill>
              </a:rPr>
              <a:t>签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939405" y="423735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常见标</a:t>
            </a:r>
            <a:r>
              <a:rPr lang="zh-CN" altLang="en-US">
                <a:solidFill>
                  <a:schemeClr val="tx1"/>
                </a:solidFill>
              </a:rPr>
              <a:t>签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722620" y="529272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元素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3023870" y="2421255"/>
            <a:ext cx="368300" cy="2073910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左大括号 7"/>
          <p:cNvSpPr/>
          <p:nvPr/>
        </p:nvSpPr>
        <p:spPr>
          <a:xfrm>
            <a:off x="5233670" y="3453765"/>
            <a:ext cx="368300" cy="2073910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左大括号 8"/>
          <p:cNvSpPr/>
          <p:nvPr/>
        </p:nvSpPr>
        <p:spPr>
          <a:xfrm>
            <a:off x="7443470" y="2397125"/>
            <a:ext cx="368300" cy="3257550"/>
          </a:xfrm>
          <a:prstGeom prst="leftBrace">
            <a:avLst>
              <a:gd name="adj1" fmla="val 8333"/>
              <a:gd name="adj2" fmla="val 33367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939405" y="5292090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属性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第四章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表格与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&lt;div&gt;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标签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299212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&lt;div&gt;</a:t>
            </a:r>
            <a:r>
              <a:rPr lang="zh-CN" altLang="en-US">
                <a:sym typeface="+mn-ea"/>
              </a:rPr>
              <a:t>标签</a:t>
            </a:r>
            <a:r>
              <a:rPr lang="zh-CN" altLang="en-US">
                <a:sym typeface="+mn-ea"/>
              </a:rPr>
              <a:t>的介</a:t>
            </a:r>
            <a:r>
              <a:rPr lang="zh-CN" altLang="en-US">
                <a:sym typeface="+mn-ea"/>
              </a:rPr>
              <a:t>绍</a:t>
            </a:r>
            <a:endParaRPr lang="zh-CN" altLang="en-US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0345" y="1650365"/>
            <a:ext cx="116541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div</a:t>
            </a:r>
            <a:r>
              <a:rPr lang="zh-CN" altLang="en-US"/>
              <a:t>全称为</a:t>
            </a:r>
            <a:r>
              <a:rPr lang="en-US" altLang="zh-CN"/>
              <a:t>division</a:t>
            </a:r>
            <a:r>
              <a:rPr lang="zh-CN" altLang="en-US"/>
              <a:t>，意为分隔。</a:t>
            </a:r>
            <a:r>
              <a:rPr lang="en-US" altLang="zh-CN"/>
              <a:t>&lt;div&gt;</a:t>
            </a:r>
            <a:r>
              <a:rPr lang="zh-CN" altLang="en-US"/>
              <a:t>标签被称为分隔标签，表示一块可以显示</a:t>
            </a:r>
            <a:r>
              <a:rPr lang="en-US" altLang="zh-CN"/>
              <a:t>HTML</a:t>
            </a:r>
            <a:r>
              <a:rPr lang="zh-CN" altLang="en-US"/>
              <a:t>的区域，用于设置字、图片、表格等的摆放位置。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676140" y="3074670"/>
            <a:ext cx="2367280" cy="8566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居中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76140" y="3931285"/>
            <a:ext cx="2367280" cy="8566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r"/>
            <a:r>
              <a:rPr lang="zh-CN" altLang="en-US"/>
              <a:t>右对</a:t>
            </a:r>
            <a:r>
              <a:rPr lang="zh-CN" altLang="en-US"/>
              <a:t>齐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676140" y="4787900"/>
            <a:ext cx="2367280" cy="8566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/>
              <a:t>左对</a:t>
            </a:r>
            <a:r>
              <a:rPr lang="zh-CN" altLang="en-US"/>
              <a:t>齐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第四章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表格与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&lt;div&gt;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标签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299212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&lt;div&gt;</a:t>
            </a:r>
            <a:r>
              <a:rPr lang="zh-CN" altLang="en-US">
                <a:sym typeface="+mn-ea"/>
              </a:rPr>
              <a:t>标签的应</a:t>
            </a:r>
            <a:r>
              <a:rPr lang="zh-CN" altLang="en-US">
                <a:sym typeface="+mn-ea"/>
              </a:rPr>
              <a:t>用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第四章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表格与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&lt;div&gt;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标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签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187388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本</a:t>
            </a:r>
            <a:r>
              <a:rPr lang="zh-CN" altLang="en-US"/>
              <a:t>章知识结</a:t>
            </a:r>
            <a:r>
              <a:rPr lang="zh-CN" altLang="en-US"/>
              <a:t>构</a:t>
            </a: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287270" y="3479165"/>
            <a:ext cx="211582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sym typeface="+mn-ea"/>
              </a:rPr>
              <a:t>表格与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&lt;div&gt;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标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签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49520" y="170751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简单表</a:t>
            </a:r>
            <a:r>
              <a:rPr lang="zh-CN" altLang="en-US">
                <a:solidFill>
                  <a:schemeClr val="tx1"/>
                </a:solidFill>
              </a:rPr>
              <a:t>格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49520" y="288226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表格的高级</a:t>
            </a:r>
            <a:r>
              <a:rPr lang="zh-CN" altLang="en-US">
                <a:solidFill>
                  <a:schemeClr val="tx1"/>
                </a:solidFill>
              </a:rPr>
              <a:t>应用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4542155" y="1939925"/>
            <a:ext cx="368300" cy="3648075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049520" y="405701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&lt;div&gt;</a:t>
            </a:r>
            <a:r>
              <a:rPr lang="zh-CN" altLang="en-US">
                <a:solidFill>
                  <a:schemeClr val="tx1"/>
                </a:solidFill>
              </a:rPr>
              <a:t>标</a:t>
            </a:r>
            <a:r>
              <a:rPr lang="zh-CN" altLang="en-US">
                <a:solidFill>
                  <a:schemeClr val="tx1"/>
                </a:solidFill>
              </a:rPr>
              <a:t>签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049520" y="5231765"/>
            <a:ext cx="2153285" cy="596900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&lt;span&gt;</a:t>
            </a:r>
            <a:r>
              <a:rPr lang="zh-CN" altLang="en-US">
                <a:solidFill>
                  <a:schemeClr val="tx1"/>
                </a:solidFill>
              </a:rPr>
              <a:t>标</a:t>
            </a:r>
            <a:r>
              <a:rPr lang="zh-CN" altLang="en-US">
                <a:solidFill>
                  <a:schemeClr val="tx1"/>
                </a:solidFill>
              </a:rPr>
              <a:t>签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第四章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表格与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&lt;div&gt;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标签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299212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&lt;span&gt;</a:t>
            </a:r>
            <a:r>
              <a:rPr lang="zh-CN" altLang="en-US">
                <a:sym typeface="+mn-ea"/>
              </a:rPr>
              <a:t>标签</a:t>
            </a:r>
            <a:endParaRPr lang="zh-CN" altLang="en-US"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93565" y="2576830"/>
            <a:ext cx="3181985" cy="3373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93565" y="2576830"/>
            <a:ext cx="2262505" cy="5353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行</a:t>
            </a:r>
            <a:r>
              <a:rPr lang="zh-CN" altLang="en-US">
                <a:sym typeface="+mn-ea"/>
              </a:rPr>
              <a:t>内标签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656070" y="2576830"/>
            <a:ext cx="919480" cy="53530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93565" y="3410585"/>
            <a:ext cx="3181985" cy="535305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块级标</a:t>
            </a:r>
            <a:r>
              <a:rPr lang="zh-CN" altLang="en-US"/>
              <a:t>签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1775" y="1606550"/>
            <a:ext cx="11598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&lt;span&gt;</a:t>
            </a:r>
            <a:r>
              <a:rPr lang="en-US" altLang="zh-CN"/>
              <a:t> </a:t>
            </a:r>
            <a:r>
              <a:rPr lang="zh-CN" altLang="en-US"/>
              <a:t>是</a:t>
            </a:r>
            <a:r>
              <a:rPr lang="en-US" altLang="zh-CN"/>
              <a:t> HTML </a:t>
            </a:r>
            <a:r>
              <a:rPr lang="zh-CN" altLang="en-US"/>
              <a:t>中一个非常常用，但本身没有语义的</a:t>
            </a:r>
            <a:r>
              <a:rPr lang="zh-CN" altLang="en-US" b="1">
                <a:solidFill>
                  <a:srgbClr val="FF0000"/>
                </a:solidFill>
              </a:rPr>
              <a:t>容器标签</a:t>
            </a:r>
            <a:r>
              <a:rPr lang="zh-CN" altLang="en-US"/>
              <a:t>。它的主要作用是：</a:t>
            </a:r>
            <a:endParaRPr lang="zh-CN" altLang="en-US"/>
          </a:p>
          <a:p>
            <a:r>
              <a:rPr lang="zh-CN" altLang="en-US"/>
              <a:t>对文档中的一小段文本或内容</a:t>
            </a:r>
            <a:r>
              <a:rPr lang="zh-CN" altLang="en-US" b="1">
                <a:solidFill>
                  <a:srgbClr val="FF0000"/>
                </a:solidFill>
              </a:rPr>
              <a:t>进行分组</a:t>
            </a:r>
            <a:r>
              <a:rPr lang="zh-CN" altLang="en-US"/>
              <a:t>，以便通过</a:t>
            </a:r>
            <a:r>
              <a:rPr lang="en-US" altLang="zh-CN"/>
              <a:t> </a:t>
            </a:r>
            <a:r>
              <a:rPr lang="en-US" altLang="zh-CN" b="1">
                <a:solidFill>
                  <a:srgbClr val="FF0000"/>
                </a:solidFill>
              </a:rPr>
              <a:t>CSS </a:t>
            </a:r>
            <a:r>
              <a:rPr lang="zh-CN" altLang="en-US" b="1">
                <a:solidFill>
                  <a:srgbClr val="FF0000"/>
                </a:solidFill>
              </a:rPr>
              <a:t>样式</a:t>
            </a:r>
            <a:r>
              <a:rPr lang="zh-CN" altLang="en-US"/>
              <a:t>或</a:t>
            </a:r>
            <a:r>
              <a:rPr lang="en-US" altLang="zh-CN"/>
              <a:t> </a:t>
            </a:r>
            <a:r>
              <a:rPr lang="en-US" altLang="zh-CN" b="1">
                <a:solidFill>
                  <a:srgbClr val="FF0000"/>
                </a:solidFill>
              </a:rPr>
              <a:t>JavaScript </a:t>
            </a:r>
            <a:r>
              <a:rPr lang="zh-CN" altLang="en-US"/>
              <a:t>进行</a:t>
            </a:r>
            <a:r>
              <a:rPr lang="zh-CN" altLang="en-US" b="1">
                <a:solidFill>
                  <a:srgbClr val="FF0000"/>
                </a:solidFill>
              </a:rPr>
              <a:t>单独控制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第五章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列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187388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本</a:t>
            </a:r>
            <a:r>
              <a:rPr lang="zh-CN" altLang="en-US"/>
              <a:t>章知识结</a:t>
            </a:r>
            <a:r>
              <a:rPr lang="zh-CN" altLang="en-US"/>
              <a:t>构</a:t>
            </a: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287270" y="3479165"/>
            <a:ext cx="211582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sym typeface="+mn-ea"/>
              </a:rPr>
              <a:t>列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表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49520" y="170751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列表的标</a:t>
            </a:r>
            <a:r>
              <a:rPr lang="zh-CN" altLang="en-US">
                <a:solidFill>
                  <a:schemeClr val="tx1"/>
                </a:solidFill>
              </a:rPr>
              <a:t>签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49520" y="288226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无序列</a:t>
            </a:r>
            <a:r>
              <a:rPr lang="zh-CN" altLang="en-US">
                <a:solidFill>
                  <a:schemeClr val="tx1"/>
                </a:solidFill>
              </a:rPr>
              <a:t>表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4542155" y="1939925"/>
            <a:ext cx="368300" cy="3648075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049520" y="405701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有序列</a:t>
            </a:r>
            <a:r>
              <a:rPr lang="zh-CN" altLang="en-US">
                <a:solidFill>
                  <a:schemeClr val="tx1"/>
                </a:solidFill>
              </a:rPr>
              <a:t>表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049520" y="523176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列表的</a:t>
            </a:r>
            <a:r>
              <a:rPr lang="zh-CN" altLang="en-US">
                <a:solidFill>
                  <a:schemeClr val="tx1"/>
                </a:solidFill>
              </a:rPr>
              <a:t>嵌套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第五章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列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230505" y="1014095"/>
            <a:ext cx="299212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：列表</a:t>
            </a:r>
            <a:r>
              <a:rPr lang="zh-CN" altLang="en-US">
                <a:sym typeface="+mn-ea"/>
              </a:rPr>
              <a:t>的标签</a:t>
            </a:r>
            <a:endParaRPr lang="zh-CN" altLang="en-US">
              <a:sym typeface="+mn-ea"/>
            </a:endParaRPr>
          </a:p>
        </p:txBody>
      </p:sp>
      <p:pic>
        <p:nvPicPr>
          <p:cNvPr id="15" name="图片 14"/>
          <p:cNvPicPr/>
          <p:nvPr/>
        </p:nvPicPr>
        <p:blipFill>
          <a:blip r:embed="rId1"/>
          <a:stretch>
            <a:fillRect/>
          </a:stretch>
        </p:blipFill>
        <p:spPr>
          <a:xfrm>
            <a:off x="230505" y="1697355"/>
            <a:ext cx="11739245" cy="3750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第五章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列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230505" y="1014095"/>
            <a:ext cx="299212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：无序列</a:t>
            </a:r>
            <a:r>
              <a:rPr lang="zh-CN" altLang="en-US">
                <a:sym typeface="+mn-ea"/>
              </a:rPr>
              <a:t>表</a:t>
            </a:r>
            <a:endParaRPr lang="zh-CN" altLang="en-US"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rcRect l="6323" r="55094"/>
          <a:stretch>
            <a:fillRect/>
          </a:stretch>
        </p:blipFill>
        <p:spPr>
          <a:xfrm>
            <a:off x="230505" y="2157730"/>
            <a:ext cx="4704080" cy="21678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0505" y="169735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语法格式：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第五章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列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230505" y="1014095"/>
            <a:ext cx="299212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：无序列表的</a:t>
            </a:r>
            <a:r>
              <a:rPr lang="zh-CN" altLang="en-US">
                <a:sym typeface="+mn-ea"/>
              </a:rPr>
              <a:t>属性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0505" y="169735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type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属性的符号类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型：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230505" y="2325370"/>
            <a:ext cx="8625205" cy="1396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第五章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列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187388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本</a:t>
            </a:r>
            <a:r>
              <a:rPr lang="zh-CN" altLang="en-US"/>
              <a:t>章知识结</a:t>
            </a:r>
            <a:r>
              <a:rPr lang="zh-CN" altLang="en-US"/>
              <a:t>构</a:t>
            </a: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287270" y="3479165"/>
            <a:ext cx="211582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sym typeface="+mn-ea"/>
              </a:rPr>
              <a:t>列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表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49520" y="170751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列表的标</a:t>
            </a:r>
            <a:r>
              <a:rPr lang="zh-CN" altLang="en-US">
                <a:solidFill>
                  <a:schemeClr val="tx1"/>
                </a:solidFill>
              </a:rPr>
              <a:t>签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49520" y="288226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无序列</a:t>
            </a:r>
            <a:r>
              <a:rPr lang="zh-CN" altLang="en-US">
                <a:solidFill>
                  <a:schemeClr val="tx1"/>
                </a:solidFill>
              </a:rPr>
              <a:t>表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4542155" y="1939925"/>
            <a:ext cx="368300" cy="3648075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049520" y="4057015"/>
            <a:ext cx="2153285" cy="596900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有序列</a:t>
            </a:r>
            <a:r>
              <a:rPr lang="zh-CN" altLang="en-US">
                <a:solidFill>
                  <a:schemeClr val="tx1"/>
                </a:solidFill>
              </a:rPr>
              <a:t>表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049520" y="523176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列表的</a:t>
            </a:r>
            <a:r>
              <a:rPr lang="zh-CN" altLang="en-US">
                <a:solidFill>
                  <a:schemeClr val="tx1"/>
                </a:solidFill>
              </a:rPr>
              <a:t>嵌套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第五章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列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230505" y="1014095"/>
            <a:ext cx="299212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：有序列表的标</a:t>
            </a:r>
            <a:r>
              <a:rPr lang="zh-CN" altLang="en-US">
                <a:sym typeface="+mn-ea"/>
              </a:rPr>
              <a:t>签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0505" y="1697355"/>
            <a:ext cx="116293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有序列表是使用编号（而不是项目符号）来编排项目的。列表中的项目以数字或英文字母开头，通常各项目之间有先后顺序。在有序列表中，主要使用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&lt;ol&gt;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&lt;li&gt;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两个标签，以及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type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属性。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rcRect l="6724" r="63521"/>
          <a:stretch>
            <a:fillRect/>
          </a:stretch>
        </p:blipFill>
        <p:spPr>
          <a:xfrm>
            <a:off x="309880" y="2896235"/>
            <a:ext cx="3627755" cy="2392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第一章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HTML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概述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373126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知识点</a:t>
            </a:r>
            <a:r>
              <a:rPr lang="en-US" altLang="zh-CN"/>
              <a:t>2</a:t>
            </a:r>
            <a:r>
              <a:rPr lang="zh-CN" altLang="en-US"/>
              <a:t>：</a:t>
            </a:r>
            <a:r>
              <a:rPr lang="en-US" altLang="zh-CN"/>
              <a:t>HTML</a:t>
            </a:r>
            <a:r>
              <a:rPr lang="zh-CN" altLang="en-US"/>
              <a:t>文件的基本结</a:t>
            </a:r>
            <a:r>
              <a:rPr lang="zh-CN" altLang="en-US"/>
              <a:t>构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19405" y="1796415"/>
            <a:ext cx="115341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HTML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文件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由一系列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元素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标签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组成。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元素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HTML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的基本构成单位，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标签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用于定义元素的属性及其在文档中的位置。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单圆角矩形 1"/>
          <p:cNvSpPr/>
          <p:nvPr/>
        </p:nvSpPr>
        <p:spPr>
          <a:xfrm>
            <a:off x="4475480" y="2893060"/>
            <a:ext cx="3492500" cy="2985770"/>
          </a:xfrm>
          <a:prstGeom prst="round1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>
                <a:solidFill>
                  <a:srgbClr val="00B0F0"/>
                </a:solidFill>
              </a:rPr>
              <a:t>&lt;!doctype html&gt;</a:t>
            </a:r>
            <a:endParaRPr lang="en-US" altLang="zh-CN">
              <a:solidFill>
                <a:srgbClr val="00B0F0"/>
              </a:solidFill>
            </a:endParaRPr>
          </a:p>
          <a:p>
            <a:pPr algn="l"/>
            <a:r>
              <a:rPr lang="en-US" altLang="zh-CN">
                <a:solidFill>
                  <a:srgbClr val="00B0F0"/>
                </a:solidFill>
              </a:rPr>
              <a:t>&lt;html lang="en"&gt;</a:t>
            </a:r>
            <a:endParaRPr lang="en-US" altLang="zh-CN">
              <a:solidFill>
                <a:srgbClr val="00B0F0"/>
              </a:solidFill>
            </a:endParaRPr>
          </a:p>
          <a:p>
            <a:pPr algn="l"/>
            <a:r>
              <a:rPr lang="en-US" altLang="zh-CN">
                <a:solidFill>
                  <a:srgbClr val="00B0F0"/>
                </a:solidFill>
              </a:rPr>
              <a:t>&lt;head&gt;</a:t>
            </a:r>
            <a:endParaRPr lang="en-US" altLang="zh-CN">
              <a:solidFill>
                <a:srgbClr val="00B0F0"/>
              </a:solidFill>
            </a:endParaRPr>
          </a:p>
          <a:p>
            <a:pPr algn="l"/>
            <a:r>
              <a:rPr lang="en-US" altLang="zh-CN">
                <a:solidFill>
                  <a:srgbClr val="00B0F0"/>
                </a:solidFill>
              </a:rPr>
              <a:t>    &lt;meta charset="UTF-8"&gt;</a:t>
            </a:r>
            <a:endParaRPr lang="en-US" altLang="zh-CN">
              <a:solidFill>
                <a:srgbClr val="00B0F0"/>
              </a:solidFill>
            </a:endParaRPr>
          </a:p>
          <a:p>
            <a:pPr algn="l"/>
            <a:r>
              <a:rPr lang="en-US" altLang="zh-CN">
                <a:solidFill>
                  <a:srgbClr val="00B0F0"/>
                </a:solidFill>
              </a:rPr>
              <a:t>    &lt;title&gt;Document&lt;/title&gt;</a:t>
            </a:r>
            <a:endParaRPr lang="en-US" altLang="zh-CN">
              <a:solidFill>
                <a:srgbClr val="00B0F0"/>
              </a:solidFill>
            </a:endParaRPr>
          </a:p>
          <a:p>
            <a:pPr algn="l"/>
            <a:r>
              <a:rPr lang="en-US" altLang="zh-CN">
                <a:solidFill>
                  <a:srgbClr val="00B0F0"/>
                </a:solidFill>
              </a:rPr>
              <a:t>&lt;/head&gt;</a:t>
            </a:r>
            <a:endParaRPr lang="en-US" altLang="zh-CN">
              <a:solidFill>
                <a:srgbClr val="00B0F0"/>
              </a:solidFill>
            </a:endParaRPr>
          </a:p>
          <a:p>
            <a:pPr algn="l"/>
            <a:r>
              <a:rPr lang="en-US" altLang="zh-CN">
                <a:solidFill>
                  <a:srgbClr val="00B0F0"/>
                </a:solidFill>
              </a:rPr>
              <a:t>&lt;body&gt;</a:t>
            </a:r>
            <a:endParaRPr lang="en-US" altLang="zh-CN">
              <a:solidFill>
                <a:srgbClr val="00B0F0"/>
              </a:solidFill>
            </a:endParaRPr>
          </a:p>
          <a:p>
            <a:pPr algn="l"/>
            <a:endParaRPr lang="en-US" altLang="zh-CN">
              <a:solidFill>
                <a:srgbClr val="00B0F0"/>
              </a:solidFill>
            </a:endParaRPr>
          </a:p>
          <a:p>
            <a:pPr algn="l"/>
            <a:r>
              <a:rPr lang="en-US" altLang="zh-CN">
                <a:solidFill>
                  <a:srgbClr val="00B0F0"/>
                </a:solidFill>
              </a:rPr>
              <a:t>&lt;/body&gt;</a:t>
            </a:r>
            <a:endParaRPr lang="en-US" altLang="zh-CN">
              <a:solidFill>
                <a:srgbClr val="00B0F0"/>
              </a:solidFill>
            </a:endParaRPr>
          </a:p>
          <a:p>
            <a:pPr algn="l"/>
            <a:r>
              <a:rPr lang="en-US" altLang="zh-CN">
                <a:solidFill>
                  <a:srgbClr val="00B0F0"/>
                </a:solidFill>
              </a:rPr>
              <a:t>&lt;/html&gt;</a:t>
            </a:r>
            <a:endParaRPr lang="en-US" altLang="zh-CN">
              <a:solidFill>
                <a:srgbClr val="00B0F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72380" y="6003925"/>
            <a:ext cx="1918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HTML</a:t>
            </a:r>
            <a:r>
              <a:rPr lang="zh-CN" altLang="en-US"/>
              <a:t>文件样</a:t>
            </a:r>
            <a:r>
              <a:rPr lang="zh-CN" altLang="en-US"/>
              <a:t>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第五章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列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230505" y="1014095"/>
            <a:ext cx="299212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：有序列表的</a:t>
            </a:r>
            <a:r>
              <a:rPr lang="zh-CN" altLang="en-US">
                <a:sym typeface="+mn-ea"/>
              </a:rPr>
              <a:t>属性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0505" y="1697355"/>
            <a:ext cx="116293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在默认情况下，有序列表的序号是数字，通过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type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属性可以调整序号的类型，如将其修改成字母等。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/>
          <p:nvPr/>
        </p:nvPicPr>
        <p:blipFill>
          <a:blip r:embed="rId1"/>
          <a:srcRect l="6568" r="67677" b="1566"/>
          <a:stretch>
            <a:fillRect/>
          </a:stretch>
        </p:blipFill>
        <p:spPr>
          <a:xfrm>
            <a:off x="82550" y="2454910"/>
            <a:ext cx="3140075" cy="243459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4163060" y="2527300"/>
            <a:ext cx="7546340" cy="1819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第五章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列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187388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本</a:t>
            </a:r>
            <a:r>
              <a:rPr lang="zh-CN" altLang="en-US"/>
              <a:t>章知识结</a:t>
            </a:r>
            <a:r>
              <a:rPr lang="zh-CN" altLang="en-US"/>
              <a:t>构</a:t>
            </a: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287270" y="3479165"/>
            <a:ext cx="211582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sym typeface="+mn-ea"/>
              </a:rPr>
              <a:t>列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表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49520" y="170751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列表的标</a:t>
            </a:r>
            <a:r>
              <a:rPr lang="zh-CN" altLang="en-US">
                <a:solidFill>
                  <a:schemeClr val="tx1"/>
                </a:solidFill>
              </a:rPr>
              <a:t>签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49520" y="288226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无序列</a:t>
            </a:r>
            <a:r>
              <a:rPr lang="zh-CN" altLang="en-US">
                <a:solidFill>
                  <a:schemeClr val="tx1"/>
                </a:solidFill>
              </a:rPr>
              <a:t>表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4542155" y="1939925"/>
            <a:ext cx="368300" cy="3648075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049520" y="405701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有序列</a:t>
            </a:r>
            <a:r>
              <a:rPr lang="zh-CN" altLang="en-US">
                <a:solidFill>
                  <a:schemeClr val="tx1"/>
                </a:solidFill>
              </a:rPr>
              <a:t>表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049520" y="5231765"/>
            <a:ext cx="2153285" cy="596900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列表的</a:t>
            </a:r>
            <a:r>
              <a:rPr lang="zh-CN" altLang="en-US">
                <a:solidFill>
                  <a:schemeClr val="tx1"/>
                </a:solidFill>
              </a:rPr>
              <a:t>嵌套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22080" y="30086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第五章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列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230505" y="1014095"/>
            <a:ext cx="299212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：定义列表的</a:t>
            </a:r>
            <a:r>
              <a:rPr lang="zh-CN" altLang="en-US">
                <a:sym typeface="+mn-ea"/>
              </a:rPr>
              <a:t>嵌套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0505" y="1697355"/>
            <a:ext cx="116293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嵌套列表指的是多于一级层次的列表，在一级项目下可以存在二级项目、三级项目等。项目列表可以嵌套，以实现多级项目列表。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rcRect l="4682" r="70120" b="887"/>
          <a:stretch>
            <a:fillRect/>
          </a:stretch>
        </p:blipFill>
        <p:spPr>
          <a:xfrm>
            <a:off x="181610" y="2527300"/>
            <a:ext cx="2245995" cy="3164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第五章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列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230505" y="1014095"/>
            <a:ext cx="372872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：有序和无序列表</a:t>
            </a:r>
            <a:r>
              <a:rPr lang="zh-CN" altLang="en-US">
                <a:sym typeface="+mn-ea"/>
              </a:rPr>
              <a:t>的嵌套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0505" y="1697355"/>
            <a:ext cx="116293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通过重复使用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&lt;ol&gt;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&lt;ul&gt;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标签来组合实现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有序和无序列表的嵌套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第六章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单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187388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本</a:t>
            </a:r>
            <a:r>
              <a:rPr lang="zh-CN" altLang="en-US"/>
              <a:t>章知识结</a:t>
            </a:r>
            <a:r>
              <a:rPr lang="zh-CN" altLang="en-US"/>
              <a:t>构</a:t>
            </a: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287270" y="3479165"/>
            <a:ext cx="211582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sym typeface="+mn-ea"/>
              </a:rPr>
              <a:t>表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单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49520" y="170751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表单</a:t>
            </a:r>
            <a:r>
              <a:rPr lang="zh-CN" altLang="en-US">
                <a:solidFill>
                  <a:schemeClr val="tx1"/>
                </a:solidFill>
              </a:rPr>
              <a:t>概述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03165" y="347916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输入标</a:t>
            </a:r>
            <a:r>
              <a:rPr lang="zh-CN" altLang="en-US">
                <a:solidFill>
                  <a:schemeClr val="tx1"/>
                </a:solidFill>
              </a:rPr>
              <a:t>签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4542155" y="1939925"/>
            <a:ext cx="368300" cy="3648075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049520" y="523176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文本域和菜单列</a:t>
            </a:r>
            <a:r>
              <a:rPr lang="zh-CN" altLang="en-US">
                <a:solidFill>
                  <a:schemeClr val="tx1"/>
                </a:solidFill>
              </a:rPr>
              <a:t>表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22080" y="30086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第五章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单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230505" y="1014095"/>
            <a:ext cx="256603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：表单</a:t>
            </a:r>
            <a:r>
              <a:rPr lang="zh-CN" altLang="en-US">
                <a:sym typeface="+mn-ea"/>
              </a:rPr>
              <a:t>概述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0505" y="1697355"/>
            <a:ext cx="1162939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在制作网页，特别是在制作动态网页时常常会用到表单。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表单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主要用来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收集客户端提供的相关信息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，使网页具有交互功能。例如，在进行用户注册时，就必须通过表单填写用户的相关信息。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表单通常设计在一个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HTML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文档中，当用户填写完信息并进行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提交时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，将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表单的内容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从客户端的浏览器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传送到服务器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上，经过服务器处理后，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再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将用户所需信息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传回客户端的浏览器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，这样网页就具有了交互性。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表单的主要功能是收集信息，具体地说，是收集浏览者的信息。例如，淘宝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taobao.com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的用户登录界面就是通过表单填写用户的相关信息的。在网页中，最常见的表单形式主要包括文本框、单选框、复选框、按钮等。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 descr="浏览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96540" y="5112385"/>
            <a:ext cx="1304925" cy="1304925"/>
          </a:xfrm>
          <a:prstGeom prst="rect">
            <a:avLst/>
          </a:prstGeom>
        </p:spPr>
      </p:pic>
      <p:pic>
        <p:nvPicPr>
          <p:cNvPr id="7" name="图片 6" descr="带封闭式气候控制机架的服务器机房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80125" y="5233670"/>
            <a:ext cx="1649095" cy="114300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4011295" y="5499100"/>
            <a:ext cx="18415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4021455" y="5877560"/>
            <a:ext cx="180213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第五章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单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230505" y="1014095"/>
            <a:ext cx="256603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：表单标</a:t>
            </a:r>
            <a:r>
              <a:rPr lang="zh-CN" altLang="en-US">
                <a:sym typeface="+mn-ea"/>
              </a:rPr>
              <a:t>签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0505" y="1697355"/>
            <a:ext cx="1162939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None/>
            </a:pP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表单是网页上的一个特定区域，这个区域通过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&lt;form&gt;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标签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声明，相当于一个表单容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器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，表示其他的表单标签只有在其范围内才有效，即在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&lt;form&gt;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&lt;/form&gt;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之间的一切都属于表单的内容。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这里的内容可以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包含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所有的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表单控件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，还可以包含任何必要的伴随数据，如控件的标签、处理数据的脚本或程序的位置等。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在表单的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&lt;form&gt;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标签中，还可以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设置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表单的基本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属性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，包括表单的名称、处理程序、传送方式等，其语法格式如下：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/>
          <p:nvPr/>
        </p:nvPicPr>
        <p:blipFill>
          <a:blip r:embed="rId1"/>
          <a:srcRect l="5609" r="17682" b="-1509"/>
          <a:stretch>
            <a:fillRect/>
          </a:stretch>
        </p:blipFill>
        <p:spPr>
          <a:xfrm>
            <a:off x="230505" y="4373880"/>
            <a:ext cx="9352280" cy="1238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第五章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单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230505" y="1014095"/>
            <a:ext cx="256603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：表单标</a:t>
            </a:r>
            <a:r>
              <a:rPr lang="zh-CN" altLang="en-US">
                <a:sym typeface="+mn-ea"/>
              </a:rPr>
              <a:t>签</a:t>
            </a:r>
            <a:endParaRPr lang="zh-CN" altLang="en-US"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230505" y="1766570"/>
            <a:ext cx="8577580" cy="431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第六章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单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187388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本</a:t>
            </a:r>
            <a:r>
              <a:rPr lang="zh-CN" altLang="en-US"/>
              <a:t>章知识结</a:t>
            </a:r>
            <a:r>
              <a:rPr lang="zh-CN" altLang="en-US"/>
              <a:t>构</a:t>
            </a: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287270" y="3479165"/>
            <a:ext cx="211582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sym typeface="+mn-ea"/>
              </a:rPr>
              <a:t>表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单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49520" y="170751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表单</a:t>
            </a:r>
            <a:r>
              <a:rPr lang="zh-CN" altLang="en-US">
                <a:solidFill>
                  <a:schemeClr val="tx1"/>
                </a:solidFill>
              </a:rPr>
              <a:t>概述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03165" y="3479165"/>
            <a:ext cx="2153285" cy="596900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输入标</a:t>
            </a:r>
            <a:r>
              <a:rPr lang="zh-CN" altLang="en-US">
                <a:solidFill>
                  <a:schemeClr val="tx1"/>
                </a:solidFill>
              </a:rPr>
              <a:t>签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4542155" y="1939925"/>
            <a:ext cx="368300" cy="3648075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049520" y="523176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文本域和菜单列</a:t>
            </a:r>
            <a:r>
              <a:rPr lang="zh-CN" altLang="en-US">
                <a:solidFill>
                  <a:schemeClr val="tx1"/>
                </a:solidFill>
              </a:rPr>
              <a:t>表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22080" y="30086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第五章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单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230505" y="1014095"/>
            <a:ext cx="330263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：输入标签知识框</a:t>
            </a:r>
            <a:r>
              <a:rPr lang="zh-CN" altLang="en-US">
                <a:sym typeface="+mn-ea"/>
              </a:rPr>
              <a:t>架</a:t>
            </a:r>
            <a:endParaRPr lang="zh-CN" altLang="en-US">
              <a:sym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758440" y="4341495"/>
            <a:ext cx="211582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sym typeface="+mn-ea"/>
              </a:rPr>
              <a:t>输入标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签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520690" y="316674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文本</a:t>
            </a:r>
            <a:r>
              <a:rPr lang="zh-CN" altLang="en-US">
                <a:solidFill>
                  <a:schemeClr val="tx1"/>
                </a:solidFill>
              </a:rPr>
              <a:t>框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520690" y="391985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单选和复选</a:t>
            </a:r>
            <a:r>
              <a:rPr lang="zh-CN" altLang="en-US">
                <a:solidFill>
                  <a:schemeClr val="tx1"/>
                </a:solidFill>
              </a:rPr>
              <a:t>框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5013325" y="3441700"/>
            <a:ext cx="368300" cy="2320290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520690" y="542607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图像域和文件</a:t>
            </a:r>
            <a:r>
              <a:rPr lang="zh-CN" altLang="en-US">
                <a:solidFill>
                  <a:schemeClr val="tx1"/>
                </a:solidFill>
              </a:rPr>
              <a:t>域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0505" y="1697355"/>
            <a:ext cx="1162939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输入标签是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&lt;input&gt;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标签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，通过设置其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type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属性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改变其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输入方式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，而不同的输入方式又会导致其他参数的不同。例如，当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type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值为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text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时，其输入方式为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单行文本框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根据输入方式的功能，可以将其分为文本框、单选框和复选框、按钮、图像域和文件域四大类，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520690" y="467296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按</a:t>
            </a:r>
            <a:r>
              <a:rPr lang="zh-CN" altLang="en-US">
                <a:solidFill>
                  <a:schemeClr val="tx1"/>
                </a:solidFill>
              </a:rPr>
              <a:t>钮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第一章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HTML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概述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373126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知识点</a:t>
            </a:r>
            <a:r>
              <a:rPr lang="en-US" altLang="zh-CN"/>
              <a:t>2</a:t>
            </a:r>
            <a:r>
              <a:rPr lang="zh-CN" altLang="en-US"/>
              <a:t>：</a:t>
            </a:r>
            <a:r>
              <a:rPr lang="en-US" altLang="zh-CN"/>
              <a:t>HTML</a:t>
            </a:r>
            <a:r>
              <a:rPr lang="zh-CN" altLang="en-US"/>
              <a:t>文件的基本结</a:t>
            </a:r>
            <a:r>
              <a:rPr lang="zh-CN" altLang="en-US"/>
              <a:t>构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19405" y="1796415"/>
            <a:ext cx="115341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HTML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文件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由一系列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元素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标签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组成。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元素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HTML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的基本构成单位，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标签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用于定义元素的属性及其在文档中的位置。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单圆角矩形 1"/>
          <p:cNvSpPr/>
          <p:nvPr/>
        </p:nvSpPr>
        <p:spPr>
          <a:xfrm>
            <a:off x="4475480" y="2893060"/>
            <a:ext cx="3492500" cy="2985770"/>
          </a:xfrm>
          <a:prstGeom prst="round1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>
                <a:solidFill>
                  <a:srgbClr val="00B0F0"/>
                </a:solidFill>
              </a:rPr>
              <a:t>&lt;!doctype html&gt;</a:t>
            </a:r>
            <a:endParaRPr lang="en-US" altLang="zh-CN">
              <a:solidFill>
                <a:srgbClr val="00B0F0"/>
              </a:solidFill>
            </a:endParaRPr>
          </a:p>
          <a:p>
            <a:pPr algn="l"/>
            <a:r>
              <a:rPr lang="en-US" altLang="zh-CN">
                <a:solidFill>
                  <a:srgbClr val="00B0F0"/>
                </a:solidFill>
              </a:rPr>
              <a:t>&lt;html lang="en"&gt;</a:t>
            </a:r>
            <a:endParaRPr lang="en-US" altLang="zh-CN">
              <a:solidFill>
                <a:srgbClr val="00B0F0"/>
              </a:solidFill>
            </a:endParaRPr>
          </a:p>
          <a:p>
            <a:pPr algn="l"/>
            <a:r>
              <a:rPr lang="en-US" altLang="zh-CN">
                <a:solidFill>
                  <a:srgbClr val="00B0F0"/>
                </a:solidFill>
              </a:rPr>
              <a:t>&lt;head&gt;</a:t>
            </a:r>
            <a:endParaRPr lang="en-US" altLang="zh-CN">
              <a:solidFill>
                <a:srgbClr val="00B0F0"/>
              </a:solidFill>
            </a:endParaRPr>
          </a:p>
          <a:p>
            <a:pPr algn="l"/>
            <a:r>
              <a:rPr lang="en-US" altLang="zh-CN">
                <a:solidFill>
                  <a:srgbClr val="00B0F0"/>
                </a:solidFill>
              </a:rPr>
              <a:t>    &lt;meta charset="UTF-8"&gt;</a:t>
            </a:r>
            <a:endParaRPr lang="en-US" altLang="zh-CN">
              <a:solidFill>
                <a:srgbClr val="00B0F0"/>
              </a:solidFill>
            </a:endParaRPr>
          </a:p>
          <a:p>
            <a:pPr algn="l"/>
            <a:r>
              <a:rPr lang="en-US" altLang="zh-CN">
                <a:solidFill>
                  <a:srgbClr val="00B0F0"/>
                </a:solidFill>
              </a:rPr>
              <a:t>    &lt;title&gt;Document&lt;/title&gt;</a:t>
            </a:r>
            <a:endParaRPr lang="en-US" altLang="zh-CN">
              <a:solidFill>
                <a:srgbClr val="00B0F0"/>
              </a:solidFill>
            </a:endParaRPr>
          </a:p>
          <a:p>
            <a:pPr algn="l"/>
            <a:r>
              <a:rPr lang="en-US" altLang="zh-CN">
                <a:solidFill>
                  <a:srgbClr val="00B0F0"/>
                </a:solidFill>
              </a:rPr>
              <a:t>&lt;/head&gt;</a:t>
            </a:r>
            <a:endParaRPr lang="en-US" altLang="zh-CN">
              <a:solidFill>
                <a:srgbClr val="00B0F0"/>
              </a:solidFill>
            </a:endParaRPr>
          </a:p>
          <a:p>
            <a:pPr algn="l"/>
            <a:r>
              <a:rPr lang="en-US" altLang="zh-CN">
                <a:solidFill>
                  <a:srgbClr val="00B0F0"/>
                </a:solidFill>
              </a:rPr>
              <a:t>&lt;body&gt;</a:t>
            </a:r>
            <a:endParaRPr lang="en-US" altLang="zh-CN">
              <a:solidFill>
                <a:srgbClr val="00B0F0"/>
              </a:solidFill>
            </a:endParaRPr>
          </a:p>
          <a:p>
            <a:pPr algn="l"/>
            <a:endParaRPr lang="en-US" altLang="zh-CN">
              <a:solidFill>
                <a:srgbClr val="00B0F0"/>
              </a:solidFill>
            </a:endParaRPr>
          </a:p>
          <a:p>
            <a:pPr algn="l"/>
            <a:r>
              <a:rPr lang="en-US" altLang="zh-CN">
                <a:solidFill>
                  <a:srgbClr val="00B0F0"/>
                </a:solidFill>
              </a:rPr>
              <a:t>&lt;/body&gt;</a:t>
            </a:r>
            <a:endParaRPr lang="en-US" altLang="zh-CN">
              <a:solidFill>
                <a:srgbClr val="00B0F0"/>
              </a:solidFill>
            </a:endParaRPr>
          </a:p>
          <a:p>
            <a:pPr algn="l"/>
            <a:r>
              <a:rPr lang="en-US" altLang="zh-CN">
                <a:solidFill>
                  <a:srgbClr val="00B0F0"/>
                </a:solidFill>
              </a:rPr>
              <a:t>&lt;/html&gt;</a:t>
            </a:r>
            <a:endParaRPr lang="en-US" altLang="zh-CN">
              <a:solidFill>
                <a:srgbClr val="00B0F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72380" y="6003925"/>
            <a:ext cx="1918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HTML</a:t>
            </a:r>
            <a:r>
              <a:rPr lang="zh-CN" altLang="en-US"/>
              <a:t>文件样</a:t>
            </a:r>
            <a:r>
              <a:rPr lang="zh-CN" altLang="en-US"/>
              <a:t>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第五章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单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230505" y="1014095"/>
            <a:ext cx="330263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：文本框的</a:t>
            </a:r>
            <a:r>
              <a:rPr lang="zh-CN" altLang="en-US">
                <a:sym typeface="+mn-ea"/>
              </a:rPr>
              <a:t>操作</a:t>
            </a:r>
            <a:endParaRPr lang="zh-CN" altLang="en-US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0505" y="1697355"/>
            <a:ext cx="116293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表单中的文本框主要有两种，分别是单行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文本框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密码输入框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/>
          <p:nvPr/>
        </p:nvPicPr>
        <p:blipFill>
          <a:blip r:embed="rId1"/>
          <a:srcRect l="6672" r="10896"/>
          <a:stretch>
            <a:fillRect/>
          </a:stretch>
        </p:blipFill>
        <p:spPr>
          <a:xfrm>
            <a:off x="845820" y="2157730"/>
            <a:ext cx="10050145" cy="5295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30505" y="2687320"/>
            <a:ext cx="1162939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在该语法中，各参数的含义如下。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name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：文本框的名称，用于和网页中其他控件加以区别，命名时不能包含特殊字符，也不能以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HTML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预留作为名称。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size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：定义文本框在网页中显示的长度，以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字符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为单位。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maxlength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：定义在文本框中最多可以输入的文字数。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value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：定义文本框中的默认值。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第五章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单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230505" y="1014095"/>
            <a:ext cx="330263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：文本框的</a:t>
            </a:r>
            <a:r>
              <a:rPr lang="zh-CN" altLang="en-US">
                <a:sym typeface="+mn-ea"/>
              </a:rPr>
              <a:t>操作</a:t>
            </a:r>
            <a:endParaRPr lang="zh-CN" altLang="en-US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0505" y="1697355"/>
            <a:ext cx="116293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表单中的文本框主要有两种，分别是单行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文本框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密码输入框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/>
          <p:nvPr/>
        </p:nvPicPr>
        <p:blipFill>
          <a:blip r:embed="rId1"/>
          <a:srcRect l="6672" r="10896"/>
          <a:stretch>
            <a:fillRect/>
          </a:stretch>
        </p:blipFill>
        <p:spPr>
          <a:xfrm>
            <a:off x="845820" y="2157730"/>
            <a:ext cx="10050145" cy="5295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30505" y="2687320"/>
            <a:ext cx="1162939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在该语法中，各参数的含义如下。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name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：文本框的名称，用于和网页中其他控件加以区别，命名时不能包含特殊字符，也不能以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HTML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预留作为名称。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size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：定义文本框在网页中显示的长度，以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字符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为单位。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maxlength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：定义在文本框中最多可以输入的文字数。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value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：定义文本框中的默认值。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六章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单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230505" y="1014095"/>
            <a:ext cx="239204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输入标签知识框</a:t>
            </a:r>
            <a:r>
              <a:rPr lang="zh-CN" altLang="en-US">
                <a:sym typeface="+mn-ea"/>
              </a:rPr>
              <a:t>架</a:t>
            </a:r>
            <a:endParaRPr lang="zh-CN" altLang="en-US">
              <a:sym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865120" y="3595370"/>
            <a:ext cx="211582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sym typeface="+mn-ea"/>
              </a:rPr>
              <a:t>输入标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签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627370" y="2420620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文本</a:t>
            </a:r>
            <a:r>
              <a:rPr lang="zh-CN" altLang="en-US">
                <a:solidFill>
                  <a:schemeClr val="tx1"/>
                </a:solidFill>
              </a:rPr>
              <a:t>框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627370" y="3173730"/>
            <a:ext cx="2153285" cy="596900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单选和复选</a:t>
            </a:r>
            <a:r>
              <a:rPr lang="zh-CN" altLang="en-US">
                <a:solidFill>
                  <a:schemeClr val="tx1"/>
                </a:solidFill>
              </a:rPr>
              <a:t>框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5120005" y="2695575"/>
            <a:ext cx="368300" cy="2320290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627370" y="4679950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图像域和文件</a:t>
            </a:r>
            <a:r>
              <a:rPr lang="zh-CN" altLang="en-US">
                <a:solidFill>
                  <a:schemeClr val="tx1"/>
                </a:solidFill>
              </a:rPr>
              <a:t>域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627370" y="3926840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按</a:t>
            </a:r>
            <a:r>
              <a:rPr lang="zh-CN" altLang="en-US">
                <a:solidFill>
                  <a:schemeClr val="tx1"/>
                </a:solidFill>
              </a:rPr>
              <a:t>钮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六章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单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230505" y="1014095"/>
            <a:ext cx="229425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：单选</a:t>
            </a:r>
            <a:r>
              <a:rPr lang="zh-CN" altLang="en-US">
                <a:sym typeface="+mn-ea"/>
              </a:rPr>
              <a:t>框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0505" y="1697355"/>
            <a:ext cx="11466195" cy="36944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语法格式：</a:t>
            </a:r>
            <a:endParaRPr lang="en-US" altLang="zh-CN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&lt;input type=”radio” value=”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单选框的取值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 name=”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单选框名称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 checked=”checkd”/&gt;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属性值含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义：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value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：用来设置在用户选中该项目后，传送到处理程序中的值。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name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：单选框的名称，需要注意的是，在一组单选框中，其名称往往相同，这样，在传递时才能更好地对某一项选择内容的取值进行判断。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ckecked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：表示这一单选框默认被选中，在一组单选框中只能有一个单选框被设置为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checked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六章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单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230505" y="1014095"/>
            <a:ext cx="229425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：</a:t>
            </a:r>
            <a:r>
              <a:rPr lang="zh-CN" altLang="en-US">
                <a:sym typeface="+mn-ea"/>
              </a:rPr>
              <a:t>复选</a:t>
            </a:r>
            <a:r>
              <a:rPr lang="zh-CN" altLang="en-US">
                <a:sym typeface="+mn-ea"/>
              </a:rPr>
              <a:t>框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0505" y="1697355"/>
            <a:ext cx="11466195" cy="36944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语法格式：</a:t>
            </a:r>
            <a:endParaRPr lang="en-US" altLang="zh-CN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&lt;input type=”checkbox” value=”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单选框的取值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 name=”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单选框名称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 checked=”check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ed”/&gt;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属性值含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义：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value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：用来设置在用户选中该项目后，传送到处理程序中的值。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name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：单选框的名称，需要注意的是，在一组单选框中，其名称往往相同，这样，在传递时才能更好地对某一项选择内容的取值进行判断。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ckecked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：表示这一单选框默认被选中，在一组单选框中只能有一个单选框被设置为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checked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六章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单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230505" y="1014095"/>
            <a:ext cx="239204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输入标签知识框</a:t>
            </a:r>
            <a:r>
              <a:rPr lang="zh-CN" altLang="en-US">
                <a:sym typeface="+mn-ea"/>
              </a:rPr>
              <a:t>架</a:t>
            </a:r>
            <a:endParaRPr lang="zh-CN" altLang="en-US">
              <a:sym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865120" y="3595370"/>
            <a:ext cx="211582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sym typeface="+mn-ea"/>
              </a:rPr>
              <a:t>输入标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签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627370" y="2420620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文本</a:t>
            </a:r>
            <a:r>
              <a:rPr lang="zh-CN" altLang="en-US">
                <a:solidFill>
                  <a:schemeClr val="tx1"/>
                </a:solidFill>
              </a:rPr>
              <a:t>框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627370" y="3173730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单选和复选</a:t>
            </a:r>
            <a:r>
              <a:rPr lang="zh-CN" altLang="en-US">
                <a:solidFill>
                  <a:schemeClr val="tx1"/>
                </a:solidFill>
              </a:rPr>
              <a:t>框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5120005" y="2695575"/>
            <a:ext cx="368300" cy="2320290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627370" y="4679950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图像域和文件</a:t>
            </a:r>
            <a:r>
              <a:rPr lang="zh-CN" altLang="en-US">
                <a:solidFill>
                  <a:schemeClr val="tx1"/>
                </a:solidFill>
              </a:rPr>
              <a:t>域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627370" y="3926840"/>
            <a:ext cx="2153285" cy="596900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按</a:t>
            </a:r>
            <a:r>
              <a:rPr lang="zh-CN" altLang="en-US">
                <a:solidFill>
                  <a:schemeClr val="tx1"/>
                </a:solidFill>
              </a:rPr>
              <a:t>钮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六章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单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230505" y="1014095"/>
            <a:ext cx="229425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：</a:t>
            </a:r>
            <a:r>
              <a:rPr lang="zh-CN" altLang="en-US">
                <a:sym typeface="+mn-ea"/>
              </a:rPr>
              <a:t>普通按</a:t>
            </a:r>
            <a:r>
              <a:rPr lang="zh-CN" altLang="en-US">
                <a:sym typeface="+mn-ea"/>
              </a:rPr>
              <a:t>钮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0505" y="1697355"/>
            <a:ext cx="11466195" cy="36944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语法格式：</a:t>
            </a:r>
            <a:endParaRPr lang="en-US" altLang="zh-CN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&lt;input type=”button” value=”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按钮的取值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 name=”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按钮名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 onclick=”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处理程序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”/&gt;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属性值含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义：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value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：按钮上显示的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文字。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name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：按钮名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称。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ckecked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：当单击按钮时进行的处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六章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单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230505" y="1014095"/>
            <a:ext cx="229425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：提</a:t>
            </a:r>
            <a:r>
              <a:rPr lang="zh-CN" altLang="en-US">
                <a:sym typeface="+mn-ea"/>
              </a:rPr>
              <a:t>交按</a:t>
            </a:r>
            <a:r>
              <a:rPr lang="zh-CN" altLang="en-US">
                <a:sym typeface="+mn-ea"/>
              </a:rPr>
              <a:t>钮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0505" y="1697355"/>
            <a:ext cx="11466195" cy="36944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语法格式：</a:t>
            </a:r>
            <a:endParaRPr lang="en-US" altLang="zh-CN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&lt;input type=”submit” value=”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按钮的取值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 name=”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按钮名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 /&gt;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属性值含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义：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value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：按钮上显示的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文字。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name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：按钮名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称。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六章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单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230505" y="1014095"/>
            <a:ext cx="229425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：重</a:t>
            </a:r>
            <a:r>
              <a:rPr lang="zh-CN" altLang="en-US">
                <a:sym typeface="+mn-ea"/>
              </a:rPr>
              <a:t>置按</a:t>
            </a:r>
            <a:r>
              <a:rPr lang="zh-CN" altLang="en-US">
                <a:sym typeface="+mn-ea"/>
              </a:rPr>
              <a:t>钮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0505" y="1697355"/>
            <a:ext cx="11466195" cy="36944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语法格式：</a:t>
            </a:r>
            <a:endParaRPr lang="en-US" altLang="zh-CN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&lt;input type=”reset” value=”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按钮的取值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 name=”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按钮名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 /&gt;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属性值含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义：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value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：按钮上显示的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文字。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name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：按钮名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称。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六章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单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230505" y="1014095"/>
            <a:ext cx="239204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输入标签知识框</a:t>
            </a:r>
            <a:r>
              <a:rPr lang="zh-CN" altLang="en-US">
                <a:sym typeface="+mn-ea"/>
              </a:rPr>
              <a:t>架</a:t>
            </a:r>
            <a:endParaRPr lang="zh-CN" altLang="en-US">
              <a:sym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865120" y="3595370"/>
            <a:ext cx="211582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sym typeface="+mn-ea"/>
              </a:rPr>
              <a:t>输入标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签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627370" y="2420620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文本</a:t>
            </a:r>
            <a:r>
              <a:rPr lang="zh-CN" altLang="en-US">
                <a:solidFill>
                  <a:schemeClr val="tx1"/>
                </a:solidFill>
              </a:rPr>
              <a:t>框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627370" y="3173730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单选和复选</a:t>
            </a:r>
            <a:r>
              <a:rPr lang="zh-CN" altLang="en-US">
                <a:solidFill>
                  <a:schemeClr val="tx1"/>
                </a:solidFill>
              </a:rPr>
              <a:t>框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5120005" y="2695575"/>
            <a:ext cx="368300" cy="2320290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627370" y="4679950"/>
            <a:ext cx="2153285" cy="596900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图像域和文件</a:t>
            </a:r>
            <a:r>
              <a:rPr lang="zh-CN" altLang="en-US">
                <a:solidFill>
                  <a:schemeClr val="tx1"/>
                </a:solidFill>
              </a:rPr>
              <a:t>域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627370" y="3926840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按</a:t>
            </a:r>
            <a:r>
              <a:rPr lang="zh-CN" altLang="en-US">
                <a:solidFill>
                  <a:schemeClr val="tx1"/>
                </a:solidFill>
              </a:rPr>
              <a:t>钮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第一章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HTML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概述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187388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本</a:t>
            </a:r>
            <a:r>
              <a:rPr lang="zh-CN" altLang="en-US"/>
              <a:t>章知识结</a:t>
            </a:r>
            <a:r>
              <a:rPr lang="zh-CN" altLang="en-US"/>
              <a:t>构</a:t>
            </a: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372235" y="317944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HTML</a:t>
            </a:r>
            <a:r>
              <a:rPr lang="zh-CN" altLang="en-US">
                <a:solidFill>
                  <a:schemeClr val="tx1"/>
                </a:solidFill>
              </a:rPr>
              <a:t>概述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531235" y="218884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什么是</a:t>
            </a:r>
            <a:r>
              <a:rPr lang="en-US" altLang="zh-CN">
                <a:solidFill>
                  <a:schemeClr val="tx1"/>
                </a:solidFill>
              </a:rPr>
              <a:t>HTML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531235" y="4192270"/>
            <a:ext cx="1524000" cy="596900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HTML</a:t>
            </a:r>
            <a:r>
              <a:rPr lang="zh-CN" altLang="en-US">
                <a:solidFill>
                  <a:schemeClr val="tx1"/>
                </a:solidFill>
              </a:rPr>
              <a:t>文件的基本结</a:t>
            </a:r>
            <a:r>
              <a:rPr lang="zh-CN" altLang="en-US">
                <a:solidFill>
                  <a:schemeClr val="tx1"/>
                </a:solidFill>
              </a:rPr>
              <a:t>构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722620" y="3130550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标</a:t>
            </a:r>
            <a:r>
              <a:rPr lang="zh-CN" altLang="en-US">
                <a:solidFill>
                  <a:schemeClr val="tx1"/>
                </a:solidFill>
              </a:rPr>
              <a:t>签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943850" y="212788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独</a:t>
            </a:r>
            <a:r>
              <a:rPr lang="zh-CN" altLang="en-US">
                <a:solidFill>
                  <a:schemeClr val="tx1"/>
                </a:solidFill>
              </a:rPr>
              <a:t>立标</a:t>
            </a:r>
            <a:r>
              <a:rPr lang="zh-CN" altLang="en-US">
                <a:solidFill>
                  <a:schemeClr val="tx1"/>
                </a:solidFill>
              </a:rPr>
              <a:t>签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939405" y="3182620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成</a:t>
            </a:r>
            <a:r>
              <a:rPr lang="zh-CN" altLang="en-US">
                <a:solidFill>
                  <a:schemeClr val="tx1"/>
                </a:solidFill>
              </a:rPr>
              <a:t>对标</a:t>
            </a:r>
            <a:r>
              <a:rPr lang="zh-CN" altLang="en-US">
                <a:solidFill>
                  <a:schemeClr val="tx1"/>
                </a:solidFill>
              </a:rPr>
              <a:t>签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939405" y="423735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常见标</a:t>
            </a:r>
            <a:r>
              <a:rPr lang="zh-CN" altLang="en-US">
                <a:solidFill>
                  <a:schemeClr val="tx1"/>
                </a:solidFill>
              </a:rPr>
              <a:t>签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722620" y="5292725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元素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3023870" y="2421255"/>
            <a:ext cx="368300" cy="2073910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左大括号 7"/>
          <p:cNvSpPr/>
          <p:nvPr/>
        </p:nvSpPr>
        <p:spPr>
          <a:xfrm>
            <a:off x="5233670" y="3453765"/>
            <a:ext cx="368300" cy="2073910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左大括号 8"/>
          <p:cNvSpPr/>
          <p:nvPr/>
        </p:nvSpPr>
        <p:spPr>
          <a:xfrm>
            <a:off x="7443470" y="2397125"/>
            <a:ext cx="368300" cy="3257550"/>
          </a:xfrm>
          <a:prstGeom prst="leftBrace">
            <a:avLst>
              <a:gd name="adj1" fmla="val 8333"/>
              <a:gd name="adj2" fmla="val 33367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939405" y="5292090"/>
            <a:ext cx="152400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属性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六章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单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230505" y="1014095"/>
            <a:ext cx="229425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：图像</a:t>
            </a:r>
            <a:r>
              <a:rPr lang="zh-CN" altLang="en-US">
                <a:sym typeface="+mn-ea"/>
              </a:rPr>
              <a:t>域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0505" y="1697355"/>
            <a:ext cx="11466195" cy="27857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图像域相于当火山平台中的图片按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钮。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语法格式：</a:t>
            </a:r>
            <a:endParaRPr lang="en-US" altLang="zh-CN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&lt;input type=”image” src=””  /&gt;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属性值含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义：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src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：设置图片地址，是相对路径，也可以是绝对路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径。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六章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单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230505" y="1014095"/>
            <a:ext cx="229425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：</a:t>
            </a:r>
            <a:r>
              <a:rPr lang="zh-CN" altLang="en-US">
                <a:sym typeface="+mn-ea"/>
              </a:rPr>
              <a:t>文件域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0505" y="1697355"/>
            <a:ext cx="11466195" cy="38900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在上传文件时常常用到文件域，用于查找硬盘中的文件路径，然后通过表单将选中的文件上传。在设置电子邮件、上传头像、发送文件时常常会看到这一控件。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语法格式：</a:t>
            </a:r>
            <a:endParaRPr lang="en-US" altLang="zh-CN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&lt;input type=”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file” accept=””/&gt;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属性值含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义：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accept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：所接受的文件类别，有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26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种选择，可以省略，但不可以自定义文件类型。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第六章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单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187388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本</a:t>
            </a:r>
            <a:r>
              <a:rPr lang="zh-CN" altLang="en-US"/>
              <a:t>章知识结</a:t>
            </a:r>
            <a:r>
              <a:rPr lang="zh-CN" altLang="en-US"/>
              <a:t>构</a:t>
            </a: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287270" y="3479165"/>
            <a:ext cx="211582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sym typeface="+mn-ea"/>
              </a:rPr>
              <a:t>表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单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49520" y="170751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表单</a:t>
            </a:r>
            <a:r>
              <a:rPr lang="zh-CN" altLang="en-US">
                <a:solidFill>
                  <a:schemeClr val="tx1"/>
                </a:solidFill>
              </a:rPr>
              <a:t>概述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03165" y="3479165"/>
            <a:ext cx="21532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输入标</a:t>
            </a:r>
            <a:r>
              <a:rPr lang="zh-CN" altLang="en-US">
                <a:solidFill>
                  <a:schemeClr val="tx1"/>
                </a:solidFill>
              </a:rPr>
              <a:t>签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4542155" y="1939925"/>
            <a:ext cx="368300" cy="3648075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049520" y="5231765"/>
            <a:ext cx="2153285" cy="596900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文本域和菜单列</a:t>
            </a:r>
            <a:r>
              <a:rPr lang="zh-CN" altLang="en-US">
                <a:solidFill>
                  <a:schemeClr val="tx1"/>
                </a:solidFill>
              </a:rPr>
              <a:t>表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22080" y="30086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六章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单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230505" y="1014095"/>
            <a:ext cx="229425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：文</a:t>
            </a:r>
            <a:r>
              <a:rPr lang="zh-CN" altLang="en-US">
                <a:sym typeface="+mn-ea"/>
              </a:rPr>
              <a:t>本域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0505" y="1697355"/>
            <a:ext cx="11466195" cy="46761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文本域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文本框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区别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在于文本域可以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显示多行文字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语法格式：</a:t>
            </a:r>
            <a:endParaRPr lang="en-US" altLang="zh-CN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&lt;textarea  rows=”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行数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 cols=”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列数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”&gt;&lt;/textarea&gt;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属性值含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义：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rows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：文本域的行数。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cols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：文本域的建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议列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六章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单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230505" y="1014095"/>
            <a:ext cx="229425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：菜单列</a:t>
            </a:r>
            <a:r>
              <a:rPr lang="zh-CN" altLang="en-US">
                <a:sym typeface="+mn-ea"/>
              </a:rPr>
              <a:t>表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0505" y="1697355"/>
            <a:ext cx="11466195" cy="2658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菜单列表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控件主要用来进行选择给定答案中的一项。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语法格式：</a:t>
            </a:r>
            <a:endParaRPr lang="en-US" altLang="zh-CN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select name=”” size=”” multiple&gt;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/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&lt;option selected=”selected”&gt;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选项显示内容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&lt;/option&gt;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/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&lt;option value=”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选项值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”&gt;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选项显示内容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&lt;/option&gt;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&lt;/select&gt;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230505" y="4469765"/>
            <a:ext cx="7413625" cy="177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第七章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多媒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体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187388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本</a:t>
            </a:r>
            <a:r>
              <a:rPr lang="zh-CN" altLang="en-US"/>
              <a:t>章知识结</a:t>
            </a:r>
            <a:r>
              <a:rPr lang="zh-CN" altLang="en-US"/>
              <a:t>构</a:t>
            </a: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287270" y="3479165"/>
            <a:ext cx="211582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sym typeface="+mn-ea"/>
              </a:rPr>
              <a:t>多媒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体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49520" y="1707515"/>
            <a:ext cx="25723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多媒体</a:t>
            </a:r>
            <a:r>
              <a:rPr lang="zh-CN" altLang="en-US">
                <a:solidFill>
                  <a:schemeClr val="tx1"/>
                </a:solidFill>
              </a:rPr>
              <a:t>概述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03165" y="5250815"/>
            <a:ext cx="25723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多媒体元素基本</a:t>
            </a:r>
            <a:r>
              <a:rPr lang="zh-CN" altLang="en-US">
                <a:solidFill>
                  <a:schemeClr val="tx1"/>
                </a:solidFill>
              </a:rPr>
              <a:t>属性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4542155" y="1939925"/>
            <a:ext cx="368300" cy="3648075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六章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表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单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230505" y="1014095"/>
            <a:ext cx="272224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：多媒体</a:t>
            </a:r>
            <a:r>
              <a:rPr lang="zh-CN" altLang="en-US">
                <a:sym typeface="+mn-ea"/>
              </a:rPr>
              <a:t>概述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0505" y="1697355"/>
            <a:ext cx="11466195" cy="3095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HTML5 引入了原生的 &lt;video&gt; 和 &lt;audio&gt; 元素，分别用于在网页中嵌入并播放视频和音频，无需依赖第三方插件。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语法格式：</a:t>
            </a:r>
            <a:endParaRPr lang="en-US" altLang="zh-CN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&lt;audio src=”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音频地址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”controls&gt;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您的浏览器暂不支持播放此内容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&lt;/audio&gt;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&lt;video src=”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视频地址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”width=”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宽度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 height=”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高度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”controls&gt;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您的浏览器暂不支持播放此内容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&lt;/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video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&gt;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第七章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多媒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体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187388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本</a:t>
            </a:r>
            <a:r>
              <a:rPr lang="zh-CN" altLang="en-US"/>
              <a:t>章知识结</a:t>
            </a:r>
            <a:r>
              <a:rPr lang="zh-CN" altLang="en-US"/>
              <a:t>构</a:t>
            </a: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287270" y="3479165"/>
            <a:ext cx="2115820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sym typeface="+mn-ea"/>
              </a:rPr>
              <a:t>多媒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体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49520" y="1707515"/>
            <a:ext cx="2572385" cy="5969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多媒体</a:t>
            </a:r>
            <a:r>
              <a:rPr lang="zh-CN" altLang="en-US">
                <a:solidFill>
                  <a:schemeClr val="tx1"/>
                </a:solidFill>
              </a:rPr>
              <a:t>概述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03165" y="5250815"/>
            <a:ext cx="2572385" cy="596900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多媒体元素基本</a:t>
            </a:r>
            <a:r>
              <a:rPr lang="zh-CN" altLang="en-US">
                <a:solidFill>
                  <a:schemeClr val="tx1"/>
                </a:solidFill>
              </a:rPr>
              <a:t>属性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4542155" y="1939925"/>
            <a:ext cx="368300" cy="3648075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第七章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多媒体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230505" y="1014095"/>
            <a:ext cx="316674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：多媒体基本</a:t>
            </a:r>
            <a:r>
              <a:rPr lang="zh-CN" altLang="en-US">
                <a:sym typeface="+mn-ea"/>
              </a:rPr>
              <a:t>属性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0505" y="1697355"/>
            <a:ext cx="11466195" cy="5511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video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元素与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audio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元素具有的属性大致相同。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229870" y="2362200"/>
          <a:ext cx="11466830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5340"/>
                <a:gridCol w="2646045"/>
                <a:gridCol w="673544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属性名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属性值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说明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src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“视频路径”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用于指定媒体数据的URL地址</a:t>
                      </a:r>
                      <a:endParaRPr lang="zh-CN" altLang="en-US" sz="18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autoplay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“</a:t>
                      </a:r>
                      <a:r>
                        <a:rPr lang="zh-CN" altLang="en-US" sz="1800"/>
                        <a:t>autoplay</a:t>
                      </a:r>
                      <a:r>
                        <a:rPr lang="en-US" altLang="zh-CN" sz="1800"/>
                        <a:t>”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用于指定媒体是否在网页加载后自动播放</a:t>
                      </a:r>
                      <a:endParaRPr lang="zh-CN" altLang="en-US" sz="1800"/>
                    </a:p>
                  </a:txBody>
                  <a:tcPr/>
                </a:tc>
              </a:tr>
              <a:tr h="381000"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perload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“none”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表示不进行预加载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“metadata”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表示只预加载媒体的元数据（媒体字节数、第一帧、播放列表、持续时间等）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“auto”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表示预加载全部视频或音频数据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poster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“</a:t>
                      </a:r>
                      <a:r>
                        <a:rPr lang="zh-CN" altLang="en-US" sz="1800"/>
                        <a:t>图片路径</a:t>
                      </a:r>
                      <a:r>
                        <a:rPr lang="en-US" altLang="zh-CN" sz="1800"/>
                        <a:t>”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当视频不可用时，可以使用</a:t>
                      </a:r>
                      <a:r>
                        <a:rPr lang="en-US" altLang="zh-CN"/>
                        <a:t>poster</a:t>
                      </a:r>
                      <a:r>
                        <a:rPr lang="zh-CN" altLang="en-US"/>
                        <a:t>属性向用户展示一张替代用的图片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loop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“loop”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用于指定是否循环播放视频或音频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第七章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多媒体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230505" y="1014095"/>
            <a:ext cx="3166745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知识点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：多媒体基本</a:t>
            </a:r>
            <a:r>
              <a:rPr lang="zh-CN" altLang="en-US">
                <a:sym typeface="+mn-ea"/>
              </a:rPr>
              <a:t>属性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0505" y="1697355"/>
            <a:ext cx="11466195" cy="5511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video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元素与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audio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元素具有的属性大致相同。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229870" y="2362200"/>
          <a:ext cx="11466830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8520"/>
                <a:gridCol w="2602865"/>
                <a:gridCol w="673544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属性名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属性值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说明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controls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“</a:t>
                      </a:r>
                      <a:r>
                        <a:rPr lang="en-US" altLang="zh-CN" sz="1800">
                          <a:sym typeface="+mn-ea"/>
                        </a:rPr>
                        <a:t>controls</a:t>
                      </a:r>
                      <a:r>
                        <a:rPr lang="en-US" altLang="zh-CN"/>
                        <a:t>”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指定是否为视频或音频添加浏览器自带的播放用的控制条，控制条中有播放、暂停等按钮。</a:t>
                      </a:r>
                      <a:endParaRPr lang="zh-CN" altLang="en-US" sz="18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/>
                        <a:t>width</a:t>
                      </a:r>
                      <a:endParaRPr lang="en-US" altLang="zh-CN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宽度</a:t>
                      </a:r>
                      <a:r>
                        <a:rPr lang="zh-CN" altLang="en-US" sz="1800"/>
                        <a:t>值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/>
                        <a:t>设置播放器</a:t>
                      </a:r>
                      <a:r>
                        <a:rPr lang="zh-CN" altLang="en-US" sz="1800"/>
                        <a:t>的宽</a:t>
                      </a:r>
                      <a:r>
                        <a:rPr lang="zh-CN" altLang="en-US" sz="1800"/>
                        <a:t>度</a:t>
                      </a:r>
                      <a:endParaRPr lang="zh-CN" altLang="en-US" sz="18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height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/>
                        <a:t>高度</a:t>
                      </a:r>
                      <a:r>
                        <a:rPr lang="zh-CN" altLang="en-US" sz="1800"/>
                        <a:t>值</a:t>
                      </a:r>
                      <a:endParaRPr lang="zh-CN" altLang="en-US" sz="1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设置播放器的高</a:t>
                      </a:r>
                      <a:r>
                        <a:rPr lang="zh-CN" altLang="en-US"/>
                        <a:t>度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20345" y="4288790"/>
            <a:ext cx="10911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注：另外还有一些与</a:t>
            </a:r>
            <a:r>
              <a:rPr lang="en-US" altLang="zh-CN"/>
              <a:t>javascript</a:t>
            </a:r>
            <a:r>
              <a:rPr lang="zh-CN" altLang="en-US"/>
              <a:t>交互的属性暂未列出，待后续学习了</a:t>
            </a:r>
            <a:r>
              <a:rPr lang="en-US" altLang="zh-CN">
                <a:sym typeface="+mn-ea"/>
              </a:rPr>
              <a:t>javascript</a:t>
            </a:r>
            <a:r>
              <a:rPr lang="zh-CN" altLang="en-US">
                <a:sym typeface="+mn-ea"/>
              </a:rPr>
              <a:t>之后再来应用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484485" y="6513195"/>
            <a:ext cx="1564640" cy="3683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b="1">
                <a:ln w="15875"/>
                <a:solidFill>
                  <a:srgbClr val="00B0F0"/>
                </a:solidFill>
                <a:effectLst/>
              </a:rPr>
              <a:t>www.qzbc.net</a:t>
            </a:r>
            <a:endParaRPr lang="en-US" b="1">
              <a:ln w="15875"/>
              <a:solidFill>
                <a:srgbClr val="00B0F0"/>
              </a:solidFill>
              <a:effectLst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81610" y="175895"/>
            <a:ext cx="11797030" cy="67056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 sz="2800">
                <a:solidFill>
                  <a:schemeClr val="bg1"/>
                </a:solidFill>
                <a:sym typeface="+mn-ea"/>
              </a:rPr>
              <a:t>第一章</a:t>
            </a:r>
            <a:r>
              <a:rPr lang="en-US" altLang="zh-CN" sz="2800">
                <a:solidFill>
                  <a:schemeClr val="bg1"/>
                </a:solidFill>
                <a:sym typeface="+mn-ea"/>
              </a:rPr>
              <a:t> HTML</a:t>
            </a:r>
            <a:r>
              <a:rPr lang="zh-CN" altLang="en-US" sz="2800">
                <a:solidFill>
                  <a:schemeClr val="bg1"/>
                </a:solidFill>
                <a:sym typeface="+mn-ea"/>
              </a:rPr>
              <a:t>概述</a:t>
            </a:r>
            <a:endParaRPr lang="zh-CN" altLang="en-US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6497320"/>
            <a:ext cx="12192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>
            <a:off x="230505" y="1014095"/>
            <a:ext cx="2047240" cy="5156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知识点</a:t>
            </a:r>
            <a:r>
              <a:rPr lang="en-US" altLang="zh-CN"/>
              <a:t>3</a:t>
            </a:r>
            <a:r>
              <a:rPr lang="zh-CN" altLang="en-US"/>
              <a:t>：标</a:t>
            </a:r>
            <a:r>
              <a:rPr lang="zh-CN" altLang="en-US"/>
              <a:t>签</a:t>
            </a:r>
            <a:endParaRPr lang="zh-CN" altLang="en-US"/>
          </a:p>
        </p:txBody>
      </p:sp>
      <p:graphicFrame>
        <p:nvGraphicFramePr>
          <p:cNvPr id="2" name="表格 1"/>
          <p:cNvGraphicFramePr/>
          <p:nvPr/>
        </p:nvGraphicFramePr>
        <p:xfrm>
          <a:off x="230505" y="2086610"/>
          <a:ext cx="5476240" cy="26803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40535"/>
                <a:gridCol w="3735705"/>
              </a:tblGrid>
              <a:tr h="375285">
                <a:tc>
                  <a:txBody>
                    <a:bodyPr/>
                    <a:p>
                      <a:pPr algn="ctr"/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标签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说明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920">
                <a:tc>
                  <a:txBody>
                    <a:bodyPr/>
                    <a:p>
                      <a:pPr algn="ctr"/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&lt;!DOCTYPE html&gt;</a:t>
                      </a:r>
                      <a:endParaRPr lang="en-US" altLang="zh-CN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l"/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声明 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HTML5 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文档类型（不是标签，但必须）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  <a:tr h="375285">
                <a:tc>
                  <a:txBody>
                    <a:bodyPr/>
                    <a:p>
                      <a:pPr algn="ctr"/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&lt;html&gt;</a:t>
                      </a:r>
                      <a:endParaRPr lang="en-US" altLang="zh-CN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l"/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HTML 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文档的根元素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  <a:tr h="374650">
                <a:tc>
                  <a:txBody>
                    <a:bodyPr/>
                    <a:p>
                      <a:pPr algn="ctr"/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&lt;head&gt;</a:t>
                      </a:r>
                      <a:endParaRPr lang="en-US" altLang="zh-CN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l"/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包含元数据（如标题、字符集、样式等）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  <a:tr h="375920">
                <a:tc>
                  <a:txBody>
                    <a:bodyPr/>
                    <a:p>
                      <a:pPr algn="ctr"/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&lt;title&gt;</a:t>
                      </a:r>
                      <a:endParaRPr lang="en-US" altLang="zh-CN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l"/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网页标题（显示在浏览器标签页上）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  <a:tr h="427990">
                <a:tc>
                  <a:txBody>
                    <a:bodyPr/>
                    <a:p>
                      <a:pPr algn="ctr"/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&lt;meta&gt;</a:t>
                      </a:r>
                      <a:endParaRPr lang="en-US" altLang="zh-CN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l"/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提供页面元信息（如字符编码、视口、描述等）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  <a:tr h="375285">
                <a:tc>
                  <a:txBody>
                    <a:bodyPr/>
                    <a:p>
                      <a:pPr algn="ctr"/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&lt;body&gt;</a:t>
                      </a:r>
                      <a:endParaRPr lang="en-US" altLang="zh-CN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l"/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网页可见内容的容器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81610" y="1639253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0" algn="l">
              <a:spcAft>
                <a:spcPct val="0"/>
              </a:spcAft>
            </a:pPr>
            <a:r>
              <a:rPr lang="zh-CN" altLang="en-US" sz="1600" b="1" i="0">
                <a:solidFill>
                  <a:srgbClr val="060A26"/>
                </a:solidFill>
                <a:latin typeface="Segoe Print" panose="02000600000000000000" charset="0"/>
                <a:ea typeface="Segoe Print" panose="02000600000000000000" charset="0"/>
              </a:rPr>
              <a:t>一、文档结构类</a:t>
            </a:r>
            <a:endParaRPr lang="zh-CN" altLang="en-US" sz="1600" b="1" i="0">
              <a:solidFill>
                <a:srgbClr val="060A26"/>
              </a:solidFill>
              <a:latin typeface="Segoe Print" panose="02000600000000000000" charset="0"/>
              <a:ea typeface="Segoe Print" panose="020006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20105" y="1639253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0" algn="l">
              <a:spcAft>
                <a:spcPct val="0"/>
              </a:spcAft>
            </a:pPr>
            <a:r>
              <a:rPr lang="zh-CN" altLang="en-US" sz="1600" b="1" i="0">
                <a:solidFill>
                  <a:srgbClr val="060A26"/>
                </a:solidFill>
                <a:latin typeface="Segoe Print" panose="02000600000000000000" charset="0"/>
                <a:ea typeface="Segoe Print" panose="02000600000000000000" charset="0"/>
              </a:rPr>
              <a:t>二、文本内容类</a:t>
            </a:r>
            <a:endParaRPr lang="zh-CN" altLang="en-US" sz="1600" b="1" i="0">
              <a:solidFill>
                <a:srgbClr val="060A26"/>
              </a:solidFill>
              <a:latin typeface="Segoe Print" panose="02000600000000000000" charset="0"/>
              <a:ea typeface="Segoe Print" panose="02000600000000000000" charset="0"/>
            </a:endParaRPr>
          </a:p>
        </p:txBody>
      </p:sp>
      <p:graphicFrame>
        <p:nvGraphicFramePr>
          <p:cNvPr id="6" name="表格 5"/>
          <p:cNvGraphicFramePr/>
          <p:nvPr/>
        </p:nvGraphicFramePr>
        <p:xfrm>
          <a:off x="6007100" y="2086610"/>
          <a:ext cx="5477510" cy="26860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69110"/>
                <a:gridCol w="3708400"/>
              </a:tblGrid>
              <a:tr h="298450">
                <a:tc>
                  <a:txBody>
                    <a:bodyPr/>
                    <a:p>
                      <a:pPr algn="ctr"/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标签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说明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8450">
                <a:tc>
                  <a:txBody>
                    <a:bodyPr/>
                    <a:p>
                      <a:pPr algn="ctr"/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&lt;h1&gt; 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到 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&lt;h6&gt;</a:t>
                      </a:r>
                      <a:endParaRPr lang="en-US" altLang="zh-CN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l"/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标题（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&lt;h1&gt; 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最重要，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&lt;h6&gt; 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最次要）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  <a:tr h="298450">
                <a:tc>
                  <a:txBody>
                    <a:bodyPr/>
                    <a:p>
                      <a:pPr algn="ctr"/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&lt;p&gt;</a:t>
                      </a:r>
                      <a:endParaRPr lang="en-US" altLang="zh-CN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l"/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段落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  <a:tr h="298450">
                <a:tc>
                  <a:txBody>
                    <a:bodyPr/>
                    <a:p>
                      <a:pPr algn="ctr"/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&lt;span&gt;</a:t>
                      </a:r>
                      <a:endParaRPr lang="en-US" altLang="zh-CN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l"/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行内通用容器（常用于样式或脚本操作）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  <a:tr h="298450">
                <a:tc>
                  <a:txBody>
                    <a:bodyPr/>
                    <a:p>
                      <a:pPr algn="ctr"/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&lt;div&gt;</a:t>
                      </a:r>
                      <a:endParaRPr lang="en-US" altLang="zh-CN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l"/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块级通用容器（布局常用）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  <a:tr h="298450">
                <a:tc>
                  <a:txBody>
                    <a:bodyPr/>
                    <a:p>
                      <a:pPr algn="ctr"/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&lt;strong&gt;</a:t>
                      </a:r>
                      <a:endParaRPr lang="en-US" altLang="zh-CN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l"/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加粗，表示语义上的强调（默认加粗）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  <a:tr h="298450">
                <a:tc>
                  <a:txBody>
                    <a:bodyPr/>
                    <a:p>
                      <a:pPr algn="ctr"/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&lt;em&gt;</a:t>
                      </a:r>
                      <a:endParaRPr lang="en-US" altLang="zh-CN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l"/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斜体，表示强调语气（默认斜体）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  <a:tr h="298450">
                <a:tc>
                  <a:txBody>
                    <a:bodyPr/>
                    <a:p>
                      <a:pPr algn="ctr"/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&lt;br&gt;</a:t>
                      </a:r>
                      <a:endParaRPr lang="en-US" altLang="zh-CN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l"/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换行（自闭合）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  <a:tr h="298450">
                <a:tc>
                  <a:txBody>
                    <a:bodyPr/>
                    <a:p>
                      <a:pPr algn="ctr"/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&lt;hr&gt;</a:t>
                      </a:r>
                      <a:endParaRPr lang="en-US" altLang="zh-CN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l"/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水平分隔线（自闭合）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ABLE_ENDDRAG_ORIGIN_RECT" val="536*152"/>
  <p:tag name="TABLE_ENDDRAG_RECT" val="18*143*536*152"/>
</p:tagLst>
</file>

<file path=ppt/tags/tag2.xml><?xml version="1.0" encoding="utf-8"?>
<p:tagLst xmlns:p="http://schemas.openxmlformats.org/presentationml/2006/main">
  <p:tag name="KSO_DOCER_RESOURCE_TRACE_INFO" val="{&quot;id&quot;:&quot;225236484&quot;,&quot;origin&quot;:0,&quot;type&quot;:&quot;pictures&quot;,&quot;user&quot;:&quot;426451578&quot;}"/>
</p:tagLst>
</file>

<file path=ppt/tags/tag3.xml><?xml version="1.0" encoding="utf-8"?>
<p:tagLst xmlns:p="http://schemas.openxmlformats.org/presentationml/2006/main">
  <p:tag name="KSO_DOCER_RESOURCE_TRACE_INFO" val="{&quot;id&quot;:&quot;56608841&quot;,&quot;origin&quot;:0,&quot;type&quot;:&quot;pictures&quot;,&quot;user&quot;:&quot;426451578&quot;}"/>
</p:tagLst>
</file>

<file path=ppt/tags/tag4.xml><?xml version="1.0" encoding="utf-8"?>
<p:tagLst xmlns:p="http://schemas.openxmlformats.org/presentationml/2006/main">
  <p:tag name="TABLE_ENDDRAG_ORIGIN_RECT" val="902*280"/>
  <p:tag name="TABLE_ENDDRAG_RECT" val="18*177*902*280"/>
</p:tagLst>
</file>

<file path=ppt/tags/tag5.xml><?xml version="1.0" encoding="utf-8"?>
<p:tagLst xmlns:p="http://schemas.openxmlformats.org/presentationml/2006/main">
  <p:tag name="TABLE_ENDDRAG_ORIGIN_RECT" val="902*280"/>
  <p:tag name="TABLE_ENDDRAG_RECT" val="18*177*902*280"/>
</p:tagLst>
</file>

<file path=ppt/tags/tag6.xml><?xml version="1.0" encoding="utf-8"?>
<p:tagLst xmlns:p="http://schemas.openxmlformats.org/presentationml/2006/main">
  <p:tag name="resource_record_key" val="{&quot;10&quot;:[50062370,21564442]}"/>
</p:tagLst>
</file>

<file path=ppt/theme/theme1.xml><?xml version="1.0" encoding="utf-8"?>
<a:theme xmlns:a="http://schemas.openxmlformats.org/drawingml/2006/main" name="1_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9673</Words>
  <Application>WPS 演示</Application>
  <PresentationFormat>宽屏</PresentationFormat>
  <Paragraphs>1411</Paragraphs>
  <Slides>89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89</vt:i4>
      </vt:variant>
    </vt:vector>
  </HeadingPairs>
  <TitlesOfParts>
    <vt:vector size="98" baseType="lpstr">
      <vt:lpstr>Arial</vt:lpstr>
      <vt:lpstr>宋体</vt:lpstr>
      <vt:lpstr>Wingdings</vt:lpstr>
      <vt:lpstr>标准粗黑</vt:lpstr>
      <vt:lpstr>微软雅黑</vt:lpstr>
      <vt:lpstr>Segoe Print</vt:lpstr>
      <vt:lpstr>Arial Unicode MS</vt:lpstr>
      <vt:lpstr>Calibri</vt:lpstr>
      <vt:lpstr>1_WPS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zmmhcc</cp:lastModifiedBy>
  <cp:revision>203</cp:revision>
  <dcterms:created xsi:type="dcterms:W3CDTF">2019-06-19T02:08:00Z</dcterms:created>
  <dcterms:modified xsi:type="dcterms:W3CDTF">2026-03-23T13:22:36Z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70EF2A5C4CF84101A31E67587D31FA77_11</vt:lpwstr>
  </property>
</Properties>
</file>