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277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media/image22.svg" ContentType="image/svg+xml"/>
  <Override PartName="/ppt/media/image28.svg" ContentType="image/svg+xml"/>
  <Override PartName="/ppt/media/image31.svg" ContentType="image/svg+xml"/>
  <Override PartName="/ppt/media/image32.svg" ContentType="image/svg+xml"/>
  <Override PartName="/ppt/media/image3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96" r:id="rId3"/>
    <p:sldId id="298" r:id="rId4"/>
    <p:sldId id="299" r:id="rId5"/>
    <p:sldId id="327" r:id="rId6"/>
    <p:sldId id="328" r:id="rId7"/>
    <p:sldId id="329" r:id="rId8"/>
    <p:sldId id="300" r:id="rId9"/>
    <p:sldId id="301" r:id="rId10"/>
    <p:sldId id="302" r:id="rId11"/>
    <p:sldId id="348" r:id="rId12"/>
    <p:sldId id="350" r:id="rId13"/>
    <p:sldId id="351" r:id="rId14"/>
    <p:sldId id="356" r:id="rId15"/>
    <p:sldId id="353" r:id="rId16"/>
    <p:sldId id="355" r:id="rId17"/>
    <p:sldId id="349" r:id="rId18"/>
    <p:sldId id="357" r:id="rId19"/>
    <p:sldId id="303" r:id="rId20"/>
    <p:sldId id="304" r:id="rId21"/>
    <p:sldId id="305" r:id="rId22"/>
    <p:sldId id="359" r:id="rId23"/>
    <p:sldId id="358" r:id="rId24"/>
    <p:sldId id="361" r:id="rId25"/>
    <p:sldId id="362" r:id="rId26"/>
    <p:sldId id="360" r:id="rId27"/>
    <p:sldId id="307" r:id="rId28"/>
    <p:sldId id="363" r:id="rId29"/>
    <p:sldId id="308" r:id="rId30"/>
    <p:sldId id="364" r:id="rId31"/>
    <p:sldId id="309" r:id="rId32"/>
    <p:sldId id="310" r:id="rId33"/>
    <p:sldId id="311" r:id="rId34"/>
    <p:sldId id="312" r:id="rId35"/>
    <p:sldId id="313" r:id="rId36"/>
    <p:sldId id="365" r:id="rId37"/>
    <p:sldId id="314" r:id="rId38"/>
    <p:sldId id="366" r:id="rId39"/>
    <p:sldId id="368" r:id="rId40"/>
    <p:sldId id="315" r:id="rId41"/>
    <p:sldId id="370" r:id="rId42"/>
    <p:sldId id="369" r:id="rId43"/>
    <p:sldId id="371" r:id="rId44"/>
    <p:sldId id="372" r:id="rId45"/>
    <p:sldId id="373" r:id="rId46"/>
    <p:sldId id="375" r:id="rId47"/>
    <p:sldId id="376" r:id="rId48"/>
    <p:sldId id="379" r:id="rId49"/>
    <p:sldId id="378" r:id="rId50"/>
    <p:sldId id="380" r:id="rId51"/>
    <p:sldId id="384" r:id="rId52"/>
    <p:sldId id="382" r:id="rId53"/>
    <p:sldId id="385" r:id="rId54"/>
    <p:sldId id="383" r:id="rId55"/>
    <p:sldId id="387" r:id="rId56"/>
    <p:sldId id="388" r:id="rId57"/>
    <p:sldId id="389" r:id="rId58"/>
    <p:sldId id="390" r:id="rId59"/>
    <p:sldId id="391" r:id="rId60"/>
    <p:sldId id="326" r:id="rId61"/>
    <p:sldId id="392" r:id="rId62"/>
  </p:sldIdLst>
  <p:sldSz cx="12192000" cy="6858000"/>
  <p:notesSz cx="6858000" cy="9144000"/>
  <p:embeddedFontLst>
    <p:embeddedFont>
      <p:font typeface="微软雅黑" panose="020B0503020204020204" charset="-122"/>
      <p:regular r:id="rId70"/>
    </p:embeddedFont>
    <p:embeddedFont>
      <p:font typeface="标准粗黑" panose="02000503000000000000" charset="-122"/>
      <p:regular r:id="rId71"/>
    </p:embeddedFont>
    <p:embeddedFont>
      <p:font typeface="Impact" panose="020B0806030902050204" charset="0"/>
      <p:regular r:id="rId72"/>
    </p:embeddedFont>
    <p:embeddedFont>
      <p:font typeface="Calibri" panose="020F0502020204030204" charset="0"/>
      <p:regular r:id="rId73"/>
      <p:bold r:id="rId74"/>
      <p:italic r:id="rId75"/>
      <p:boldItalic r:id="rId76"/>
    </p:embeddedFont>
  </p:embeddedFontLst>
  <p:custDataLst>
    <p:tags r:id="rId7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F990618-A3C3-46F5-9345-7853EB5BFEB0}" styleName="表样式 1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dk1">
              <a:lumMod val="10000"/>
              <a:lumOff val="90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firstRow>
  </a:tblStyle>
  <a:tblStyle styleId="{1072B7DF-E6D1-4335-ADB0-CDAD4F0CB63E}" styleName="表样式 1 25">
    <a:wholeTbl>
      <a:tcTxStyle>
        <a:fontRef idx="none">
          <a:srgbClr val="000000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insideH>
          <a:insideV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insideV>
        </a:tcBdr>
        <a:fill>
          <a:solidFill>
            <a:srgbClr val="FFFFFF"/>
          </a:solidFill>
        </a:fill>
      </a:tcStyle>
    </a:wholeTbl>
    <a:band2H>
      <a:tcTxStyle>
        <a:fontRef idx="none">
          <a:srgbClr val="08090C"/>
        </a:fontRef>
      </a:tcTxStyle>
      <a:tcStyle>
        <a:tcBdr/>
        <a:fill>
          <a:solidFill>
            <a:schemeClr val="accent1">
              <a:lumMod val="10000"/>
              <a:lumOff val="90000"/>
            </a:schemeClr>
          </a:solidFill>
        </a:fill>
      </a:tcStyle>
    </a:band2H>
    <a:band1V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accent1">
              <a:lumMod val="10000"/>
              <a:lumOff val="90000"/>
            </a:schemeClr>
          </a:solidFill>
        </a:fill>
      </a:tcStyle>
    </a:band1V>
    <a:band2V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</a:tcStyle>
    </a:band2V>
    <a:la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right>
          <a:top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firstCol>
    <a:lastRow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>
                  <a:lumMod val="34000"/>
                  <a:lumOff val="66000"/>
                </a:schemeClr>
              </a:solidFill>
            </a:ln>
          </a:bottom>
          <a:insideH>
            <a:ln>
              <a:noFill/>
            </a:ln>
          </a:insideH>
          <a:insideV>
            <a:ln w="9525" cmpd="sng">
              <a:solidFill>
                <a:srgbClr val="FFFFFF"/>
              </a:solidFill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7" Type="http://schemas.openxmlformats.org/officeDocument/2006/relationships/tags" Target="tags/tag278.xml"/><Relationship Id="rId76" Type="http://schemas.openxmlformats.org/officeDocument/2006/relationships/font" Target="fonts/font7.fntdata"/><Relationship Id="rId75" Type="http://schemas.openxmlformats.org/officeDocument/2006/relationships/font" Target="fonts/font6.fntdata"/><Relationship Id="rId74" Type="http://schemas.openxmlformats.org/officeDocument/2006/relationships/font" Target="fonts/font5.fntdata"/><Relationship Id="rId73" Type="http://schemas.openxmlformats.org/officeDocument/2006/relationships/font" Target="fonts/font4.fntdata"/><Relationship Id="rId72" Type="http://schemas.openxmlformats.org/officeDocument/2006/relationships/font" Target="fonts/font3.fntdata"/><Relationship Id="rId71" Type="http://schemas.openxmlformats.org/officeDocument/2006/relationships/font" Target="fonts/font2.fntdata"/><Relationship Id="rId70" Type="http://schemas.openxmlformats.org/officeDocument/2006/relationships/font" Target="fonts/font1.fntdata"/><Relationship Id="rId7" Type="http://schemas.openxmlformats.org/officeDocument/2006/relationships/slide" Target="slides/slide5.xml"/><Relationship Id="rId69" Type="http://schemas.openxmlformats.org/officeDocument/2006/relationships/customXml" Target="../customXml/item1.xml"/><Relationship Id="rId68" Type="http://schemas.openxmlformats.org/officeDocument/2006/relationships/customXmlProps" Target="../customXml/itemProps277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handoutMaster" Target="handoutMasters/handoutMaster1.xml"/><Relationship Id="rId63" Type="http://schemas.openxmlformats.org/officeDocument/2006/relationships/notesMaster" Target="notesMasters/notesMaster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ea typeface="微软雅黑" panose="020B0503020204020204" charset="-122"/>
              </a:rPr>
            </a:fld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ea typeface="微软雅黑" panose="020B0503020204020204" charset="-122"/>
              </a:rPr>
            </a:fld>
            <a:endParaRPr lang="zh-CN" altLang="en-US"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6" Type="http://schemas.openxmlformats.org/officeDocument/2006/relationships/image" Target="../media/image4.jpeg"/><Relationship Id="rId5" Type="http://schemas.openxmlformats.org/officeDocument/2006/relationships/tags" Target="../tags/tag9.xml"/><Relationship Id="rId4" Type="http://schemas.openxmlformats.org/officeDocument/2006/relationships/image" Target="../media/image3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image" Target="../media/image7.png"/><Relationship Id="rId4" Type="http://schemas.openxmlformats.org/officeDocument/2006/relationships/tags" Target="../tags/tag12.xml"/><Relationship Id="rId3" Type="http://schemas.openxmlformats.org/officeDocument/2006/relationships/image" Target="../media/image6.png"/><Relationship Id="rId2" Type="http://schemas.openxmlformats.org/officeDocument/2006/relationships/tags" Target="../tags/tag11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9.png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image" Target="../media/image10.png"/><Relationship Id="rId4" Type="http://schemas.openxmlformats.org/officeDocument/2006/relationships/tags" Target="../tags/tag21.xml"/><Relationship Id="rId3" Type="http://schemas.openxmlformats.org/officeDocument/2006/relationships/image" Target="../media/image6.png"/><Relationship Id="rId2" Type="http://schemas.openxmlformats.org/officeDocument/2006/relationships/tags" Target="../tags/tag2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image" Target="../media/image24.png"/><Relationship Id="rId6" Type="http://schemas.openxmlformats.org/officeDocument/2006/relationships/tags" Target="../tags/tag41.xml"/><Relationship Id="rId5" Type="http://schemas.openxmlformats.org/officeDocument/2006/relationships/image" Target="../media/image23.png"/><Relationship Id="rId4" Type="http://schemas.openxmlformats.org/officeDocument/2006/relationships/tags" Target="../tags/tag40.xml"/><Relationship Id="rId30" Type="http://schemas.openxmlformats.org/officeDocument/2006/relationships/slideLayout" Target="../slideLayouts/slideLayout2.xml"/><Relationship Id="rId3" Type="http://schemas.openxmlformats.org/officeDocument/2006/relationships/image" Target="../media/image22.svg"/><Relationship Id="rId29" Type="http://schemas.openxmlformats.org/officeDocument/2006/relationships/tags" Target="../tags/tag59.xml"/><Relationship Id="rId28" Type="http://schemas.openxmlformats.org/officeDocument/2006/relationships/tags" Target="../tags/tag58.xml"/><Relationship Id="rId27" Type="http://schemas.openxmlformats.org/officeDocument/2006/relationships/tags" Target="../tags/tag57.xml"/><Relationship Id="rId26" Type="http://schemas.openxmlformats.org/officeDocument/2006/relationships/tags" Target="../tags/tag56.xml"/><Relationship Id="rId25" Type="http://schemas.openxmlformats.org/officeDocument/2006/relationships/tags" Target="../tags/tag55.xml"/><Relationship Id="rId24" Type="http://schemas.openxmlformats.org/officeDocument/2006/relationships/tags" Target="../tags/tag54.xml"/><Relationship Id="rId23" Type="http://schemas.openxmlformats.org/officeDocument/2006/relationships/tags" Target="../tags/tag53.xml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image" Target="../media/image28.svg"/><Relationship Id="rId2" Type="http://schemas.openxmlformats.org/officeDocument/2006/relationships/image" Target="../media/image21.png"/><Relationship Id="rId19" Type="http://schemas.openxmlformats.org/officeDocument/2006/relationships/tags" Target="../tags/tag50.xml"/><Relationship Id="rId18" Type="http://schemas.openxmlformats.org/officeDocument/2006/relationships/tags" Target="../tags/tag49.xml"/><Relationship Id="rId17" Type="http://schemas.openxmlformats.org/officeDocument/2006/relationships/tags" Target="../tags/tag48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image" Target="../media/image27.png"/><Relationship Id="rId13" Type="http://schemas.openxmlformats.org/officeDocument/2006/relationships/tags" Target="../tags/tag45.xml"/><Relationship Id="rId12" Type="http://schemas.openxmlformats.org/officeDocument/2006/relationships/image" Target="../media/image26.png"/><Relationship Id="rId11" Type="http://schemas.openxmlformats.org/officeDocument/2006/relationships/tags" Target="../tags/tag44.xml"/><Relationship Id="rId10" Type="http://schemas.openxmlformats.org/officeDocument/2006/relationships/image" Target="../media/image25.png"/><Relationship Id="rId1" Type="http://schemas.openxmlformats.org/officeDocument/2006/relationships/tags" Target="../tags/tag39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svg"/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0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26.xml"/><Relationship Id="rId15" Type="http://schemas.openxmlformats.org/officeDocument/2006/relationships/tags" Target="../tags/tag125.xml"/><Relationship Id="rId14" Type="http://schemas.openxmlformats.org/officeDocument/2006/relationships/tags" Target="../tags/tag124.xml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tags" Target="../tags/tag1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tags" Target="../tags/tag127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58.xml"/><Relationship Id="rId15" Type="http://schemas.openxmlformats.org/officeDocument/2006/relationships/tags" Target="../tags/tag157.xml"/><Relationship Id="rId14" Type="http://schemas.openxmlformats.org/officeDocument/2006/relationships/tags" Target="../tags/tag156.xml"/><Relationship Id="rId13" Type="http://schemas.openxmlformats.org/officeDocument/2006/relationships/tags" Target="../tags/tag155.xml"/><Relationship Id="rId12" Type="http://schemas.openxmlformats.org/officeDocument/2006/relationships/tags" Target="../tags/tag154.xml"/><Relationship Id="rId11" Type="http://schemas.openxmlformats.org/officeDocument/2006/relationships/tags" Target="../tags/tag153.xml"/><Relationship Id="rId10" Type="http://schemas.openxmlformats.org/officeDocument/2006/relationships/tags" Target="../tags/tag152.xml"/><Relationship Id="rId1" Type="http://schemas.openxmlformats.org/officeDocument/2006/relationships/tags" Target="../tags/tag14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74.xml"/><Relationship Id="rId15" Type="http://schemas.openxmlformats.org/officeDocument/2006/relationships/tags" Target="../tags/tag173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tags" Target="../tags/tag15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184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91.xml"/><Relationship Id="rId15" Type="http://schemas.openxmlformats.org/officeDocument/2006/relationships/tags" Target="../tags/tag190.xml"/><Relationship Id="rId14" Type="http://schemas.openxmlformats.org/officeDocument/2006/relationships/tags" Target="../tags/tag189.xml"/><Relationship Id="rId13" Type="http://schemas.openxmlformats.org/officeDocument/2006/relationships/tags" Target="../tags/tag188.xml"/><Relationship Id="rId12" Type="http://schemas.openxmlformats.org/officeDocument/2006/relationships/tags" Target="../tags/tag187.xml"/><Relationship Id="rId11" Type="http://schemas.openxmlformats.org/officeDocument/2006/relationships/tags" Target="../tags/tag186.xml"/><Relationship Id="rId10" Type="http://schemas.openxmlformats.org/officeDocument/2006/relationships/tags" Target="../tags/tag185.xml"/><Relationship Id="rId1" Type="http://schemas.openxmlformats.org/officeDocument/2006/relationships/tags" Target="../tags/tag17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2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tags" Target="../tags/tag19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1" Type="http://schemas.openxmlformats.org/officeDocument/2006/relationships/tags" Target="../tags/tag209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225.xml"/><Relationship Id="rId15" Type="http://schemas.openxmlformats.org/officeDocument/2006/relationships/tags" Target="../tags/tag224.xml"/><Relationship Id="rId14" Type="http://schemas.openxmlformats.org/officeDocument/2006/relationships/tags" Target="../tags/tag223.xml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tags" Target="../tags/tag235.xml"/><Relationship Id="rId1" Type="http://schemas.openxmlformats.org/officeDocument/2006/relationships/tags" Target="../tags/tag226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49.xml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61.xml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tags" Target="../tags/tag25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49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2.xml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tags" Target="../tags/tag271.xml"/><Relationship Id="rId8" Type="http://schemas.openxmlformats.org/officeDocument/2006/relationships/tags" Target="../tags/tag270.xml"/><Relationship Id="rId7" Type="http://schemas.openxmlformats.org/officeDocument/2006/relationships/tags" Target="../tags/tag269.xml"/><Relationship Id="rId6" Type="http://schemas.openxmlformats.org/officeDocument/2006/relationships/tags" Target="../tags/tag268.xml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276.xml"/><Relationship Id="rId13" Type="http://schemas.openxmlformats.org/officeDocument/2006/relationships/tags" Target="../tags/tag275.xml"/><Relationship Id="rId12" Type="http://schemas.openxmlformats.org/officeDocument/2006/relationships/tags" Target="../tags/tag274.xml"/><Relationship Id="rId11" Type="http://schemas.openxmlformats.org/officeDocument/2006/relationships/tags" Target="../tags/tag273.xml"/><Relationship Id="rId10" Type="http://schemas.openxmlformats.org/officeDocument/2006/relationships/tags" Target="../tags/tag272.xml"/><Relationship Id="rId1" Type="http://schemas.openxmlformats.org/officeDocument/2006/relationships/tags" Target="../tags/tag26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42000">
              <a:srgbClr val="6ACCF2"/>
            </a:gs>
            <a:gs pos="100000">
              <a:srgbClr val="2497EA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8281035" y="694690"/>
            <a:ext cx="339026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火山编程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·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从入门到实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战系列</a:t>
            </a:r>
            <a:endParaRPr lang="zh-CN" altLang="en-US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175" y="6381750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997315" y="6381750"/>
            <a:ext cx="3188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2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402590" y="1295400"/>
            <a:ext cx="11377295" cy="408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917" h="6430">
                <a:moveTo>
                  <a:pt x="0" y="0"/>
                </a:moveTo>
                <a:lnTo>
                  <a:pt x="17917" y="0"/>
                </a:lnTo>
                <a:lnTo>
                  <a:pt x="17917" y="6430"/>
                </a:lnTo>
                <a:lnTo>
                  <a:pt x="11176" y="6430"/>
                </a:lnTo>
                <a:lnTo>
                  <a:pt x="11176" y="5945"/>
                </a:lnTo>
                <a:cubicBezTo>
                  <a:pt x="11176" y="5829"/>
                  <a:pt x="11083" y="5736"/>
                  <a:pt x="10967" y="5736"/>
                </a:cubicBezTo>
                <a:lnTo>
                  <a:pt x="7219" y="5736"/>
                </a:lnTo>
                <a:cubicBezTo>
                  <a:pt x="7103" y="5736"/>
                  <a:pt x="7010" y="5829"/>
                  <a:pt x="7010" y="5945"/>
                </a:cubicBezTo>
                <a:lnTo>
                  <a:pt x="7010" y="6430"/>
                </a:lnTo>
                <a:lnTo>
                  <a:pt x="0" y="643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zh-CN" altLang="en-US" sz="80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sym typeface="标准粗黑" panose="02000503000000000000" charset="-122"/>
              </a:rPr>
              <a:t>火山视窗程序开发课：</a:t>
            </a:r>
            <a:endParaRPr lang="zh-CN" altLang="en-US" sz="8000">
              <a:solidFill>
                <a:schemeClr val="accent1">
                  <a:lumMod val="75000"/>
                </a:schemeClr>
              </a:solidFill>
              <a:latin typeface="+mj-ea"/>
              <a:ea typeface="+mj-ea"/>
              <a:sym typeface="标准粗黑" panose="02000503000000000000" charset="-122"/>
            </a:endParaRPr>
          </a:p>
          <a:p>
            <a:pPr algn="ctr"/>
            <a:r>
              <a:rPr lang="zh-CN" altLang="en-US" sz="80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sym typeface="标准粗黑" panose="02000503000000000000" charset="-122"/>
              </a:rPr>
              <a:t>从入门到实</a:t>
            </a:r>
            <a:r>
              <a:rPr lang="zh-CN" altLang="en-US" sz="800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sym typeface="标准粗黑" panose="02000503000000000000" charset="-122"/>
              </a:rPr>
              <a:t>战</a:t>
            </a:r>
            <a:endParaRPr lang="zh-CN" altLang="en-US" sz="8000">
              <a:solidFill>
                <a:schemeClr val="accent1">
                  <a:lumMod val="75000"/>
                </a:schemeClr>
              </a:solidFill>
              <a:latin typeface="+mj-ea"/>
              <a:ea typeface="+mj-ea"/>
              <a:sym typeface="标准粗黑" panose="02000503000000000000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853305" y="4936490"/>
            <a:ext cx="2645410" cy="79565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+mj-ea"/>
                <a:ea typeface="+mj-ea"/>
              </a:rPr>
              <a:t>巧琢编程网出品</a:t>
            </a:r>
            <a:endParaRPr lang="zh-CN" altLang="en-US" sz="240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第一章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初识火山软件开发平台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20975" y="22098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754120" y="22098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火山软件开发平台简介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720975" y="31032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754120" y="31032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火山视窗程序开发工具介绍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20975" y="399669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3754120" y="39966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编写第一个火山视窗程序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第一章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火山软件开发平台简介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1610" y="4342765"/>
            <a:ext cx="1019937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  <a:latin typeface="+mn-ea"/>
                <a:cs typeface="+mn-ea"/>
              </a:rPr>
              <a:t>       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火山软件开发平台</a:t>
            </a:r>
            <a:r>
              <a:rPr lang="zh-CN" altLang="en-US" sz="2400">
                <a:latin typeface="+mn-ea"/>
                <a:cs typeface="+mn-ea"/>
              </a:rPr>
              <a:t>是一款卓越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中文编程工具</a:t>
            </a:r>
            <a:r>
              <a:rPr lang="zh-CN" altLang="en-US" sz="2400">
                <a:latin typeface="+mn-ea"/>
                <a:cs typeface="+mn-ea"/>
              </a:rPr>
              <a:t>，用于快速开发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视窗、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安卓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及服务器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等</a:t>
            </a:r>
            <a:r>
              <a:rPr lang="zh-CN" altLang="en-US" sz="2400">
                <a:latin typeface="+mn-ea"/>
                <a:cs typeface="+mn-ea"/>
              </a:rPr>
              <a:t>应用</a:t>
            </a:r>
            <a:r>
              <a:rPr lang="zh-CN" altLang="en-US" sz="2400">
                <a:latin typeface="+mn-ea"/>
                <a:cs typeface="+mn-ea"/>
              </a:rPr>
              <a:t>程序。</a:t>
            </a:r>
            <a:endParaRPr lang="zh-CN" altLang="en-US" sz="2400">
              <a:latin typeface="+mn-ea"/>
              <a:cs typeface="+mn-ea"/>
            </a:endParaRPr>
          </a:p>
          <a:p>
            <a:r>
              <a:rPr lang="en-US" altLang="zh-CN" sz="2400">
                <a:latin typeface="+mn-ea"/>
                <a:cs typeface="+mn-ea"/>
              </a:rPr>
              <a:t>       </a:t>
            </a:r>
            <a:r>
              <a:rPr lang="zh-CN" altLang="en-US" sz="2400">
                <a:latin typeface="+mn-ea"/>
                <a:cs typeface="+mn-ea"/>
              </a:rPr>
              <a:t>作为业界广受认可的中文编程工具，其独创性地采用了</a:t>
            </a:r>
            <a:r>
              <a:rPr lang="en-US" altLang="zh-CN" sz="2400">
                <a:latin typeface="+mn-ea"/>
                <a:cs typeface="+mn-ea"/>
              </a:rPr>
              <a:t>“</a:t>
            </a:r>
            <a:r>
              <a:rPr lang="zh-CN" altLang="en-US" sz="2400">
                <a:latin typeface="+mn-ea"/>
                <a:cs typeface="+mn-ea"/>
              </a:rPr>
              <a:t>语言之上的语言</a:t>
            </a:r>
            <a:r>
              <a:rPr lang="en-US" altLang="zh-CN" sz="2400">
                <a:latin typeface="+mn-ea"/>
                <a:cs typeface="+mn-ea"/>
              </a:rPr>
              <a:t>”</a:t>
            </a:r>
            <a:r>
              <a:rPr lang="zh-CN" altLang="en-US" sz="2400">
                <a:latin typeface="+mn-ea"/>
                <a:cs typeface="+mn-ea"/>
              </a:rPr>
              <a:t>技术极大地降低了中文用户的编程入门难度；用户仅需具备基础的汉字阅读能力和数学计算能力，便能</a:t>
            </a:r>
            <a:r>
              <a:rPr lang="zh-CN" altLang="en-US" sz="2400">
                <a:latin typeface="+mn-ea"/>
                <a:cs typeface="+mn-ea"/>
              </a:rPr>
              <a:t>快速上手编程。</a:t>
            </a:r>
            <a:endParaRPr lang="zh-CN" altLang="en-US" sz="2400">
              <a:latin typeface="+mn-ea"/>
              <a:cs typeface="+mn-ea"/>
            </a:endParaRPr>
          </a:p>
        </p:txBody>
      </p:sp>
      <p:pic>
        <p:nvPicPr>
          <p:cNvPr id="5" name="F35B0BEE-F18A-47BB-8FCB-E00DA2F2635D-1" descr="C:/Users/zmmhcc-T4900d/AppData/Local/Temp/wpp.BfFUOOwpp"/>
          <p:cNvPicPr/>
          <p:nvPr/>
        </p:nvPicPr>
        <p:blipFill>
          <a:blip r:embed="rId1"/>
          <a:stretch>
            <a:fillRect/>
          </a:stretch>
        </p:blipFill>
        <p:spPr>
          <a:xfrm>
            <a:off x="2126298" y="1007110"/>
            <a:ext cx="8254365" cy="3175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第一章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火山软件开发平台简介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6140" y="6054090"/>
            <a:ext cx="2548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视窗</a:t>
            </a:r>
            <a:r>
              <a:rPr lang="zh-CN" altLang="en-US"/>
              <a:t>桌面程序</a:t>
            </a:r>
            <a:r>
              <a:rPr lang="zh-CN" altLang="en-US"/>
              <a:t>案例</a:t>
            </a:r>
            <a:endParaRPr lang="zh-CN" altLang="en-US"/>
          </a:p>
        </p:txBody>
      </p:sp>
      <p:pic>
        <p:nvPicPr>
          <p:cNvPr id="9" name="图片 8" descr="背景取色器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455" y="1946275"/>
            <a:ext cx="3637915" cy="2664460"/>
          </a:xfrm>
          <a:prstGeom prst="rect">
            <a:avLst/>
          </a:prstGeom>
        </p:spPr>
      </p:pic>
      <p:grpSp>
        <p:nvGrpSpPr>
          <p:cNvPr id="29" name="组合 28"/>
          <p:cNvGrpSpPr/>
          <p:nvPr>
            <p:custDataLst>
              <p:tags r:id="rId2"/>
            </p:custDataLst>
          </p:nvPr>
        </p:nvGrpSpPr>
        <p:grpSpPr>
          <a:xfrm rot="0">
            <a:off x="4332583" y="1606145"/>
            <a:ext cx="1998106" cy="3926379"/>
            <a:chOff x="5819" y="2146"/>
            <a:chExt cx="7602" cy="14942"/>
          </a:xfrm>
        </p:grpSpPr>
        <p:pic>
          <p:nvPicPr>
            <p:cNvPr id="30" name="图片 29" descr="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5819" y="2146"/>
              <a:ext cx="7603" cy="14943"/>
            </a:xfrm>
            <a:prstGeom prst="rect">
              <a:avLst/>
            </a:prstGeom>
            <a:effectLst>
              <a:outerShdw blurRad="546100" dist="1270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31" name="图片 30" descr="F:/素材图片2/xiezuo20241118-153032.pngxiezuo20241118-15303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 cstate="email"/>
            <a:srcRect l="-12" t="2661" r="-12" b="2661"/>
            <a:stretch>
              <a:fillRect/>
            </a:stretch>
          </p:blipFill>
          <p:spPr>
            <a:xfrm>
              <a:off x="6231" y="2473"/>
              <a:ext cx="6788" cy="1428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788" h="14288">
                  <a:moveTo>
                    <a:pt x="2412" y="13865"/>
                  </a:moveTo>
                  <a:cubicBezTo>
                    <a:pt x="2388" y="13865"/>
                    <a:pt x="2369" y="13884"/>
                    <a:pt x="2369" y="13908"/>
                  </a:cubicBezTo>
                  <a:cubicBezTo>
                    <a:pt x="2369" y="13931"/>
                    <a:pt x="2388" y="13950"/>
                    <a:pt x="2412" y="13950"/>
                  </a:cubicBezTo>
                  <a:lnTo>
                    <a:pt x="4396" y="13950"/>
                  </a:lnTo>
                  <a:cubicBezTo>
                    <a:pt x="4420" y="13950"/>
                    <a:pt x="4439" y="13931"/>
                    <a:pt x="4439" y="13908"/>
                  </a:cubicBezTo>
                  <a:cubicBezTo>
                    <a:pt x="4439" y="13884"/>
                    <a:pt x="4420" y="13865"/>
                    <a:pt x="4396" y="13865"/>
                  </a:cubicBezTo>
                  <a:lnTo>
                    <a:pt x="2412" y="13865"/>
                  </a:lnTo>
                  <a:close/>
                  <a:moveTo>
                    <a:pt x="746" y="0"/>
                  </a:moveTo>
                  <a:lnTo>
                    <a:pt x="6042" y="0"/>
                  </a:lnTo>
                  <a:cubicBezTo>
                    <a:pt x="6454" y="0"/>
                    <a:pt x="6788" y="334"/>
                    <a:pt x="6788" y="746"/>
                  </a:cubicBezTo>
                  <a:lnTo>
                    <a:pt x="6788" y="13542"/>
                  </a:lnTo>
                  <a:cubicBezTo>
                    <a:pt x="6788" y="13954"/>
                    <a:pt x="6454" y="14288"/>
                    <a:pt x="6042" y="14288"/>
                  </a:cubicBezTo>
                  <a:lnTo>
                    <a:pt x="746" y="14288"/>
                  </a:lnTo>
                  <a:cubicBezTo>
                    <a:pt x="334" y="14288"/>
                    <a:pt x="0" y="13954"/>
                    <a:pt x="0" y="13542"/>
                  </a:cubicBezTo>
                  <a:lnTo>
                    <a:pt x="0" y="746"/>
                  </a:lnTo>
                  <a:cubicBezTo>
                    <a:pt x="0" y="334"/>
                    <a:pt x="334" y="0"/>
                    <a:pt x="746" y="0"/>
                  </a:cubicBezTo>
                  <a:close/>
                </a:path>
              </a:pathLst>
            </a:custGeom>
          </p:spPr>
        </p:pic>
      </p:grpSp>
      <p:sp>
        <p:nvSpPr>
          <p:cNvPr id="13" name="文本框 12"/>
          <p:cNvSpPr txBox="1"/>
          <p:nvPr/>
        </p:nvSpPr>
        <p:spPr>
          <a:xfrm>
            <a:off x="4138295" y="6075045"/>
            <a:ext cx="2548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安卓</a:t>
            </a:r>
            <a:r>
              <a:rPr lang="en-US" altLang="zh-CN"/>
              <a:t>APP</a:t>
            </a:r>
            <a:r>
              <a:rPr lang="zh-CN" altLang="en-US"/>
              <a:t>案例</a:t>
            </a:r>
            <a:endParaRPr lang="zh-CN" altLang="en-US"/>
          </a:p>
        </p:txBody>
      </p:sp>
      <p:pic>
        <p:nvPicPr>
          <p:cNvPr id="16" name="图片 15"/>
          <p:cNvPicPr/>
          <p:nvPr/>
        </p:nvPicPr>
        <p:blipFill>
          <a:blip r:embed="rId7"/>
          <a:stretch>
            <a:fillRect/>
          </a:stretch>
        </p:blipFill>
        <p:spPr>
          <a:xfrm>
            <a:off x="6525895" y="2047240"/>
            <a:ext cx="3999230" cy="23304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590790" y="6030595"/>
            <a:ext cx="2548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web</a:t>
            </a:r>
            <a:r>
              <a:rPr lang="zh-CN" altLang="en-US"/>
              <a:t>服务</a:t>
            </a:r>
            <a:r>
              <a:rPr lang="zh-CN" altLang="en-US"/>
              <a:t>器程序</a:t>
            </a:r>
            <a:r>
              <a:rPr lang="zh-CN" altLang="en-US"/>
              <a:t>案例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第一章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火山软件开发平台简介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0220" y="5915025"/>
            <a:ext cx="2626360" cy="274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火山软件开发平台</a:t>
            </a:r>
            <a:r>
              <a:rPr lang="zh-CN" altLang="en-US"/>
              <a:t>官网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700905" y="5915025"/>
            <a:ext cx="1902460" cy="274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火山论</a:t>
            </a:r>
            <a:r>
              <a:rPr lang="zh-CN" altLang="en-US"/>
              <a:t>坛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187055" y="5821680"/>
            <a:ext cx="2548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火山开发</a:t>
            </a:r>
            <a:r>
              <a:rPr lang="zh-CN" altLang="en-US"/>
              <a:t>文档</a:t>
            </a:r>
            <a:endParaRPr lang="zh-CN" altLang="en-US"/>
          </a:p>
        </p:txBody>
      </p:sp>
      <p:grpSp>
        <p:nvGrpSpPr>
          <p:cNvPr id="46" name="组合 45"/>
          <p:cNvGrpSpPr/>
          <p:nvPr>
            <p:custDataLst>
              <p:tags r:id="rId1"/>
            </p:custDataLst>
          </p:nvPr>
        </p:nvGrpSpPr>
        <p:grpSpPr>
          <a:xfrm rot="0">
            <a:off x="240030" y="1847215"/>
            <a:ext cx="3130550" cy="2589530"/>
            <a:chOff x="2221" y="3728"/>
            <a:chExt cx="14716" cy="12174"/>
          </a:xfrm>
        </p:grpSpPr>
        <p:pic>
          <p:nvPicPr>
            <p:cNvPr id="47" name="图片 46" descr="border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221" y="3728"/>
              <a:ext cx="14717" cy="12175"/>
            </a:xfrm>
            <a:prstGeom prst="rect">
              <a:avLst/>
            </a:prstGeom>
          </p:spPr>
        </p:pic>
        <p:pic>
          <p:nvPicPr>
            <p:cNvPr id="48" name="图片 47" descr="F:/素材图片2/xiezuo20241118-110515.pngxiezuo20241118-1105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1452" r="1452"/>
            <a:stretch>
              <a:fillRect/>
            </a:stretch>
          </p:blipFill>
          <p:spPr>
            <a:xfrm>
              <a:off x="2743" y="4197"/>
              <a:ext cx="13654" cy="761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3" h="4465">
                  <a:moveTo>
                    <a:pt x="0" y="0"/>
                  </a:moveTo>
                  <a:lnTo>
                    <a:pt x="8003" y="0"/>
                  </a:lnTo>
                  <a:lnTo>
                    <a:pt x="8003" y="4465"/>
                  </a:lnTo>
                  <a:lnTo>
                    <a:pt x="0" y="4465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grpSp>
        <p:nvGrpSpPr>
          <p:cNvPr id="52" name="组合 51"/>
          <p:cNvGrpSpPr/>
          <p:nvPr>
            <p:custDataLst>
              <p:tags r:id="rId6"/>
            </p:custDataLst>
          </p:nvPr>
        </p:nvGrpSpPr>
        <p:grpSpPr>
          <a:xfrm rot="0">
            <a:off x="4057650" y="1845945"/>
            <a:ext cx="3158490" cy="2613025"/>
            <a:chOff x="2221" y="3728"/>
            <a:chExt cx="14716" cy="12174"/>
          </a:xfrm>
        </p:grpSpPr>
        <p:pic>
          <p:nvPicPr>
            <p:cNvPr id="53" name="图片 52" descr="border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221" y="3728"/>
              <a:ext cx="14717" cy="12175"/>
            </a:xfrm>
            <a:prstGeom prst="rect">
              <a:avLst/>
            </a:prstGeom>
          </p:spPr>
        </p:pic>
        <p:pic>
          <p:nvPicPr>
            <p:cNvPr id="54" name="图片 53" descr="F:/素材图片2/xiezuo20241118-110515.pngxiezuo20241118-11051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1444" r="1444"/>
            <a:stretch>
              <a:fillRect/>
            </a:stretch>
          </p:blipFill>
          <p:spPr>
            <a:xfrm>
              <a:off x="2743" y="4197"/>
              <a:ext cx="13654" cy="761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3" h="4465">
                  <a:moveTo>
                    <a:pt x="0" y="0"/>
                  </a:moveTo>
                  <a:lnTo>
                    <a:pt x="8003" y="0"/>
                  </a:lnTo>
                  <a:lnTo>
                    <a:pt x="8003" y="4465"/>
                  </a:lnTo>
                  <a:lnTo>
                    <a:pt x="0" y="4465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grpSp>
        <p:nvGrpSpPr>
          <p:cNvPr id="59" name="组合 58"/>
          <p:cNvGrpSpPr/>
          <p:nvPr>
            <p:custDataLst>
              <p:tags r:id="rId10"/>
            </p:custDataLst>
          </p:nvPr>
        </p:nvGrpSpPr>
        <p:grpSpPr>
          <a:xfrm rot="0">
            <a:off x="7902575" y="1847850"/>
            <a:ext cx="3117850" cy="2579370"/>
            <a:chOff x="2221" y="3728"/>
            <a:chExt cx="14716" cy="12174"/>
          </a:xfrm>
        </p:grpSpPr>
        <p:pic>
          <p:nvPicPr>
            <p:cNvPr id="60" name="图片 59" descr="border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221" y="3728"/>
              <a:ext cx="14717" cy="12175"/>
            </a:xfrm>
            <a:prstGeom prst="rect">
              <a:avLst/>
            </a:prstGeom>
          </p:spPr>
        </p:pic>
        <p:pic>
          <p:nvPicPr>
            <p:cNvPr id="61" name="图片 60" descr="F:/素材图片2/xiezuo20241118-110515.pngxiezuo20241118-110515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 l="1450" r="1450"/>
            <a:stretch>
              <a:fillRect/>
            </a:stretch>
          </p:blipFill>
          <p:spPr>
            <a:xfrm>
              <a:off x="2743" y="4197"/>
              <a:ext cx="13654" cy="761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3" h="4465">
                  <a:moveTo>
                    <a:pt x="0" y="0"/>
                  </a:moveTo>
                  <a:lnTo>
                    <a:pt x="8003" y="0"/>
                  </a:lnTo>
                  <a:lnTo>
                    <a:pt x="8003" y="4465"/>
                  </a:lnTo>
                  <a:lnTo>
                    <a:pt x="0" y="4465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第一章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火山软件开发平台简介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91590" y="5991225"/>
            <a:ext cx="2548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巧琢编程</a:t>
            </a:r>
            <a:r>
              <a:rPr lang="zh-CN" altLang="en-US"/>
              <a:t>网</a:t>
            </a:r>
            <a:endParaRPr lang="zh-CN" altLang="en-US"/>
          </a:p>
        </p:txBody>
      </p:sp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 rot="0">
            <a:off x="264559" y="1562228"/>
            <a:ext cx="4609169" cy="3812477"/>
            <a:chOff x="2221" y="3728"/>
            <a:chExt cx="14716" cy="12174"/>
          </a:xfrm>
        </p:grpSpPr>
        <p:pic>
          <p:nvPicPr>
            <p:cNvPr id="9" name="图片 8" descr="border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221" y="3728"/>
              <a:ext cx="14717" cy="12175"/>
            </a:xfrm>
            <a:prstGeom prst="rect">
              <a:avLst/>
            </a:prstGeom>
          </p:spPr>
        </p:pic>
        <p:pic>
          <p:nvPicPr>
            <p:cNvPr id="10" name="图片 9" descr="F:/素材图片2/xiezuo20241118-110515.pngxiezuo20241118-1105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1451" r="1451"/>
            <a:stretch>
              <a:fillRect/>
            </a:stretch>
          </p:blipFill>
          <p:spPr>
            <a:xfrm>
              <a:off x="2743" y="4197"/>
              <a:ext cx="13654" cy="761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3" h="4465">
                  <a:moveTo>
                    <a:pt x="0" y="0"/>
                  </a:moveTo>
                  <a:lnTo>
                    <a:pt x="8003" y="0"/>
                  </a:lnTo>
                  <a:lnTo>
                    <a:pt x="8003" y="4465"/>
                  </a:lnTo>
                  <a:lnTo>
                    <a:pt x="0" y="4465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grpSp>
        <p:nvGrpSpPr>
          <p:cNvPr id="22" name="组合 21"/>
          <p:cNvGrpSpPr/>
          <p:nvPr>
            <p:custDataLst>
              <p:tags r:id="rId6"/>
            </p:custDataLst>
          </p:nvPr>
        </p:nvGrpSpPr>
        <p:grpSpPr>
          <a:xfrm rot="0">
            <a:off x="5436870" y="1544320"/>
            <a:ext cx="4640580" cy="3838575"/>
            <a:chOff x="2221" y="3728"/>
            <a:chExt cx="14716" cy="12174"/>
          </a:xfrm>
        </p:grpSpPr>
        <p:pic>
          <p:nvPicPr>
            <p:cNvPr id="23" name="图片 22" descr="border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221" y="3728"/>
              <a:ext cx="14717" cy="12175"/>
            </a:xfrm>
            <a:prstGeom prst="rect">
              <a:avLst/>
            </a:prstGeom>
          </p:spPr>
        </p:pic>
        <p:pic>
          <p:nvPicPr>
            <p:cNvPr id="24" name="图片 23" descr="F:/素材图片2/xiezuo20241118-110515.pngxiezuo20241118-11051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-7" t="409" r="-7" b="409"/>
            <a:stretch>
              <a:fillRect/>
            </a:stretch>
          </p:blipFill>
          <p:spPr>
            <a:xfrm>
              <a:off x="2743" y="4197"/>
              <a:ext cx="13654" cy="761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003" h="4465">
                  <a:moveTo>
                    <a:pt x="0" y="0"/>
                  </a:moveTo>
                  <a:lnTo>
                    <a:pt x="8003" y="0"/>
                  </a:lnTo>
                  <a:lnTo>
                    <a:pt x="8003" y="4465"/>
                  </a:lnTo>
                  <a:lnTo>
                    <a:pt x="0" y="4465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49" name="文本框 48"/>
          <p:cNvSpPr txBox="1"/>
          <p:nvPr/>
        </p:nvSpPr>
        <p:spPr>
          <a:xfrm>
            <a:off x="5816600" y="5968365"/>
            <a:ext cx="38811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视频实操讲解《计算器》</a:t>
            </a:r>
            <a:r>
              <a:rPr lang="en-US" altLang="zh-CN"/>
              <a:t>APP</a:t>
            </a:r>
            <a:r>
              <a:rPr lang="zh-CN" altLang="en-US"/>
              <a:t>开</a:t>
            </a:r>
            <a:r>
              <a:rPr lang="zh-CN" altLang="en-US"/>
              <a:t>发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第一章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火山视窗程序开发工具简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1610" y="4499610"/>
            <a:ext cx="93694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  <a:latin typeface="+mn-ea"/>
                <a:cs typeface="+mn-ea"/>
              </a:rPr>
              <a:t>       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火山视窗开发平台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基于</a:t>
            </a:r>
            <a:r>
              <a:rPr lang="en-US" altLang="zh-CN" sz="2400">
                <a:solidFill>
                  <a:schemeClr val="tx1"/>
                </a:solidFill>
                <a:latin typeface="+mn-ea"/>
                <a:cs typeface="+mn-ea"/>
              </a:rPr>
              <a:t>C++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，采用中文火山语法，适用于桌面应用、游戏、嵌入式系统、图形处理、数据库、网络通信及航空航天等领域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编程。它兼具高效、面向对象、库资源丰富及系统级编程能力，支持快速执行、强可移植性、代码复用，并能直接操作内存和硬件，适合高性能系统级应用开发。</a:t>
            </a:r>
            <a:endParaRPr lang="zh-CN" altLang="en-US" sz="24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6" name="图片 5" descr="捕获06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9625" y="955040"/>
            <a:ext cx="5645785" cy="30587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91685" y="4052570"/>
            <a:ext cx="3161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+mn-ea"/>
              </a:rPr>
              <a:t>图片：火山视窗程序开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+mn-ea"/>
              </a:rPr>
              <a:t>发界面</a:t>
            </a:r>
            <a:endParaRPr lang="zh-CN" altLang="en-US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第一章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编写第一个火山视窗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程序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78530" y="4721225"/>
            <a:ext cx="50082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图片：《你好，世界！》火山视窗程序界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面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图片 1" descr="捕获06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7380" y="982980"/>
            <a:ext cx="5630545" cy="3723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4070" y="5136515"/>
            <a:ext cx="91357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课堂案例：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《你好，世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界！》</a:t>
            </a:r>
            <a:endParaRPr lang="zh-CN" altLang="en-US" sz="2400">
              <a:solidFill>
                <a:schemeClr val="tx1"/>
              </a:solidFill>
              <a:latin typeface="+mn-ea"/>
              <a:cs typeface="+mn-ea"/>
            </a:endParaRPr>
          </a:p>
          <a:p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课后练习题：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要求修改标签标题为</a:t>
            </a:r>
            <a:r>
              <a:rPr lang="en-US" altLang="zh-CN" sz="2400" b="1">
                <a:solidFill>
                  <a:schemeClr val="accent2"/>
                </a:solidFill>
                <a:latin typeface="+mn-ea"/>
                <a:cs typeface="+mn-ea"/>
              </a:rPr>
              <a:t>“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你好，祖国！</a:t>
            </a:r>
            <a:r>
              <a:rPr lang="en-US" altLang="zh-CN" sz="2400" b="1">
                <a:solidFill>
                  <a:schemeClr val="accent2"/>
                </a:solidFill>
                <a:latin typeface="+mn-ea"/>
                <a:cs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并调试运行视窗程序以在电脑上显示</a:t>
            </a:r>
            <a:r>
              <a:rPr lang="en-US" altLang="zh-CN" sz="2400">
                <a:solidFill>
                  <a:schemeClr val="tx1"/>
                </a:solidFill>
                <a:latin typeface="+mn-ea"/>
                <a:cs typeface="+mn-ea"/>
              </a:rPr>
              <a:t>“</a:t>
            </a:r>
            <a:r>
              <a:rPr lang="zh-CN" altLang="en-US" sz="2400">
                <a:latin typeface="+mn-ea"/>
                <a:cs typeface="+mn-ea"/>
                <a:sym typeface="+mn-ea"/>
              </a:rPr>
              <a:t>你好，祖国！</a:t>
            </a:r>
            <a:r>
              <a:rPr lang="en-US" altLang="zh-CN" sz="2400">
                <a:solidFill>
                  <a:schemeClr val="tx1"/>
                </a:solidFill>
                <a:latin typeface="+mn-ea"/>
                <a:cs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。</a:t>
            </a:r>
            <a:endParaRPr lang="zh-CN" altLang="en-US" sz="240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程序是怎样运行起来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的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97175" y="1739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830320" y="1739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从代码到可执行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文件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797175" y="2633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830320" y="2633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操作系统的作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用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97175" y="352679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3830320" y="3526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程序的运行过程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节：从代码到可执行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文件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465" y="2115185"/>
            <a:ext cx="4168140" cy="38087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1610" y="960120"/>
            <a:ext cx="117963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/>
              <a:t>程序员使用</a:t>
            </a:r>
            <a:r>
              <a:rPr lang="zh-CN" altLang="en-US" b="1">
                <a:solidFill>
                  <a:schemeClr val="accent2"/>
                </a:solidFill>
              </a:rPr>
              <a:t>火山软件开发平台</a:t>
            </a:r>
            <a:r>
              <a:rPr lang="zh-CN" altLang="en-US"/>
              <a:t>编写的源代码是人类可读的</a:t>
            </a:r>
            <a:r>
              <a:rPr lang="zh-CN" altLang="en-US" b="1">
                <a:solidFill>
                  <a:schemeClr val="accent2"/>
                </a:solidFill>
              </a:rPr>
              <a:t>文本文件</a:t>
            </a:r>
            <a:r>
              <a:rPr lang="zh-CN" altLang="en-US"/>
              <a:t>，包含了程序的</a:t>
            </a:r>
            <a:r>
              <a:rPr lang="zh-CN" altLang="en-US" b="1">
                <a:solidFill>
                  <a:schemeClr val="accent2"/>
                </a:solidFill>
              </a:rPr>
              <a:t>逻辑</a:t>
            </a:r>
            <a:r>
              <a:rPr lang="zh-CN" altLang="en-US"/>
              <a:t>和</a:t>
            </a:r>
            <a:r>
              <a:rPr lang="zh-CN" altLang="en-US" b="1">
                <a:solidFill>
                  <a:schemeClr val="accent2"/>
                </a:solidFill>
              </a:rPr>
              <a:t>指令</a:t>
            </a:r>
            <a:r>
              <a:rPr lang="zh-CN" altLang="en-US"/>
              <a:t>。然而，计算机无法直接理解这些文本，因为它只能执行</a:t>
            </a:r>
            <a:r>
              <a:rPr lang="zh-CN" altLang="en-US" b="1">
                <a:solidFill>
                  <a:schemeClr val="accent2"/>
                </a:solidFill>
              </a:rPr>
              <a:t>二进制形式的机器码</a:t>
            </a:r>
            <a:r>
              <a:rPr lang="zh-CN" altLang="en-US"/>
              <a:t>。为了让计算机运行程序，我们需要借助</a:t>
            </a:r>
            <a:r>
              <a:rPr lang="zh-CN" altLang="en-US" b="1">
                <a:solidFill>
                  <a:schemeClr val="accent2"/>
                </a:solidFill>
              </a:rPr>
              <a:t>编译器</a:t>
            </a:r>
            <a:r>
              <a:rPr lang="zh-CN" altLang="en-US"/>
              <a:t>：它将源代码一次性翻译成机器码，再通过</a:t>
            </a:r>
            <a:r>
              <a:rPr lang="zh-CN" altLang="en-US" b="1">
                <a:solidFill>
                  <a:schemeClr val="accent2"/>
                </a:solidFill>
              </a:rPr>
              <a:t>链接器</a:t>
            </a:r>
            <a:r>
              <a:rPr lang="zh-CN" altLang="en-US"/>
              <a:t>将编译生成的目标文件与库文件链接在一起，最终生成可执行文</a:t>
            </a:r>
            <a:r>
              <a:rPr lang="zh-CN" altLang="en-US"/>
              <a:t>件。</a:t>
            </a:r>
            <a:endParaRPr lang="zh-CN" altLang="en-US"/>
          </a:p>
        </p:txBody>
      </p:sp>
      <p:pic>
        <p:nvPicPr>
          <p:cNvPr id="9" name="图片 8" descr="火山图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55" y="2709545"/>
            <a:ext cx="2863850" cy="215392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55065" y="5983605"/>
            <a:ext cx="1967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火山程序源代码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77915" y="4863465"/>
            <a:ext cx="1967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火山软件开发平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台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（集成编译器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</a:rPr>
              <a:t>+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链接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器）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加号 12"/>
          <p:cNvSpPr/>
          <p:nvPr/>
        </p:nvSpPr>
        <p:spPr>
          <a:xfrm>
            <a:off x="5025390" y="3747135"/>
            <a:ext cx="427990" cy="427990"/>
          </a:xfrm>
          <a:prstGeom prst="mathPl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9192260" y="3852545"/>
            <a:ext cx="288290" cy="20066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755" y="3519805"/>
            <a:ext cx="819150" cy="1000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96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96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7" grpId="0" animBg="1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节：操作系统的作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用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1610" y="960120"/>
            <a:ext cx="117963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/>
              <a:t>当我们双击</a:t>
            </a:r>
            <a:r>
              <a:rPr lang="zh-CN" altLang="en-US" b="1">
                <a:solidFill>
                  <a:schemeClr val="accent2"/>
                </a:solidFill>
              </a:rPr>
              <a:t>可执行文件</a:t>
            </a:r>
            <a:r>
              <a:rPr lang="zh-CN" altLang="en-US"/>
              <a:t>时，它会将该程序加载到</a:t>
            </a:r>
            <a:r>
              <a:rPr lang="zh-CN" altLang="en-US" b="1">
                <a:solidFill>
                  <a:schemeClr val="accent2"/>
                </a:solidFill>
              </a:rPr>
              <a:t>内存</a:t>
            </a:r>
            <a:r>
              <a:rPr lang="zh-CN" altLang="en-US"/>
              <a:t>中并分配所需</a:t>
            </a:r>
            <a:r>
              <a:rPr lang="zh-CN" altLang="en-US" b="1">
                <a:solidFill>
                  <a:schemeClr val="accent2"/>
                </a:solidFill>
              </a:rPr>
              <a:t>资源</a:t>
            </a:r>
            <a:r>
              <a:rPr lang="zh-CN" altLang="en-US"/>
              <a:t>，随后为程序创建一个</a:t>
            </a:r>
            <a:r>
              <a:rPr lang="zh-CN" altLang="en-US" b="1">
                <a:solidFill>
                  <a:schemeClr val="accent2"/>
                </a:solidFill>
              </a:rPr>
              <a:t>进程</a:t>
            </a:r>
            <a:r>
              <a:rPr lang="zh-CN" altLang="en-US"/>
              <a:t>，该进程作为程序运行的独立实例，拥有专属的内存空间和系统资源，最终由</a:t>
            </a:r>
            <a:r>
              <a:rPr lang="en-US" altLang="zh-CN" b="1">
                <a:solidFill>
                  <a:schemeClr val="accent2"/>
                </a:solidFill>
              </a:rPr>
              <a:t>CPU</a:t>
            </a:r>
            <a:r>
              <a:rPr lang="zh-CN" altLang="en-US"/>
              <a:t>从内存中读取并</a:t>
            </a:r>
            <a:r>
              <a:rPr lang="zh-CN" altLang="en-US" b="1">
                <a:solidFill>
                  <a:schemeClr val="accent2"/>
                </a:solidFill>
              </a:rPr>
              <a:t>执行程序的指令</a:t>
            </a:r>
            <a:r>
              <a:rPr lang="zh-CN" altLang="en-US"/>
              <a:t>，以实现程序的功能。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31215" y="4383405"/>
            <a:ext cx="1967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电脑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程序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67455" y="4383405"/>
            <a:ext cx="1967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电脑内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存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加号 12"/>
          <p:cNvSpPr/>
          <p:nvPr/>
        </p:nvSpPr>
        <p:spPr>
          <a:xfrm>
            <a:off x="3456305" y="2921635"/>
            <a:ext cx="427990" cy="427990"/>
          </a:xfrm>
          <a:prstGeom prst="mathPl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8488680" y="3035300"/>
            <a:ext cx="394335" cy="20066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https://photo-static-api.fotomore.com/creative/vcg/veer/400/new/VCG41N177180436.jpg?uid=386&amp;timestamp=1739855216&amp;sign=2de2c97ca3367128902a451688fdbfd1" descr="ram存储器模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3505" y="2589530"/>
            <a:ext cx="2052320" cy="1367790"/>
          </a:xfrm>
          <a:prstGeom prst="rect">
            <a:avLst/>
          </a:prstGeom>
        </p:spPr>
      </p:pic>
      <p:pic>
        <p:nvPicPr>
          <p:cNvPr id="7" name="https://photo-static-api.fotomore.com/creative/vcg/400/version23/VCG41471094159.jpg?uid=386&amp;timestamp=1739855241&amp;sign=707dbe06212bc41ff7a56afbba4c15ac" descr="台式电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" y="1957705"/>
            <a:ext cx="3139440" cy="23558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5" y="2790190"/>
            <a:ext cx="422275" cy="516255"/>
          </a:xfrm>
          <a:prstGeom prst="rect">
            <a:avLst/>
          </a:prstGeom>
        </p:spPr>
      </p:pic>
      <p:pic>
        <p:nvPicPr>
          <p:cNvPr id="8" name="https://photo-static-api.fotomore.com/creative/vcg/veer/400/new/VCG41N664849884.jpg?uid=386&amp;timestamp=1739855335&amp;sign=a3026b366886ff1c2a1ebfeab94e2e10" descr="中央处理器芯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780" y="2138680"/>
            <a:ext cx="1993900" cy="19939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494780" y="4383405"/>
            <a:ext cx="1967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电脑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</a:rPr>
              <a:t>CPU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7635" y="2270760"/>
            <a:ext cx="2814320" cy="1861820"/>
          </a:xfrm>
          <a:prstGeom prst="rect">
            <a:avLst/>
          </a:prstGeom>
        </p:spPr>
      </p:pic>
      <p:sp>
        <p:nvSpPr>
          <p:cNvPr id="20" name="加号 19"/>
          <p:cNvSpPr/>
          <p:nvPr/>
        </p:nvSpPr>
        <p:spPr>
          <a:xfrm>
            <a:off x="5995035" y="2878455"/>
            <a:ext cx="427990" cy="427990"/>
          </a:xfrm>
          <a:prstGeom prst="mathPl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441815" y="4383405"/>
            <a:ext cx="1967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程序运行界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面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3" grpId="0" animBg="1"/>
      <p:bldP spid="17" grpId="0" animBg="1"/>
      <p:bldP spid="11" grpId="0"/>
      <p:bldP spid="20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节：程序的运行过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1610" y="960120"/>
            <a:ext cx="11796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b="1">
                <a:solidFill>
                  <a:schemeClr val="accent2"/>
                </a:solidFill>
              </a:rPr>
              <a:t>程序</a:t>
            </a:r>
            <a:r>
              <a:rPr lang="zh-CN" altLang="en-US"/>
              <a:t>的运行过程包括初始化阶段，即</a:t>
            </a:r>
            <a:r>
              <a:rPr lang="zh-CN" altLang="en-US" b="1">
                <a:solidFill>
                  <a:schemeClr val="accent2"/>
                </a:solidFill>
              </a:rPr>
              <a:t>加载到内存</a:t>
            </a:r>
            <a:r>
              <a:rPr lang="zh-CN" altLang="en-US"/>
              <a:t>后进行内存分配和变量初始化等操作；随后</a:t>
            </a:r>
            <a:r>
              <a:rPr lang="zh-CN" altLang="en-US" b="1">
                <a:solidFill>
                  <a:schemeClr val="accent2"/>
                </a:solidFill>
              </a:rPr>
              <a:t>按照代码逻辑执行主任务</a:t>
            </a:r>
            <a:r>
              <a:rPr lang="zh-CN" altLang="en-US"/>
              <a:t>，如计算、数据处理和用户交互；最后，程序执行完毕后释放所占资源并通知操作系统结束运行。</a:t>
            </a:r>
            <a:endParaRPr lang="en-US" altLang="zh-CN"/>
          </a:p>
        </p:txBody>
      </p:sp>
      <p:sp>
        <p:nvSpPr>
          <p:cNvPr id="17" name="右箭头 16"/>
          <p:cNvSpPr/>
          <p:nvPr/>
        </p:nvSpPr>
        <p:spPr>
          <a:xfrm>
            <a:off x="2887980" y="3225800"/>
            <a:ext cx="1116330" cy="56832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2773680"/>
            <a:ext cx="1203960" cy="14725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135" y="2001520"/>
            <a:ext cx="5078095" cy="3359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99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99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99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程序是怎样运行起来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的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97175" y="1739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830320" y="1739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从代码到可执行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文件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797175" y="2633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830320" y="2633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操作系统的作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用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97175" y="352679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3830320" y="3526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程序的运行过程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97175" y="4420235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四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830320" y="442023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熟悉火山项目文件结构</a:t>
            </a:r>
            <a:endParaRPr lang="zh-CN" altLang="en-US" b="1">
              <a:solidFill>
                <a:schemeClr val="accent2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9" name="图片 48" descr="文件夹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090" y="1528445"/>
            <a:ext cx="3364230" cy="3364230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4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节：熟悉火山项目文件结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构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pic>
        <p:nvPicPr>
          <p:cNvPr id="18" name="图片 17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7670" y="2642870"/>
            <a:ext cx="1466215" cy="1649730"/>
          </a:xfrm>
          <a:prstGeom prst="rect">
            <a:avLst/>
          </a:prstGeom>
        </p:spPr>
      </p:pic>
      <p:pic>
        <p:nvPicPr>
          <p:cNvPr id="19" name="图片 18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074545" y="2642870"/>
            <a:ext cx="1284605" cy="1641475"/>
          </a:xfrm>
          <a:prstGeom prst="rect">
            <a:avLst/>
          </a:prstGeom>
        </p:spPr>
      </p:pic>
      <p:sp>
        <p:nvSpPr>
          <p:cNvPr id="28" name="圆角矩形 27"/>
          <p:cNvSpPr/>
          <p:nvPr>
            <p:custDataLst>
              <p:tags r:id="rId8"/>
            </p:custDataLst>
          </p:nvPr>
        </p:nvSpPr>
        <p:spPr>
          <a:xfrm>
            <a:off x="1902460" y="1835785"/>
            <a:ext cx="759460" cy="34480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40000"/>
                    <a:lumOff val="60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  <a:sym typeface="+mn-ea"/>
              </a:rPr>
              <a:t>D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:\</a:t>
            </a:r>
            <a:endParaRPr lang="en-US" altLang="zh-CN" sz="1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6" name="图片 25"/>
          <p:cNvPicPr/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625023" y="2642553"/>
            <a:ext cx="1362075" cy="1609725"/>
          </a:xfrm>
          <a:prstGeom prst="rect">
            <a:avLst/>
          </a:prstGeom>
        </p:spPr>
      </p:pic>
      <p:pic>
        <p:nvPicPr>
          <p:cNvPr id="27" name="图片 26"/>
          <p:cNvPicPr/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239510" y="2642870"/>
            <a:ext cx="1344930" cy="1605280"/>
          </a:xfrm>
          <a:prstGeom prst="rect">
            <a:avLst/>
          </a:prstGeom>
        </p:spPr>
      </p:pic>
      <p:pic>
        <p:nvPicPr>
          <p:cNvPr id="37" name="图片 36"/>
          <p:cNvPicPr/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710930" y="2642870"/>
            <a:ext cx="1506855" cy="1647190"/>
          </a:xfrm>
          <a:prstGeom prst="rect">
            <a:avLst/>
          </a:prstGeom>
        </p:spPr>
      </p:pic>
      <p:sp>
        <p:nvSpPr>
          <p:cNvPr id="40" name="圆角矩形 39"/>
          <p:cNvSpPr/>
          <p:nvPr>
            <p:custDataLst>
              <p:tags r:id="rId15"/>
            </p:custDataLst>
          </p:nvPr>
        </p:nvSpPr>
        <p:spPr>
          <a:xfrm>
            <a:off x="521970" y="5092065"/>
            <a:ext cx="128968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解决方案名称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1" name="圆角矩形 40"/>
          <p:cNvSpPr/>
          <p:nvPr>
            <p:custDataLst>
              <p:tags r:id="rId16"/>
            </p:custDataLst>
          </p:nvPr>
        </p:nvSpPr>
        <p:spPr>
          <a:xfrm>
            <a:off x="2074545" y="5101590"/>
            <a:ext cx="128460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项目名</a:t>
            </a:r>
            <a:r>
              <a:rPr lang="zh-CN" altLang="en-US" sz="1200">
                <a:solidFill>
                  <a:schemeClr val="tx1"/>
                </a:solidFill>
              </a:rPr>
              <a:t>称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4625340" y="5081270"/>
            <a:ext cx="128460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项目名</a:t>
            </a:r>
            <a:r>
              <a:rPr lang="zh-CN" altLang="en-US" sz="1200">
                <a:solidFill>
                  <a:schemeClr val="tx1"/>
                </a:solidFill>
              </a:rPr>
              <a:t>称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8638540" y="5100320"/>
            <a:ext cx="164655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默认源代</a:t>
            </a:r>
            <a:r>
              <a:rPr lang="zh-CN" altLang="en-US" sz="1200">
                <a:solidFill>
                  <a:schemeClr val="tx1"/>
                </a:solidFill>
              </a:rPr>
              <a:t>码文件</a:t>
            </a:r>
            <a:r>
              <a:rPr lang="zh-CN" altLang="en-US" sz="1200">
                <a:solidFill>
                  <a:schemeClr val="tx1"/>
                </a:solidFill>
              </a:rPr>
              <a:t>名</a:t>
            </a:r>
            <a:endParaRPr lang="zh-CN" altLang="en-US" sz="1200">
              <a:solidFill>
                <a:schemeClr val="tx1"/>
              </a:solidFill>
            </a:endParaRPr>
          </a:p>
        </p:txBody>
      </p:sp>
      <p:pic>
        <p:nvPicPr>
          <p:cNvPr id="50" name="图片 49" descr="文件夹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72915" y="1528445"/>
            <a:ext cx="3364230" cy="3364230"/>
          </a:xfrm>
          <a:prstGeom prst="rect">
            <a:avLst/>
          </a:prstGeom>
        </p:spPr>
      </p:pic>
      <p:sp>
        <p:nvSpPr>
          <p:cNvPr id="38" name="右箭头 37"/>
          <p:cNvSpPr/>
          <p:nvPr>
            <p:custDataLst>
              <p:tags r:id="rId21"/>
            </p:custDataLst>
          </p:nvPr>
        </p:nvSpPr>
        <p:spPr>
          <a:xfrm>
            <a:off x="3016250" y="3269615"/>
            <a:ext cx="1249045" cy="38735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右箭头 38"/>
          <p:cNvSpPr/>
          <p:nvPr>
            <p:custDataLst>
              <p:tags r:id="rId22"/>
            </p:custDataLst>
          </p:nvPr>
        </p:nvSpPr>
        <p:spPr>
          <a:xfrm>
            <a:off x="7343140" y="3269615"/>
            <a:ext cx="990600" cy="38735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181610" y="960120"/>
            <a:ext cx="11796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b="1">
                <a:solidFill>
                  <a:schemeClr val="accent2"/>
                </a:solidFill>
              </a:rPr>
              <a:t>创建</a:t>
            </a:r>
            <a:r>
              <a:rPr lang="zh-CN" altLang="en-US"/>
              <a:t>视窗项目时，根据</a:t>
            </a:r>
            <a:r>
              <a:rPr lang="en-US" altLang="zh-CN"/>
              <a:t>IDE</a:t>
            </a:r>
            <a:r>
              <a:rPr lang="zh-CN" altLang="en-US"/>
              <a:t>的引导，会让用户选择视窗文档</a:t>
            </a:r>
            <a:r>
              <a:rPr lang="zh-CN" altLang="en-US" b="1">
                <a:solidFill>
                  <a:schemeClr val="accent2"/>
                </a:solidFill>
              </a:rPr>
              <a:t>存档地址</a:t>
            </a:r>
            <a:r>
              <a:rPr lang="zh-CN" altLang="en-US"/>
              <a:t>（如</a:t>
            </a:r>
            <a:r>
              <a:rPr lang="en-US" altLang="zh-CN"/>
              <a:t>D:\</a:t>
            </a:r>
            <a:r>
              <a:rPr lang="zh-CN" altLang="en-US"/>
              <a:t>），再分别输入</a:t>
            </a:r>
            <a:r>
              <a:rPr lang="zh-CN" altLang="en-US" b="1">
                <a:solidFill>
                  <a:schemeClr val="accent2"/>
                </a:solidFill>
              </a:rPr>
              <a:t>解决方案名称</a:t>
            </a:r>
            <a:r>
              <a:rPr lang="zh-CN" altLang="en-US"/>
              <a:t>和</a:t>
            </a:r>
            <a:r>
              <a:rPr lang="zh-CN" altLang="en-US" b="1">
                <a:solidFill>
                  <a:schemeClr val="accent2"/>
                </a:solidFill>
              </a:rPr>
              <a:t>项目文名称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51" name="图片 50" descr="文件夹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333740" y="1528445"/>
            <a:ext cx="2234565" cy="3364230"/>
          </a:xfrm>
          <a:prstGeom prst="rect">
            <a:avLst/>
          </a:prstGeom>
        </p:spPr>
      </p:pic>
      <p:cxnSp>
        <p:nvCxnSpPr>
          <p:cNvPr id="48" name="直接箭头连接符 47"/>
          <p:cNvCxnSpPr/>
          <p:nvPr>
            <p:custDataLst>
              <p:tags r:id="rId24"/>
            </p:custDataLst>
          </p:nvPr>
        </p:nvCxnSpPr>
        <p:spPr>
          <a:xfrm flipV="1">
            <a:off x="9503410" y="4377055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>
            <p:custDataLst>
              <p:tags r:id="rId25"/>
            </p:custDataLst>
          </p:nvPr>
        </p:nvCxnSpPr>
        <p:spPr>
          <a:xfrm flipV="1">
            <a:off x="5306060" y="4358005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>
            <p:custDataLst>
              <p:tags r:id="rId26"/>
            </p:custDataLst>
          </p:nvPr>
        </p:nvCxnSpPr>
        <p:spPr>
          <a:xfrm flipV="1">
            <a:off x="2716530" y="4349750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40" idx="0"/>
          </p:cNvCxnSpPr>
          <p:nvPr>
            <p:custDataLst>
              <p:tags r:id="rId27"/>
            </p:custDataLst>
          </p:nvPr>
        </p:nvCxnSpPr>
        <p:spPr>
          <a:xfrm flipV="1">
            <a:off x="1167130" y="4348480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>
            <p:custDataLst>
              <p:tags r:id="rId28"/>
            </p:custDataLst>
          </p:nvPr>
        </p:nvSpPr>
        <p:spPr>
          <a:xfrm>
            <a:off x="5909945" y="1835785"/>
            <a:ext cx="2238375" cy="344170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40000"/>
                    <a:lumOff val="60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  <a:sym typeface="+mn-ea"/>
              </a:rPr>
              <a:t>D:\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我的第一个视窗程序</a:t>
            </a:r>
            <a:endParaRPr lang="zh-CN" altLang="en-US" sz="1400">
              <a:solidFill>
                <a:schemeClr val="tx1"/>
              </a:solidFill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29"/>
            </p:custDataLst>
          </p:nvPr>
        </p:nvSpPr>
        <p:spPr>
          <a:xfrm>
            <a:off x="9413240" y="1835785"/>
            <a:ext cx="2623185" cy="344170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40000"/>
                    <a:lumOff val="60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  <a:sym typeface="+mn-ea"/>
              </a:rPr>
              <a:t>D:\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我的第一个视窗程序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\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src</a:t>
            </a:r>
            <a:endParaRPr lang="en-US" altLang="zh-CN" sz="140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4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节：熟悉火山项目文件结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构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81610" y="960120"/>
            <a:ext cx="11796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b="1">
                <a:solidFill>
                  <a:schemeClr val="accent2"/>
                </a:solidFill>
              </a:rPr>
              <a:t>生成</a:t>
            </a:r>
            <a:r>
              <a:rPr lang="zh-CN" altLang="en-US"/>
              <a:t>视窗项目后，工程项目文件会放在</a:t>
            </a:r>
            <a:r>
              <a:rPr lang="en-US" altLang="zh-CN" b="1">
                <a:solidFill>
                  <a:schemeClr val="accent2"/>
                </a:solidFill>
              </a:rPr>
              <a:t>project</a:t>
            </a:r>
            <a:r>
              <a:rPr lang="zh-CN" altLang="en-US" b="1">
                <a:solidFill>
                  <a:schemeClr val="accent2"/>
                </a:solidFill>
              </a:rPr>
              <a:t>文件夹</a:t>
            </a:r>
            <a:r>
              <a:rPr lang="zh-CN" altLang="en-US"/>
              <a:t>，可执行程序会放在</a:t>
            </a:r>
            <a:r>
              <a:rPr lang="en-US" altLang="zh-CN" b="1">
                <a:solidFill>
                  <a:schemeClr val="accent2"/>
                </a:solidFill>
              </a:rPr>
              <a:t>linker</a:t>
            </a:r>
            <a:r>
              <a:rPr lang="zh-CN" altLang="en-US" b="1">
                <a:solidFill>
                  <a:schemeClr val="accent2"/>
                </a:solidFill>
              </a:rPr>
              <a:t>文件夹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00" y="1534795"/>
            <a:ext cx="5355590" cy="458152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3" name="图片 2" descr="文件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46190" y="1692275"/>
            <a:ext cx="662940" cy="6629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346190" y="2288540"/>
            <a:ext cx="6813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/>
              <a:t>xx</a:t>
            </a:r>
            <a:r>
              <a:rPr lang="en-US" altLang="zh-CN" sz="1600">
                <a:solidFill>
                  <a:schemeClr val="accent2"/>
                </a:solidFill>
              </a:rPr>
              <a:t>.h</a:t>
            </a:r>
            <a:endParaRPr lang="en-US" altLang="zh-CN" sz="1600">
              <a:solidFill>
                <a:schemeClr val="accent2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99810" y="2642235"/>
            <a:ext cx="11741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/>
              <a:t>头文件</a:t>
            </a:r>
            <a:endParaRPr lang="zh-CN" altLang="en-US" sz="1400"/>
          </a:p>
        </p:txBody>
      </p:sp>
      <p:pic>
        <p:nvPicPr>
          <p:cNvPr id="7" name="图片 6" descr="文件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76820" y="1673225"/>
            <a:ext cx="662940" cy="6629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486015" y="2269490"/>
            <a:ext cx="845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/>
              <a:t>xx</a:t>
            </a:r>
            <a:r>
              <a:rPr lang="en-US" altLang="zh-CN" sz="1600">
                <a:solidFill>
                  <a:schemeClr val="accent2"/>
                </a:solidFill>
              </a:rPr>
              <a:t>.cpp</a:t>
            </a:r>
            <a:endParaRPr lang="en-US" altLang="zh-CN" sz="1600">
              <a:solidFill>
                <a:schemeClr val="accent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21550" y="2622550"/>
            <a:ext cx="11741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/>
              <a:t>标准源文件</a:t>
            </a:r>
            <a:endParaRPr lang="zh-CN" altLang="en-US" sz="1400"/>
          </a:p>
        </p:txBody>
      </p:sp>
      <p:pic>
        <p:nvPicPr>
          <p:cNvPr id="10" name="图片 9" descr="文件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8085" y="1673225"/>
            <a:ext cx="662940" cy="6629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535670" y="2269490"/>
            <a:ext cx="14039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/>
              <a:t>makefile</a:t>
            </a:r>
            <a:r>
              <a:rPr lang="en-US" altLang="zh-CN" sz="1600">
                <a:solidFill>
                  <a:schemeClr val="accent2"/>
                </a:solidFill>
              </a:rPr>
              <a:t>.win</a:t>
            </a:r>
            <a:endParaRPr lang="en-US" altLang="zh-CN" sz="1600">
              <a:solidFill>
                <a:schemeClr val="accent2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92185" y="2606675"/>
            <a:ext cx="1174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/>
              <a:t>make</a:t>
            </a:r>
            <a:r>
              <a:rPr lang="zh-CN" altLang="en-US" sz="1400"/>
              <a:t>程序执行</a:t>
            </a:r>
            <a:r>
              <a:rPr lang="zh-CN" altLang="en-US" sz="1400"/>
              <a:t>文件</a:t>
            </a:r>
            <a:endParaRPr lang="zh-CN" altLang="en-US" sz="1400"/>
          </a:p>
        </p:txBody>
      </p:sp>
      <p:pic>
        <p:nvPicPr>
          <p:cNvPr id="13" name="图片 12" descr="文件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35565" y="1673225"/>
            <a:ext cx="662940" cy="66294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0144760" y="2269490"/>
            <a:ext cx="845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/>
              <a:t>xx</a:t>
            </a:r>
            <a:r>
              <a:rPr lang="en-US" altLang="zh-CN" sz="1600">
                <a:solidFill>
                  <a:schemeClr val="accent2"/>
                </a:solidFill>
              </a:rPr>
              <a:t>.</a:t>
            </a:r>
            <a:r>
              <a:rPr lang="en-US" altLang="zh-CN" sz="1600">
                <a:solidFill>
                  <a:schemeClr val="accent2"/>
                </a:solidFill>
              </a:rPr>
              <a:t>rc</a:t>
            </a:r>
            <a:endParaRPr lang="en-US" altLang="zh-CN" sz="1600">
              <a:solidFill>
                <a:schemeClr val="accent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17125" y="2622550"/>
            <a:ext cx="11741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/>
              <a:t>工</a:t>
            </a:r>
            <a:r>
              <a:rPr lang="zh-CN" altLang="en-US" sz="1400"/>
              <a:t>程文件</a:t>
            </a:r>
            <a:endParaRPr lang="zh-CN" altLang="en-US" sz="1400"/>
          </a:p>
        </p:txBody>
      </p:sp>
      <p:sp>
        <p:nvSpPr>
          <p:cNvPr id="20" name="文本框 19"/>
          <p:cNvSpPr txBox="1"/>
          <p:nvPr/>
        </p:nvSpPr>
        <p:spPr>
          <a:xfrm>
            <a:off x="6259830" y="3326765"/>
            <a:ext cx="543052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accent2"/>
                </a:solidFill>
              </a:rPr>
              <a:t>1</a:t>
            </a:r>
            <a:r>
              <a:rPr lang="zh-CN" altLang="en-US" sz="1400" b="1">
                <a:solidFill>
                  <a:schemeClr val="accent2"/>
                </a:solidFill>
              </a:rPr>
              <a:t>、头文件的来源：</a:t>
            </a:r>
            <a:r>
              <a:rPr lang="zh-CN" altLang="en-US" sz="1400"/>
              <a:t>自定义头文件、</a:t>
            </a:r>
            <a:r>
              <a:rPr lang="en-US" altLang="zh-CN" sz="1400"/>
              <a:t>C++</a:t>
            </a:r>
            <a:r>
              <a:rPr lang="zh-CN" altLang="en-US" sz="1400"/>
              <a:t>标准库头文件、第三方库头文件、</a:t>
            </a:r>
            <a:r>
              <a:rPr lang="en-US" altLang="zh-CN" sz="1400"/>
              <a:t>IDE</a:t>
            </a:r>
            <a:r>
              <a:rPr lang="zh-CN" altLang="en-US" sz="1400"/>
              <a:t>自动生成的头</a:t>
            </a:r>
            <a:r>
              <a:rPr lang="zh-CN" altLang="en-US" sz="1400"/>
              <a:t>文件。</a:t>
            </a:r>
            <a:endParaRPr lang="zh-CN" altLang="en-US" sz="1400"/>
          </a:p>
          <a:p>
            <a:r>
              <a:rPr lang="en-US" altLang="zh-CN" sz="1400" b="1">
                <a:solidFill>
                  <a:schemeClr val="accent2"/>
                </a:solidFill>
              </a:rPr>
              <a:t>2</a:t>
            </a:r>
            <a:r>
              <a:rPr lang="zh-CN" altLang="en-US" sz="1400" b="1">
                <a:solidFill>
                  <a:schemeClr val="accent2"/>
                </a:solidFill>
              </a:rPr>
              <a:t>、标准源文件：</a:t>
            </a:r>
            <a:r>
              <a:rPr lang="zh-CN" altLang="en-US" sz="1400"/>
              <a:t>用户手动创建</a:t>
            </a:r>
            <a:r>
              <a:rPr lang="en-US" altLang="zh-CN" sz="1400"/>
              <a:t>vpkg_main.cpp</a:t>
            </a:r>
            <a:r>
              <a:rPr lang="zh-CN" altLang="en-US" sz="1400"/>
              <a:t>文件、</a:t>
            </a:r>
            <a:r>
              <a:rPr lang="en-US" altLang="zh-CN" sz="1400"/>
              <a:t>IDE</a:t>
            </a:r>
            <a:r>
              <a:rPr lang="zh-CN" altLang="en-US" sz="1400"/>
              <a:t>或项目模板自动生成、</a:t>
            </a:r>
            <a:r>
              <a:rPr lang="en-US" altLang="zh-CN" sz="1400"/>
              <a:t>make</a:t>
            </a:r>
            <a:r>
              <a:rPr lang="zh-CN" altLang="en-US" sz="1400"/>
              <a:t>构建工具根据配置文件自动生</a:t>
            </a:r>
            <a:r>
              <a:rPr lang="zh-CN" altLang="en-US" sz="1400"/>
              <a:t>成。</a:t>
            </a:r>
            <a:endParaRPr lang="zh-CN" altLang="en-US" sz="1400"/>
          </a:p>
          <a:p>
            <a:r>
              <a:rPr lang="en-US" altLang="zh-CN" sz="1400" b="1">
                <a:solidFill>
                  <a:schemeClr val="accent2"/>
                </a:solidFill>
              </a:rPr>
              <a:t>3</a:t>
            </a:r>
            <a:r>
              <a:rPr lang="zh-CN" altLang="en-US" sz="1400" b="1">
                <a:solidFill>
                  <a:schemeClr val="accent2"/>
                </a:solidFill>
              </a:rPr>
              <a:t>、</a:t>
            </a:r>
            <a:r>
              <a:rPr lang="en-US" altLang="zh-CN" sz="1400" b="1">
                <a:solidFill>
                  <a:schemeClr val="accent2"/>
                </a:solidFill>
              </a:rPr>
              <a:t>makefile</a:t>
            </a:r>
            <a:r>
              <a:rPr lang="zh-CN" altLang="en-US" sz="1400" b="1">
                <a:solidFill>
                  <a:schemeClr val="accent2"/>
                </a:solidFill>
              </a:rPr>
              <a:t>文件：</a:t>
            </a:r>
            <a:r>
              <a:rPr lang="zh-CN" altLang="en-US" sz="1400"/>
              <a:t>定义了如何将源代码文件编译成可执行文件的过程。通过执行</a:t>
            </a:r>
            <a:r>
              <a:rPr lang="en-US" altLang="zh-CN" sz="1400"/>
              <a:t>make</a:t>
            </a:r>
            <a:r>
              <a:rPr lang="zh-CN" altLang="en-US" sz="1400"/>
              <a:t>命令，开发者可以自动完成编译和链接过程，无需手动执行繁琐的构建步骤。</a:t>
            </a:r>
            <a:endParaRPr lang="zh-CN" altLang="en-US" sz="1400"/>
          </a:p>
          <a:p>
            <a:r>
              <a:rPr lang="en-US" altLang="zh-CN" sz="1400" b="1">
                <a:solidFill>
                  <a:schemeClr val="accent2"/>
                </a:solidFill>
              </a:rPr>
              <a:t>4</a:t>
            </a:r>
            <a:r>
              <a:rPr lang="zh-CN" altLang="en-US" sz="1400" b="1">
                <a:solidFill>
                  <a:schemeClr val="accent2"/>
                </a:solidFill>
              </a:rPr>
              <a:t>、</a:t>
            </a:r>
            <a:r>
              <a:rPr lang="en-US" altLang="zh-CN" sz="1400" b="1">
                <a:solidFill>
                  <a:schemeClr val="accent2"/>
                </a:solidFill>
              </a:rPr>
              <a:t>rc</a:t>
            </a:r>
            <a:r>
              <a:rPr lang="zh-CN" altLang="en-US" sz="1400" b="1">
                <a:solidFill>
                  <a:schemeClr val="accent2"/>
                </a:solidFill>
              </a:rPr>
              <a:t>工程文件：</a:t>
            </a:r>
            <a:r>
              <a:rPr lang="zh-CN" altLang="en-US" sz="1400"/>
              <a:t>定义了应用程序的图标、字符串表和对话框资源。这些资源可以在程序中被引用和使用，以丰富用户界面和提供必要的功能。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数据类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97175" y="1739900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一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830320" y="1739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关键字和标识符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797175" y="2633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830320" y="2633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基本数据类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97175" y="352679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3830320" y="3526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常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97175" y="434022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830320" y="434022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变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数据类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pic>
        <p:nvPicPr>
          <p:cNvPr id="4" name="图片 3" descr="文档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120" y="2613660"/>
            <a:ext cx="1630680" cy="16306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8025" y="4335780"/>
            <a:ext cx="1118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一篇</a:t>
            </a:r>
            <a:r>
              <a:rPr lang="zh-CN" altLang="en-US"/>
              <a:t>日记</a:t>
            </a:r>
            <a:endParaRPr lang="zh-CN" altLang="en-US"/>
          </a:p>
        </p:txBody>
      </p:sp>
      <p:sp>
        <p:nvSpPr>
          <p:cNvPr id="9" name="左大括号 8"/>
          <p:cNvSpPr/>
          <p:nvPr/>
        </p:nvSpPr>
        <p:spPr>
          <a:xfrm>
            <a:off x="2177415" y="2216150"/>
            <a:ext cx="941070" cy="2587625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213100" y="2114550"/>
            <a:ext cx="1223645" cy="220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汉</a:t>
            </a:r>
            <a:r>
              <a:rPr lang="zh-CN" altLang="en-US"/>
              <a:t>字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字母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数</a:t>
            </a:r>
            <a:r>
              <a:rPr lang="zh-CN" altLang="en-US"/>
              <a:t>字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标点符</a:t>
            </a:r>
            <a:r>
              <a:rPr lang="zh-CN" altLang="en-US"/>
              <a:t>号</a:t>
            </a:r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4662805" y="1979295"/>
            <a:ext cx="0" cy="31889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3" name="图片 12" descr="凡科快图导出20250301-1514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660" y="2760345"/>
            <a:ext cx="1630045" cy="142303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155565" y="4349750"/>
            <a:ext cx="1118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一份代</a:t>
            </a:r>
            <a:r>
              <a:rPr lang="zh-CN" altLang="en-US"/>
              <a:t>码</a:t>
            </a:r>
            <a:endParaRPr lang="zh-CN" altLang="en-US"/>
          </a:p>
        </p:txBody>
      </p:sp>
      <p:sp>
        <p:nvSpPr>
          <p:cNvPr id="18" name="左大括号 17"/>
          <p:cNvSpPr/>
          <p:nvPr/>
        </p:nvSpPr>
        <p:spPr>
          <a:xfrm>
            <a:off x="6588760" y="1979295"/>
            <a:ext cx="991870" cy="3294380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661275" y="1767205"/>
            <a:ext cx="1602105" cy="3745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2"/>
                </a:solidFill>
              </a:rPr>
              <a:t>火山声明表</a:t>
            </a:r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汉</a:t>
            </a:r>
            <a:r>
              <a:rPr lang="zh-CN" altLang="en-US"/>
              <a:t>字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字母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数</a:t>
            </a:r>
            <a:r>
              <a:rPr lang="zh-CN" altLang="en-US"/>
              <a:t>字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标点符</a:t>
            </a:r>
            <a:r>
              <a:rPr lang="zh-CN" altLang="en-US"/>
              <a:t>号</a:t>
            </a:r>
            <a:endParaRPr lang="zh-CN" altLang="en-US"/>
          </a:p>
        </p:txBody>
      </p:sp>
      <p:sp>
        <p:nvSpPr>
          <p:cNvPr id="21" name="左大括号 20"/>
          <p:cNvSpPr/>
          <p:nvPr/>
        </p:nvSpPr>
        <p:spPr>
          <a:xfrm>
            <a:off x="8310880" y="1950720"/>
            <a:ext cx="1630045" cy="1686560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9989185" y="1801495"/>
            <a:ext cx="1223645" cy="20300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2"/>
                </a:solidFill>
              </a:rPr>
              <a:t>关键字</a:t>
            </a:r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 b="1">
              <a:solidFill>
                <a:schemeClr val="accent2"/>
              </a:solidFill>
            </a:endParaRPr>
          </a:p>
          <a:p>
            <a:endParaRPr lang="zh-CN" altLang="en-US" b="1">
              <a:solidFill>
                <a:schemeClr val="accent2"/>
              </a:solidFill>
            </a:endParaRPr>
          </a:p>
          <a:p>
            <a:r>
              <a:rPr lang="zh-CN" altLang="en-US" b="1">
                <a:solidFill>
                  <a:schemeClr val="accent2"/>
                </a:solidFill>
              </a:rPr>
              <a:t>标识符</a:t>
            </a:r>
            <a:endParaRPr lang="zh-CN" altLang="en-US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ldLvl="0" animBg="1"/>
      <p:bldP spid="10" grpId="0"/>
      <p:bldP spid="17" grpId="0"/>
      <p:bldP spid="18" grpId="0" bldLvl="0" animBg="1"/>
      <p:bldP spid="19" grpId="0"/>
      <p:bldP spid="21" grpId="0" bldLvl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：关键字和标识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符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1170" y="977900"/>
            <a:ext cx="11283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</a:rPr>
              <a:t>       </a:t>
            </a:r>
            <a:r>
              <a:rPr lang="zh-CN" altLang="en-US" sz="2400" b="1">
                <a:solidFill>
                  <a:schemeClr val="accent2"/>
                </a:solidFill>
              </a:rPr>
              <a:t>关键字</a:t>
            </a:r>
            <a:r>
              <a:rPr lang="zh-CN" altLang="en-US" sz="2400">
                <a:solidFill>
                  <a:schemeClr val="tx1"/>
                </a:solidFill>
              </a:rPr>
              <a:t>也称保留字，是在火山软件开发平台中具有特定含义的词语，它们构成了火山语法不可或缺的一部分。火山语法中共包含</a:t>
            </a:r>
            <a:r>
              <a:rPr lang="en-US" altLang="zh-CN" sz="2400">
                <a:solidFill>
                  <a:schemeClr val="tx1"/>
                </a:solidFill>
              </a:rPr>
              <a:t>60</a:t>
            </a:r>
            <a:r>
              <a:rPr lang="zh-CN" altLang="en-US" sz="2400">
                <a:solidFill>
                  <a:schemeClr val="tx1"/>
                </a:solidFill>
              </a:rPr>
              <a:t>个关键字，具体如下所示。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93465" y="5847715"/>
            <a:ext cx="3313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表</a:t>
            </a:r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格：火山语法的关键</a:t>
            </a:r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字</a:t>
            </a:r>
            <a:endParaRPr lang="zh-CN" altLang="zh-CN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471170" y="2057400"/>
          <a:ext cx="9557385" cy="3686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9300"/>
                <a:gridCol w="2345055"/>
                <a:gridCol w="6463030"/>
              </a:tblGrid>
              <a:tr h="5810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序号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类型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关键字（用英文逗号分隔）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299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1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基本数据类型关键字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字节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短整数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字符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整数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长整数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变整数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单精度小数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小数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逻辑型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文本型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模板类型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1-&gt;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模板类型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8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6216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2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名称关键字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本对象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父对象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真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假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空对象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680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3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ea typeface="微软雅黑" panose="020B0503020204020204" charset="-122"/>
                        </a:rPr>
                        <a:t>操作符关键字</a:t>
                      </a:r>
                      <a:endParaRPr lang="zh-CN" altLang="en-US" sz="1800"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1800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.,[], -, *, /, %, +, -, &lt;=, &gt;=, &lt;, &gt;,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属于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 ==, !=, &amp;&amp;, ||, =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9734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4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命令关键字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判断循环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循环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如果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否则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至循环尾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跳出循环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返回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取反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位取反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位与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位或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位异或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位左移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位右移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编译出错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调试检查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为调试版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挂接事件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,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取消挂接事件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：关键字和标识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符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8785" y="977900"/>
            <a:ext cx="11283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  <a:latin typeface="+mn-ea"/>
                <a:cs typeface="+mn-ea"/>
              </a:rPr>
              <a:t>       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标识符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是用户在编程时定义的名字，用于为各种变量、常量、方法、类等命名。注意，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</a:rPr>
              <a:t>关键字不能作为标识符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，否则程序会提示语法</a:t>
            </a:r>
            <a:r>
              <a:rPr lang="zh-CN" altLang="en-US" sz="2400">
                <a:solidFill>
                  <a:schemeClr val="tx1"/>
                </a:solidFill>
                <a:latin typeface="+mn-ea"/>
                <a:cs typeface="+mn-ea"/>
              </a:rPr>
              <a:t>错误。</a:t>
            </a:r>
            <a:endParaRPr lang="zh-CN" altLang="en-US" sz="240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8785" y="2021840"/>
            <a:ext cx="112833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+mn-ea"/>
                <a:cs typeface="+mn-ea"/>
                <a:sym typeface="+mn-ea"/>
              </a:rPr>
              <a:t>       </a:t>
            </a:r>
            <a:r>
              <a:rPr lang="zh-CN" altLang="en-US" sz="2400">
                <a:latin typeface="+mn-ea"/>
                <a:cs typeface="+mn-ea"/>
                <a:sym typeface="+mn-ea"/>
              </a:rPr>
              <a:t>标识符的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命名规则</a:t>
            </a:r>
            <a:r>
              <a:rPr lang="zh-CN" altLang="en-US" sz="2400">
                <a:latin typeface="+mn-ea"/>
                <a:cs typeface="+mn-ea"/>
                <a:sym typeface="+mn-ea"/>
              </a:rPr>
              <a:t>为：必须以中文、英文字母、下划线字符开头</a:t>
            </a:r>
            <a:r>
              <a:rPr lang="en-US" altLang="zh-CN" sz="2400">
                <a:latin typeface="+mn-ea"/>
                <a:cs typeface="+mn-ea"/>
                <a:sym typeface="+mn-ea"/>
              </a:rPr>
              <a:t>,</a:t>
            </a:r>
            <a:r>
              <a:rPr lang="zh-CN" altLang="en-US" sz="2400">
                <a:latin typeface="+mn-ea"/>
                <a:cs typeface="+mn-ea"/>
                <a:sym typeface="+mn-ea"/>
              </a:rPr>
              <a:t>后跟中文、英文字母、下划线字符、数字。如：小猫</a:t>
            </a:r>
            <a:r>
              <a:rPr lang="en-US" altLang="zh-CN" sz="2400">
                <a:latin typeface="+mn-ea"/>
                <a:cs typeface="+mn-ea"/>
                <a:sym typeface="+mn-ea"/>
              </a:rPr>
              <a:t>1</a:t>
            </a:r>
            <a:r>
              <a:rPr lang="zh-CN" altLang="en-US" sz="2400">
                <a:latin typeface="+mn-ea"/>
                <a:cs typeface="+mn-ea"/>
                <a:sym typeface="+mn-ea"/>
              </a:rPr>
              <a:t>、</a:t>
            </a:r>
            <a:r>
              <a:rPr lang="en-US" altLang="zh-CN" sz="2400">
                <a:latin typeface="+mn-ea"/>
                <a:cs typeface="+mn-ea"/>
                <a:sym typeface="+mn-ea"/>
              </a:rPr>
              <a:t>abc</a:t>
            </a:r>
            <a:r>
              <a:rPr lang="zh-CN" altLang="en-US" sz="2400">
                <a:latin typeface="+mn-ea"/>
                <a:cs typeface="+mn-ea"/>
                <a:sym typeface="+mn-ea"/>
              </a:rPr>
              <a:t>、</a:t>
            </a:r>
            <a:r>
              <a:rPr lang="en-US" altLang="zh-CN" sz="2400">
                <a:latin typeface="+mn-ea"/>
                <a:cs typeface="+mn-ea"/>
                <a:sym typeface="+mn-ea"/>
              </a:rPr>
              <a:t>_</a:t>
            </a:r>
            <a:r>
              <a:rPr lang="zh-CN" altLang="en-US" sz="2400">
                <a:latin typeface="+mn-ea"/>
                <a:cs typeface="+mn-ea"/>
                <a:sym typeface="+mn-ea"/>
              </a:rPr>
              <a:t>图书类等。</a:t>
            </a:r>
            <a:endParaRPr lang="zh-CN" altLang="en-US" sz="2400"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8785" y="3065780"/>
            <a:ext cx="112826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+mn-ea"/>
                <a:cs typeface="+mn-ea"/>
                <a:sym typeface="+mn-ea"/>
              </a:rPr>
              <a:t>       </a:t>
            </a:r>
            <a:r>
              <a:rPr lang="zh-CN" altLang="en-US" sz="2400">
                <a:latin typeface="+mn-ea"/>
                <a:cs typeface="+mn-ea"/>
                <a:sym typeface="+mn-ea"/>
              </a:rPr>
              <a:t>虽然标识符可以任意命名，但是在编程时，最好还是使用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便于记忆</a:t>
            </a:r>
            <a:r>
              <a:rPr lang="zh-CN" altLang="en-US" sz="2400">
                <a:latin typeface="+mn-ea"/>
                <a:cs typeface="+mn-ea"/>
                <a:sym typeface="+mn-ea"/>
              </a:rPr>
              <a:t>且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有意义</a:t>
            </a:r>
            <a:r>
              <a:rPr lang="zh-CN" altLang="en-US" sz="2400">
                <a:latin typeface="+mn-ea"/>
                <a:cs typeface="+mn-ea"/>
                <a:sym typeface="+mn-ea"/>
              </a:rPr>
              <a:t>的名称，以增加程序的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可读性</a:t>
            </a:r>
            <a:r>
              <a:rPr lang="zh-CN" altLang="en-US" sz="2400">
                <a:latin typeface="+mn-ea"/>
                <a:cs typeface="+mn-ea"/>
                <a:sym typeface="+mn-ea"/>
              </a:rPr>
              <a:t>。</a:t>
            </a:r>
            <a:endParaRPr lang="zh-CN" altLang="en-US" sz="2400">
              <a:latin typeface="+mn-ea"/>
              <a:cs typeface="+mn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8785" y="4109720"/>
            <a:ext cx="112820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+mn-ea"/>
                <a:cs typeface="+mn-ea"/>
                <a:sym typeface="+mn-ea"/>
              </a:rPr>
              <a:t>       </a:t>
            </a:r>
            <a:r>
              <a:rPr lang="zh-CN" altLang="en-US" sz="2400">
                <a:latin typeface="+mn-ea"/>
                <a:cs typeface="+mn-ea"/>
                <a:sym typeface="+mn-ea"/>
              </a:rPr>
              <a:t>程序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包名</a:t>
            </a:r>
            <a:r>
              <a:rPr lang="zh-CN" altLang="en-US" sz="2400">
                <a:latin typeface="+mn-ea"/>
                <a:cs typeface="+mn-ea"/>
                <a:sym typeface="+mn-ea"/>
              </a:rPr>
              <a:t>由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句点</a:t>
            </a:r>
            <a:r>
              <a:rPr lang="zh-CN" altLang="en-US" sz="2400">
                <a:latin typeface="+mn-ea"/>
                <a:cs typeface="+mn-ea"/>
                <a:sym typeface="+mn-ea"/>
              </a:rPr>
              <a:t>和</a:t>
            </a:r>
            <a:r>
              <a:rPr lang="zh-CN" altLang="en-US" sz="24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标识符</a:t>
            </a:r>
            <a:r>
              <a:rPr lang="zh-CN" altLang="en-US" sz="2400">
                <a:latin typeface="+mn-ea"/>
                <a:cs typeface="+mn-ea"/>
                <a:sym typeface="+mn-ea"/>
              </a:rPr>
              <a:t>组合而成，如</a:t>
            </a:r>
            <a:r>
              <a:rPr lang="en-US" altLang="zh-CN" sz="2400">
                <a:latin typeface="+mn-ea"/>
                <a:cs typeface="+mn-ea"/>
                <a:sym typeface="+mn-ea"/>
              </a:rPr>
              <a:t>“</a:t>
            </a:r>
            <a:r>
              <a:rPr lang="zh-CN" altLang="en-US" sz="2400">
                <a:latin typeface="+mn-ea"/>
                <a:cs typeface="+mn-ea"/>
                <a:sym typeface="+mn-ea"/>
              </a:rPr>
              <a:t>火山</a:t>
            </a:r>
            <a:r>
              <a:rPr lang="en-US" altLang="zh-CN" sz="2400">
                <a:latin typeface="+mn-ea"/>
                <a:cs typeface="+mn-ea"/>
                <a:sym typeface="+mn-ea"/>
              </a:rPr>
              <a:t>.</a:t>
            </a:r>
            <a:r>
              <a:rPr lang="zh-CN" altLang="en-US" sz="2400">
                <a:latin typeface="+mn-ea"/>
                <a:cs typeface="+mn-ea"/>
                <a:sym typeface="+mn-ea"/>
              </a:rPr>
              <a:t>程序</a:t>
            </a:r>
            <a:r>
              <a:rPr lang="en-US" altLang="zh-CN" sz="2400">
                <a:latin typeface="+mn-ea"/>
                <a:cs typeface="+mn-ea"/>
                <a:sym typeface="+mn-ea"/>
              </a:rPr>
              <a:t>”</a:t>
            </a:r>
            <a:r>
              <a:rPr lang="zh-CN" altLang="en-US" sz="2400">
                <a:latin typeface="+mn-ea"/>
                <a:cs typeface="+mn-ea"/>
                <a:sym typeface="+mn-ea"/>
              </a:rPr>
              <a:t>。</a:t>
            </a:r>
            <a:endParaRPr lang="zh-CN" altLang="en-US" sz="2400"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：关键字和标识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符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1775" y="1059180"/>
            <a:ext cx="11746865" cy="4500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/>
              <a:t>课后练习题：</a:t>
            </a:r>
            <a:endParaRPr lang="zh-CN" altLang="en-US" sz="2400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以下哪个选项中的标识符命</a:t>
            </a:r>
            <a:r>
              <a:rPr lang="zh-CN" altLang="en-US"/>
              <a:t>名不正确？（</a:t>
            </a:r>
            <a:r>
              <a:rPr lang="en-US" altLang="zh-CN"/>
              <a:t>     </a:t>
            </a:r>
            <a:r>
              <a:rPr lang="zh-CN" altLang="en-US"/>
              <a:t>）</a:t>
            </a: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</a:t>
            </a: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 A:	</a:t>
            </a:r>
            <a:r>
              <a:rPr lang="zh-CN" altLang="en-US"/>
              <a:t>长江</a:t>
            </a:r>
            <a:r>
              <a:rPr lang="en-US" altLang="zh-CN"/>
              <a:t>527</a:t>
            </a: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 B:	a</a:t>
            </a:r>
            <a:r>
              <a:rPr lang="zh-CN" altLang="en-US"/>
              <a:t>苹果</a:t>
            </a: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 C:	1</a:t>
            </a:r>
            <a:r>
              <a:rPr lang="zh-CN" altLang="en-US"/>
              <a:t>号仓库</a:t>
            </a: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/>
              <a:t> </a:t>
            </a:r>
            <a:r>
              <a:rPr lang="en-US" altLang="zh-CN"/>
              <a:t>    D</a:t>
            </a:r>
            <a:r>
              <a:rPr lang="zh-CN" altLang="en-US"/>
              <a:t>：</a:t>
            </a:r>
            <a:r>
              <a:rPr lang="en-US" altLang="zh-CN"/>
              <a:t>	_</a:t>
            </a:r>
            <a:r>
              <a:rPr lang="zh-CN" altLang="en-US"/>
              <a:t>三角形面积</a:t>
            </a:r>
            <a:r>
              <a:rPr lang="en-US" altLang="zh-CN"/>
              <a:t>S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做题提示：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此题考查标识符的命名规则，答案为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C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选项。</a:t>
            </a:r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：基本数据类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1775" y="995045"/>
            <a:ext cx="11727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       </a:t>
            </a:r>
            <a:r>
              <a:rPr lang="zh-CN" altLang="en-US" sz="2000"/>
              <a:t>在火山平台中，</a:t>
            </a:r>
            <a:r>
              <a:rPr lang="zh-CN" altLang="en-US" sz="2000" b="1">
                <a:solidFill>
                  <a:srgbClr val="00B0F0"/>
                </a:solidFill>
              </a:rPr>
              <a:t>基本数据类型</a:t>
            </a:r>
            <a:r>
              <a:rPr lang="zh-CN" altLang="en-US" sz="2000"/>
              <a:t>包括</a:t>
            </a:r>
            <a:r>
              <a:rPr lang="zh-CN" altLang="en-US" sz="2000" b="1">
                <a:solidFill>
                  <a:srgbClr val="00B0F0"/>
                </a:solidFill>
              </a:rPr>
              <a:t>字节、短整数、字符、长整数、单精度小数、整数、小数、逻辑型、文本型、模板类型</a:t>
            </a:r>
            <a:r>
              <a:rPr lang="en-US" altLang="zh-CN" sz="2000" b="1">
                <a:solidFill>
                  <a:srgbClr val="00B0F0"/>
                </a:solidFill>
              </a:rPr>
              <a:t>1~</a:t>
            </a:r>
            <a:r>
              <a:rPr lang="zh-CN" altLang="en-US" sz="2000" b="1">
                <a:solidFill>
                  <a:srgbClr val="00B0F0"/>
                </a:solidFill>
              </a:rPr>
              <a:t>模板类型</a:t>
            </a:r>
            <a:r>
              <a:rPr lang="en-US" altLang="zh-CN" sz="2000" b="1">
                <a:solidFill>
                  <a:srgbClr val="00B0F0"/>
                </a:solidFill>
              </a:rPr>
              <a:t>8</a:t>
            </a:r>
            <a:r>
              <a:rPr lang="zh-CN" altLang="en-US" sz="2000"/>
              <a:t>等。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269230" y="1908810"/>
            <a:ext cx="4519295" cy="273240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240145" y="1743710"/>
            <a:ext cx="2772410" cy="3295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F0"/>
                </a:solidFill>
              </a:rPr>
              <a:t>字节</a:t>
            </a:r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5435" y="2266950"/>
            <a:ext cx="406400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字节（</a:t>
            </a:r>
            <a:r>
              <a:rPr lang="en-US" altLang="zh-CN" sz="1600"/>
              <a:t>Byte</a:t>
            </a:r>
            <a:r>
              <a:rPr lang="zh-CN" altLang="en-US" sz="1600"/>
              <a:t>）是计算机存储单位的基本单元，用于表示计算机中存储的数据大小。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一个字节通常由</a:t>
            </a:r>
            <a:r>
              <a:rPr lang="en-US" altLang="zh-CN" sz="1600"/>
              <a:t>8</a:t>
            </a:r>
            <a:r>
              <a:rPr lang="zh-CN" altLang="en-US" sz="1600"/>
              <a:t>个二进制位（</a:t>
            </a:r>
            <a:r>
              <a:rPr lang="en-US" altLang="zh-CN" sz="1600"/>
              <a:t>bit</a:t>
            </a:r>
            <a:r>
              <a:rPr lang="zh-CN" altLang="en-US" sz="1600"/>
              <a:t>）组成，每个二进制位可以是</a:t>
            </a:r>
            <a:r>
              <a:rPr lang="en-US" altLang="zh-CN" sz="1600"/>
              <a:t>0</a:t>
            </a:r>
            <a:r>
              <a:rPr lang="zh-CN" altLang="en-US" sz="1600"/>
              <a:t>或</a:t>
            </a:r>
            <a:r>
              <a:rPr lang="en-US" altLang="zh-CN" sz="1600"/>
              <a:t>1</a:t>
            </a:r>
            <a:r>
              <a:rPr lang="zh-CN" altLang="en-US" sz="1600"/>
              <a:t>。因此，一个字节可以表示</a:t>
            </a:r>
            <a:r>
              <a:rPr lang="en-US" altLang="zh-CN" sz="1600"/>
              <a:t>256</a:t>
            </a:r>
            <a:r>
              <a:rPr lang="zh-CN" altLang="en-US" sz="1600"/>
              <a:t>（</a:t>
            </a:r>
            <a:r>
              <a:rPr lang="en-US" altLang="zh-CN" sz="1600"/>
              <a:t>2^8</a:t>
            </a:r>
            <a:r>
              <a:rPr lang="zh-CN" altLang="en-US" sz="1600"/>
              <a:t>）个不同的</a:t>
            </a:r>
            <a:r>
              <a:rPr lang="zh-CN" altLang="en-US" sz="1600" b="1">
                <a:solidFill>
                  <a:srgbClr val="00B0F0"/>
                </a:solidFill>
              </a:rPr>
              <a:t>数值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字</a:t>
            </a:r>
            <a:r>
              <a:rPr lang="zh-CN" altLang="en-US" sz="1600"/>
              <a:t>节在火山中基本数据类型之一，有效值范围从</a:t>
            </a:r>
            <a:r>
              <a:rPr lang="en-US" altLang="zh-CN" sz="1600"/>
              <a:t>-128</a:t>
            </a:r>
            <a:r>
              <a:rPr lang="zh-CN" altLang="en-US" sz="1600"/>
              <a:t>到</a:t>
            </a:r>
            <a:r>
              <a:rPr lang="en-US" altLang="zh-CN" sz="1600"/>
              <a:t>127</a:t>
            </a:r>
            <a:r>
              <a:rPr lang="zh-CN" altLang="en-US" sz="1600"/>
              <a:t>，占用</a:t>
            </a:r>
            <a:r>
              <a:rPr lang="en-US" altLang="zh-CN" sz="1600"/>
              <a:t>1</a:t>
            </a:r>
            <a:r>
              <a:rPr lang="zh-CN" altLang="en-US" sz="1600"/>
              <a:t>个字节空间。</a:t>
            </a:r>
            <a:endParaRPr lang="zh-CN" altLang="en-US" sz="1600"/>
          </a:p>
        </p:txBody>
      </p:sp>
      <p:sp>
        <p:nvSpPr>
          <p:cNvPr id="9" name="圆角矩形 8"/>
          <p:cNvSpPr/>
          <p:nvPr/>
        </p:nvSpPr>
        <p:spPr>
          <a:xfrm>
            <a:off x="328295" y="1911985"/>
            <a:ext cx="4519295" cy="2729230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299210" y="1746885"/>
            <a:ext cx="2772410" cy="3295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F0"/>
                </a:solidFill>
              </a:rPr>
              <a:t>字</a:t>
            </a:r>
            <a:r>
              <a:rPr lang="zh-CN" altLang="en-US">
                <a:solidFill>
                  <a:srgbClr val="00B0F0"/>
                </a:solidFill>
              </a:rPr>
              <a:t>符</a:t>
            </a:r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4500" y="2270125"/>
            <a:ext cx="406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每个字符占用一个字节（</a:t>
            </a:r>
            <a:r>
              <a:rPr lang="en-US" altLang="zh-CN" sz="1600"/>
              <a:t>8</a:t>
            </a:r>
            <a:r>
              <a:rPr lang="zh-CN" altLang="en-US" sz="1600"/>
              <a:t>位）的存储空间，能够表示</a:t>
            </a:r>
            <a:r>
              <a:rPr lang="en-US" altLang="zh-CN" sz="1600"/>
              <a:t>128</a:t>
            </a:r>
            <a:r>
              <a:rPr lang="zh-CN" altLang="en-US" sz="1600"/>
              <a:t>个不同的字符，包括英文字母、数字、标点符号和一些特殊符号。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在火山中想要表达立即数字符，需要使用</a:t>
            </a:r>
            <a:r>
              <a:rPr lang="zh-CN" altLang="en-US" sz="1600" b="1">
                <a:solidFill>
                  <a:srgbClr val="00B0F0"/>
                </a:solidFill>
              </a:rPr>
              <a:t>单引号''</a:t>
            </a:r>
            <a:r>
              <a:rPr lang="zh-CN" altLang="en-US" sz="1600"/>
              <a:t>来操作，例如：'火'、'山'，字符也支持转义符，譬如</a:t>
            </a:r>
            <a:r>
              <a:rPr lang="zh-CN" altLang="en-US" sz="1600"/>
              <a:t>'\n'。</a:t>
            </a:r>
            <a:endParaRPr lang="zh-CN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rgbClr val="00B0F0"/>
                </a:solidFill>
              </a:rPr>
              <a:t>注：火山平台使用Unicode-16(即双字节统一码)字符编码格式。</a:t>
            </a:r>
            <a:endParaRPr lang="zh-CN" altLang="en-US" sz="1600">
              <a:solidFill>
                <a:srgbClr val="00B0F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7980" y="5008245"/>
            <a:ext cx="4519295" cy="13760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299210" y="4836160"/>
            <a:ext cx="2772410" cy="3295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B0F0"/>
                </a:solidFill>
              </a:rPr>
              <a:t>宽字</a:t>
            </a:r>
            <a:r>
              <a:rPr lang="zh-CN" altLang="en-US">
                <a:solidFill>
                  <a:srgbClr val="00B0F0"/>
                </a:solidFill>
              </a:rPr>
              <a:t>符</a:t>
            </a:r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5310" y="5360670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/>
              <a:t>宽字符有效值范围从0到65535，占用</a:t>
            </a:r>
            <a:r>
              <a:rPr lang="zh-CN" altLang="en-US" sz="1600"/>
              <a:t>2个字节空间。字符主要指包括汉字、英文字母、英文数字、运标点符号等。</a:t>
            </a: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数据类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97175" y="1739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830320" y="1739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关键字和标识符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797175" y="2633345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二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830320" y="2633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基本数据类型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97175" y="352679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3830320" y="3526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常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97175" y="434022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830320" y="434022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变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：基本数据类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1775" y="995045"/>
            <a:ext cx="11727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       </a:t>
            </a:r>
            <a:r>
              <a:rPr lang="zh-CN" altLang="en-US" sz="2000"/>
              <a:t>在火山平台中，</a:t>
            </a:r>
            <a:r>
              <a:rPr lang="zh-CN" altLang="en-US" sz="2000" b="1">
                <a:solidFill>
                  <a:srgbClr val="00B0F0"/>
                </a:solidFill>
              </a:rPr>
              <a:t>基本数据类型</a:t>
            </a:r>
            <a:r>
              <a:rPr lang="zh-CN" altLang="en-US" sz="2000"/>
              <a:t>包括</a:t>
            </a:r>
            <a:r>
              <a:rPr lang="zh-CN" altLang="en-US" sz="2000" b="1">
                <a:solidFill>
                  <a:srgbClr val="00B0F0"/>
                </a:solidFill>
              </a:rPr>
              <a:t>字节、短整数、字符、长整数、单精度小数、整数、小数、逻辑型、文本型、模板类型</a:t>
            </a:r>
            <a:r>
              <a:rPr lang="en-US" altLang="zh-CN" sz="2000" b="1">
                <a:solidFill>
                  <a:srgbClr val="00B0F0"/>
                </a:solidFill>
              </a:rPr>
              <a:t>1~</a:t>
            </a:r>
            <a:r>
              <a:rPr lang="zh-CN" altLang="en-US" sz="2000" b="1">
                <a:solidFill>
                  <a:srgbClr val="00B0F0"/>
                </a:solidFill>
              </a:rPr>
              <a:t>模板类型</a:t>
            </a:r>
            <a:r>
              <a:rPr lang="en-US" altLang="zh-CN" sz="2000" b="1">
                <a:solidFill>
                  <a:srgbClr val="00B0F0"/>
                </a:solidFill>
              </a:rPr>
              <a:t>8</a:t>
            </a:r>
            <a:r>
              <a:rPr lang="zh-CN" altLang="en-US" sz="2000"/>
              <a:t>等。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775" y="1760220"/>
            <a:ext cx="10680700" cy="4681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：基本数据类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1775" y="995045"/>
            <a:ext cx="117271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1"/>
            <a:r>
              <a:rPr lang="zh-CN" altLang="en-US" sz="2000">
                <a:sym typeface="+mn-ea"/>
              </a:rPr>
              <a:t>在计算机系统中，</a:t>
            </a:r>
            <a:r>
              <a:rPr lang="zh-CN" altLang="en-US" sz="2000" b="1">
                <a:solidFill>
                  <a:srgbClr val="00B0F0"/>
                </a:solidFill>
                <a:sym typeface="+mn-ea"/>
              </a:rPr>
              <a:t>字节是数据存储和传输的基本单位</a:t>
            </a:r>
            <a:r>
              <a:rPr lang="zh-CN" altLang="en-US" sz="2000">
                <a:sym typeface="+mn-ea"/>
              </a:rPr>
              <a:t>。</a:t>
            </a:r>
            <a:endParaRPr lang="zh-CN" altLang="en-US" sz="2000">
              <a:sym typeface="+mn-ea"/>
            </a:endParaRPr>
          </a:p>
          <a:p>
            <a:pPr indent="457200"/>
            <a:r>
              <a:rPr lang="zh-CN" altLang="en-US" sz="2000">
                <a:sym typeface="+mn-ea"/>
              </a:rPr>
              <a:t>例如，当我们保存一个文本文件时，文件中的每个字符都可能被存储为</a:t>
            </a:r>
            <a:r>
              <a:rPr lang="en-US" altLang="zh-CN" sz="2000">
                <a:sym typeface="+mn-ea"/>
              </a:rPr>
              <a:t>1</a:t>
            </a:r>
            <a:r>
              <a:rPr lang="zh-CN" altLang="en-US" sz="2000">
                <a:sym typeface="+mn-ea"/>
              </a:rPr>
              <a:t>个或多个字节。同样，当我们通过网络传输数据时，数据通常也是以</a:t>
            </a:r>
            <a:r>
              <a:rPr lang="zh-CN" altLang="en-US" sz="2000" b="1">
                <a:solidFill>
                  <a:srgbClr val="00B0F0"/>
                </a:solidFill>
                <a:sym typeface="+mn-ea"/>
              </a:rPr>
              <a:t>字节</a:t>
            </a:r>
            <a:r>
              <a:rPr lang="zh-CN" altLang="en-US" sz="2000">
                <a:sym typeface="+mn-ea"/>
              </a:rPr>
              <a:t>为单位进行传输的。</a:t>
            </a:r>
            <a:endParaRPr lang="zh-CN" altLang="en-US" sz="2000">
              <a:sym typeface="+mn-ea"/>
            </a:endParaRPr>
          </a:p>
          <a:p>
            <a:pPr indent="457200"/>
            <a:r>
              <a:rPr lang="zh-CN" altLang="en-US" sz="2000">
                <a:sym typeface="+mn-ea"/>
              </a:rPr>
              <a:t>每种基本数据类型在火山中都对应有默认</a:t>
            </a:r>
            <a:r>
              <a:rPr lang="zh-CN" altLang="en-US" sz="2000">
                <a:sym typeface="+mn-ea"/>
              </a:rPr>
              <a:t>值。</a:t>
            </a:r>
            <a:endParaRPr lang="en-US" altLang="zh-CN" sz="2000">
              <a:solidFill>
                <a:srgbClr val="00B0F0"/>
              </a:solidFill>
              <a:latin typeface="+mn-ea"/>
              <a:cs typeface="+mn-ea"/>
            </a:endParaRPr>
          </a:p>
          <a:p>
            <a:pPr indent="457200"/>
            <a:r>
              <a:rPr lang="en-US" altLang="zh-CN" sz="2000">
                <a:solidFill>
                  <a:srgbClr val="00B0F0"/>
                </a:solidFill>
                <a:latin typeface="+mn-ea"/>
                <a:cs typeface="+mn-ea"/>
              </a:rPr>
              <a:t>1M</a:t>
            </a:r>
            <a:r>
              <a:rPr lang="zh-CN" altLang="en-US" sz="2000">
                <a:solidFill>
                  <a:srgbClr val="00B0F0"/>
                </a:solidFill>
                <a:latin typeface="+mn-ea"/>
                <a:cs typeface="+mn-ea"/>
              </a:rPr>
              <a:t>与字节的对应关系：</a:t>
            </a:r>
            <a:endParaRPr lang="zh-CN" altLang="en-US" sz="2000">
              <a:solidFill>
                <a:srgbClr val="00B0F0"/>
              </a:solidFill>
              <a:latin typeface="+mn-ea"/>
              <a:cs typeface="+mn-ea"/>
            </a:endParaRPr>
          </a:p>
          <a:p>
            <a:pPr indent="457200"/>
            <a:r>
              <a:rPr lang="en-US" altLang="zh-CN" sz="2000">
                <a:solidFill>
                  <a:schemeClr val="tx1"/>
                </a:solidFill>
                <a:latin typeface="+mn-ea"/>
                <a:cs typeface="+mn-ea"/>
              </a:rPr>
              <a:t>1 MB = 1024 KB</a:t>
            </a:r>
            <a:r>
              <a:rPr lang="zh-CN" altLang="en-US" sz="2000">
                <a:solidFill>
                  <a:schemeClr val="tx1"/>
                </a:solidFill>
                <a:latin typeface="+mn-ea"/>
                <a:cs typeface="+mn-ea"/>
              </a:rPr>
              <a:t>，</a:t>
            </a:r>
            <a:r>
              <a:rPr lang="en-US" altLang="zh-CN" sz="2000">
                <a:solidFill>
                  <a:schemeClr val="tx1"/>
                </a:solidFill>
                <a:latin typeface="+mn-ea"/>
                <a:cs typeface="+mn-ea"/>
              </a:rPr>
              <a:t>1 KB = 1024 Bytes</a:t>
            </a:r>
            <a:r>
              <a:rPr lang="zh-CN" altLang="en-US" sz="2000">
                <a:solidFill>
                  <a:schemeClr val="tx1"/>
                </a:solidFill>
                <a:latin typeface="+mn-ea"/>
                <a:cs typeface="+mn-ea"/>
              </a:rPr>
              <a:t>，</a:t>
            </a:r>
            <a:r>
              <a:rPr lang="en-US" altLang="zh-CN" sz="2000">
                <a:solidFill>
                  <a:schemeClr val="tx1"/>
                </a:solidFill>
                <a:latin typeface="+mn-ea"/>
                <a:cs typeface="+mn-ea"/>
              </a:rPr>
              <a:t>1 MB = 1024 </a:t>
            </a:r>
            <a:r>
              <a:rPr lang="en-US" altLang="en-US" sz="2000">
                <a:solidFill>
                  <a:schemeClr val="tx1"/>
                </a:solidFill>
                <a:latin typeface="+mn-ea"/>
                <a:cs typeface="+mn-ea"/>
              </a:rPr>
              <a:t>×</a:t>
            </a:r>
            <a:r>
              <a:rPr lang="en-US" altLang="zh-CN" sz="2000">
                <a:solidFill>
                  <a:schemeClr val="tx1"/>
                </a:solidFill>
                <a:latin typeface="+mn-ea"/>
                <a:cs typeface="+mn-ea"/>
              </a:rPr>
              <a:t> 1024 Bytes = 1048576 Bytes</a:t>
            </a:r>
            <a:endParaRPr lang="en-US" altLang="zh-CN" sz="200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805180" y="2933065"/>
            <a:ext cx="5645150" cy="3520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：基本数据类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1775" y="995045"/>
            <a:ext cx="11727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       </a:t>
            </a:r>
            <a:r>
              <a:rPr lang="zh-CN" altLang="en-US" sz="2000"/>
              <a:t>在火山平台中，</a:t>
            </a:r>
            <a:r>
              <a:rPr lang="zh-CN" altLang="en-US" sz="2000" b="1">
                <a:solidFill>
                  <a:srgbClr val="00B0F0"/>
                </a:solidFill>
              </a:rPr>
              <a:t>基本数据类型</a:t>
            </a:r>
            <a:r>
              <a:rPr lang="zh-CN" altLang="en-US" sz="2000"/>
              <a:t>包括</a:t>
            </a:r>
            <a:r>
              <a:rPr lang="zh-CN" altLang="en-US" sz="2000" b="1">
                <a:solidFill>
                  <a:srgbClr val="00B0F0"/>
                </a:solidFill>
              </a:rPr>
              <a:t>字节、短整数、字符、长整数、单精度小数、整数、小数、逻辑型、文本型、模板类型</a:t>
            </a:r>
            <a:r>
              <a:rPr lang="en-US" altLang="zh-CN" sz="2000" b="1">
                <a:solidFill>
                  <a:srgbClr val="00B0F0"/>
                </a:solidFill>
              </a:rPr>
              <a:t>1~</a:t>
            </a:r>
            <a:r>
              <a:rPr lang="zh-CN" altLang="en-US" sz="2000" b="1">
                <a:solidFill>
                  <a:srgbClr val="00B0F0"/>
                </a:solidFill>
              </a:rPr>
              <a:t>模板类型</a:t>
            </a:r>
            <a:r>
              <a:rPr lang="en-US" altLang="zh-CN" sz="2000" b="1">
                <a:solidFill>
                  <a:srgbClr val="00B0F0"/>
                </a:solidFill>
              </a:rPr>
              <a:t>8</a:t>
            </a:r>
            <a:r>
              <a:rPr lang="zh-CN" altLang="en-US" sz="2000"/>
              <a:t>等。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863600" y="1701800"/>
            <a:ext cx="6901815" cy="430403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638935" y="6005830"/>
            <a:ext cx="562229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zh-CN" altLang="en-US" sz="1600" b="0" i="0"/>
              <a:t>在计算机中，ASCII码字符通常用一个字节（8位）来表示</a:t>
            </a:r>
            <a:endParaRPr lang="zh-CN" altLang="en-US" sz="1600" b="0" i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：基本数据类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460" y="926465"/>
            <a:ext cx="1172718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accent2"/>
                </a:solidFill>
              </a:rPr>
              <a:t>基础数据类型与字节的关系</a:t>
            </a:r>
            <a:r>
              <a:rPr lang="zh-CN" altLang="en-US" sz="2000"/>
              <a:t>：</a:t>
            </a:r>
            <a:endParaRPr lang="zh-CN" altLang="en-US" sz="2000"/>
          </a:p>
          <a:p>
            <a:r>
              <a:rPr lang="zh-CN" altLang="en-US" sz="2000">
                <a:solidFill>
                  <a:schemeClr val="tx1"/>
                </a:solidFill>
              </a:rPr>
              <a:t>在计算机系统中，</a:t>
            </a:r>
            <a:r>
              <a:rPr lang="zh-CN" altLang="en-US" sz="2000" b="1">
                <a:solidFill>
                  <a:schemeClr val="accent2"/>
                </a:solidFill>
              </a:rPr>
              <a:t>字节是数据存储和传输的基本单位</a:t>
            </a:r>
            <a:r>
              <a:rPr lang="zh-CN" altLang="en-US" sz="2000">
                <a:solidFill>
                  <a:schemeClr val="tx1"/>
                </a:solidFill>
              </a:rPr>
              <a:t>。例如，当我们保存一个文本文件时，文件中的每个字符都可能被存储为</a:t>
            </a:r>
            <a:r>
              <a:rPr lang="en-US" altLang="zh-CN" sz="2000">
                <a:solidFill>
                  <a:schemeClr val="tx1"/>
                </a:solidFill>
              </a:rPr>
              <a:t>1</a:t>
            </a:r>
            <a:r>
              <a:rPr lang="zh-CN" altLang="en-US" sz="2000">
                <a:solidFill>
                  <a:schemeClr val="tx1"/>
                </a:solidFill>
              </a:rPr>
              <a:t>个或多个字节。同样，当我们通过网络传输数据时，数据通常也是以字节为单位进行传输的。总的来说，字节是计算机信息技术中非常重要的一个概念，它为我们提供了一种方便的方式来计量和存储数据。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283210" y="2569210"/>
          <a:ext cx="9905365" cy="3836670"/>
        </p:xfrm>
        <a:graphic>
          <a:graphicData uri="http://schemas.openxmlformats.org/drawingml/2006/table">
            <a:tbl>
              <a:tblPr firstRow="1">
                <a:tableStyleId>{BF990618-A3C3-46F5-9345-7853EB5BFEB0}</a:tableStyleId>
              </a:tblPr>
              <a:tblGrid>
                <a:gridCol w="1162050"/>
                <a:gridCol w="3086735"/>
                <a:gridCol w="5656580"/>
              </a:tblGrid>
              <a:tr h="3702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序号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基础数据类型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内存占用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695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1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字节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1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个字节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695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2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字符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ea typeface="微软雅黑" panose="020B0503020204020204" charset="-122"/>
                          <a:sym typeface="+mn-ea"/>
                        </a:rPr>
                        <a:t>4</a:t>
                      </a:r>
                      <a:r>
                        <a:rPr lang="zh-CN" altLang="en-US" sz="1800">
                          <a:ea typeface="微软雅黑" panose="020B0503020204020204" charset="-122"/>
                          <a:sym typeface="+mn-ea"/>
                        </a:rPr>
                        <a:t>个字节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640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3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整数型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在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32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位系统上通常为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4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个字节，在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64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位系统上通常为</a:t>
                      </a:r>
                      <a:r>
                        <a:rPr lang="en-US" altLang="zh-CN">
                          <a:ea typeface="微软雅黑" panose="020B0503020204020204" charset="-122"/>
                        </a:rPr>
                        <a:t>8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个字节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695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4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单精度小数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ea typeface="微软雅黑" panose="020B0503020204020204" charset="-122"/>
                          <a:sym typeface="+mn-ea"/>
                        </a:rPr>
                        <a:t>4</a:t>
                      </a:r>
                      <a:r>
                        <a:rPr lang="zh-CN" altLang="en-US" sz="1800">
                          <a:ea typeface="微软雅黑" panose="020B0503020204020204" charset="-122"/>
                          <a:sym typeface="+mn-ea"/>
                        </a:rPr>
                        <a:t>个字节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702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5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小数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8</a:t>
                      </a:r>
                      <a:r>
                        <a:rPr lang="zh-CN" altLang="en-US">
                          <a:ea typeface="微软雅黑" panose="020B0503020204020204" charset="-122"/>
                        </a:rPr>
                        <a:t>个字节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7924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6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文本型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文本本身是一个指向底层字节数组的指针和长度信息，实际字节数组的内存占用取决于字符串的内容长度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5549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ea typeface="微软雅黑" panose="020B0503020204020204" charset="-122"/>
                        </a:rPr>
                        <a:t>7</a:t>
                      </a:r>
                      <a:endParaRPr lang="en-US" altLang="zh-CN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ea typeface="微软雅黑" panose="020B0503020204020204" charset="-122"/>
                        </a:rPr>
                        <a:t>逻辑型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ea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1800">
                          <a:ea typeface="微软雅黑" panose="020B0503020204020204" charset="-122"/>
                          <a:sym typeface="+mn-ea"/>
                        </a:rPr>
                        <a:t>个字节</a:t>
                      </a:r>
                      <a:endParaRPr lang="zh-CN" altLang="en-US"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数据类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97175" y="1739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830320" y="1739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关键字和标识符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797175" y="2633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830320" y="2633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基本数据类型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97175" y="3526790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三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3830320" y="3526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常量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97175" y="434022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830320" y="434022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变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：常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量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49065" y="1088390"/>
            <a:ext cx="6886575" cy="3424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常量</a:t>
            </a:r>
            <a:r>
              <a:rPr lang="zh-CN" altLang="en-US"/>
              <a:t>指的是在程序运行期间，值不会被修改的量。在火山平台中，常量的类型只能是基础数据类型，即数值、逻辑</a:t>
            </a:r>
            <a:r>
              <a:rPr lang="zh-CN" altLang="en-US"/>
              <a:t>型和文本</a:t>
            </a:r>
            <a:r>
              <a:rPr lang="zh-CN" altLang="en-US"/>
              <a:t>型等类型。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常量的主要用途</a:t>
            </a:r>
            <a:r>
              <a:rPr lang="zh-CN" altLang="en-US">
                <a:sym typeface="+mn-ea"/>
              </a:rPr>
              <a:t>有：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配置管理</a:t>
            </a:r>
            <a:r>
              <a:rPr lang="zh-CN" altLang="en-US">
                <a:sym typeface="+mn-ea"/>
              </a:rPr>
              <a:t>：用于存储配置参数，如数据库连接字符串、</a:t>
            </a:r>
            <a:r>
              <a:rPr lang="en-US" altLang="zh-CN">
                <a:sym typeface="+mn-ea"/>
              </a:rPr>
              <a:t>API</a:t>
            </a:r>
            <a:r>
              <a:rPr lang="zh-CN" altLang="en-US">
                <a:sym typeface="+mn-ea"/>
              </a:rPr>
              <a:t>密钥、服务器地址等。这些值在不同的环境（开发、测试、生产）中可能不同，但使用常量可以方便地管理和切换。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物理常数</a:t>
            </a:r>
            <a:r>
              <a:rPr lang="zh-CN" altLang="en-US">
                <a:sym typeface="+mn-ea"/>
              </a:rPr>
              <a:t>：在科学计算或工程应用中，常量用于表示物理常数，如光速、重力加速度等。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性能优化</a:t>
            </a:r>
            <a:r>
              <a:rPr lang="zh-CN" altLang="en-US">
                <a:sym typeface="+mn-ea"/>
              </a:rPr>
              <a:t>：由于常量的值在编译时就已确定，编译器有时可以对使用常量的代码进行优化，从而提高程序的性能。</a:t>
            </a: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243205" y="1088390"/>
            <a:ext cx="3587115" cy="40633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31255" y="4512945"/>
            <a:ext cx="930275" cy="48450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常量名</a:t>
            </a:r>
            <a:endParaRPr lang="zh-CN" altLang="en-US" sz="1400"/>
          </a:p>
        </p:txBody>
      </p:sp>
      <p:sp>
        <p:nvSpPr>
          <p:cNvPr id="6" name="矩形 5"/>
          <p:cNvSpPr/>
          <p:nvPr/>
        </p:nvSpPr>
        <p:spPr>
          <a:xfrm>
            <a:off x="7161530" y="4512945"/>
            <a:ext cx="930275" cy="48450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数据类型</a:t>
            </a:r>
            <a:endParaRPr lang="zh-CN" altLang="en-US" sz="1400"/>
          </a:p>
        </p:txBody>
      </p:sp>
      <p:sp>
        <p:nvSpPr>
          <p:cNvPr id="11" name="矩形 10"/>
          <p:cNvSpPr/>
          <p:nvPr/>
        </p:nvSpPr>
        <p:spPr>
          <a:xfrm>
            <a:off x="8091805" y="4512945"/>
            <a:ext cx="930275" cy="48450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值</a:t>
            </a:r>
            <a:endParaRPr lang="zh-CN" altLang="en-US" sz="1400"/>
          </a:p>
        </p:txBody>
      </p:sp>
      <p:sp>
        <p:nvSpPr>
          <p:cNvPr id="12" name="文本框 11"/>
          <p:cNvSpPr txBox="1"/>
          <p:nvPr/>
        </p:nvSpPr>
        <p:spPr>
          <a:xfrm>
            <a:off x="6941820" y="5151755"/>
            <a:ext cx="13696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/>
              <a:t>常量三要素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  <p:bldP spid="6" grpId="0" animBg="1"/>
      <p:bldP spid="11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数据类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型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97175" y="1739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3830320" y="1739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关键字和标识符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2797175" y="2633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830320" y="2633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基本数据类型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97175" y="352679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3830320" y="3526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常量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97175" y="4340225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四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830320" y="434022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变量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4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：变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量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pic>
        <p:nvPicPr>
          <p:cNvPr id="3" name="https://photo-static-api.fotomore.com/creative/vcg/veer/400/new/VCG41N177180436.jpg?uid=386&amp;timestamp=1733045343&amp;sign=12852a9f4f295e7bce806cdc370d8e20" descr="ram存储器模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110" y="2332355"/>
            <a:ext cx="3853815" cy="256921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3971925" y="1228725"/>
            <a:ext cx="648589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chemeClr val="accent2"/>
                </a:solidFill>
              </a:rPr>
              <a:t>变量与硬件的联系</a:t>
            </a:r>
            <a:r>
              <a:rPr lang="zh-CN" altLang="en-US" sz="2000">
                <a:solidFill>
                  <a:schemeClr val="accent2"/>
                </a:solidFill>
              </a:rPr>
              <a:t>：</a:t>
            </a:r>
            <a:r>
              <a:rPr lang="zh-CN" altLang="en-US" sz="2000"/>
              <a:t>当编译器编译火山程序时，通过某个变量值的数据类型，编译器就能够知晓要为这个值分配多大内存。值被存储在指定大小的内存中后，即可通过算术、关系、逻辑等运算符对其进行计算。</a:t>
            </a:r>
            <a:endParaRPr lang="zh-CN" alt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>
                <a:solidFill>
                  <a:schemeClr val="accent2"/>
                </a:solidFill>
              </a:rPr>
              <a:t>变量的含义</a:t>
            </a:r>
            <a:r>
              <a:rPr lang="en-US" altLang="zh-CN" sz="2000">
                <a:solidFill>
                  <a:schemeClr val="accent2"/>
                </a:solidFill>
              </a:rPr>
              <a:t>：</a:t>
            </a:r>
            <a:r>
              <a:rPr lang="zh-CN" altLang="en-US" sz="2000"/>
              <a:t>变量来源于数学。在高中数学里，变量被定义为</a:t>
            </a:r>
            <a:r>
              <a:rPr lang="en-US" altLang="zh-CN" sz="2000"/>
              <a:t>“</a:t>
            </a:r>
            <a:r>
              <a:rPr lang="zh-CN" altLang="en-US" sz="2000"/>
              <a:t>没有固定的值，可以改变的数</a:t>
            </a:r>
            <a:r>
              <a:rPr lang="en-US" altLang="zh-CN" sz="2000"/>
              <a:t>”</a:t>
            </a:r>
            <a:r>
              <a:rPr lang="zh-CN" altLang="en-US" sz="2000"/>
              <a:t>。但是，变量在计算机语言中被定义为</a:t>
            </a:r>
            <a:r>
              <a:rPr lang="en-US" altLang="zh-CN" sz="2000"/>
              <a:t>“</a:t>
            </a:r>
            <a:r>
              <a:rPr lang="zh-CN" altLang="en-US" sz="2000"/>
              <a:t>能够存储数据（计算结果或值）的内存</a:t>
            </a:r>
            <a:r>
              <a:rPr lang="en-US" altLang="zh-CN" sz="2000"/>
              <a:t>”</a:t>
            </a:r>
            <a:r>
              <a:rPr lang="zh-CN" altLang="en-US" sz="2000"/>
              <a:t>。明确变量在计算机语言中的含义后，下面讲解变量在火山平</a:t>
            </a:r>
            <a:r>
              <a:rPr lang="zh-CN" altLang="en-US" sz="2000"/>
              <a:t>台中的使用方法。</a:t>
            </a:r>
            <a:endParaRPr lang="zh-CN" altLang="en-US" sz="2000"/>
          </a:p>
        </p:txBody>
      </p:sp>
      <p:sp>
        <p:nvSpPr>
          <p:cNvPr id="6" name="圆角矩形 5"/>
          <p:cNvSpPr/>
          <p:nvPr/>
        </p:nvSpPr>
        <p:spPr>
          <a:xfrm>
            <a:off x="1375410" y="1557020"/>
            <a:ext cx="1071245" cy="4140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000">
                <a:solidFill>
                  <a:schemeClr val="bg1"/>
                </a:solidFill>
              </a:rPr>
              <a:t>变量名：整数</a:t>
            </a:r>
            <a:r>
              <a:rPr lang="en-US" altLang="zh-CN" sz="1000">
                <a:solidFill>
                  <a:schemeClr val="bg1"/>
                </a:solidFill>
              </a:rPr>
              <a:t>1</a:t>
            </a:r>
            <a:endParaRPr lang="zh-CN" altLang="en-US" sz="1000">
              <a:solidFill>
                <a:schemeClr val="bg1"/>
              </a:solidFill>
            </a:endParaRPr>
          </a:p>
          <a:p>
            <a:pPr algn="l"/>
            <a:r>
              <a:rPr lang="zh-CN" altLang="en-US" sz="1000">
                <a:solidFill>
                  <a:schemeClr val="bg1"/>
                </a:solidFill>
              </a:rPr>
              <a:t>变量值：</a:t>
            </a:r>
            <a:r>
              <a:rPr lang="en-US" altLang="zh-CN" sz="1000">
                <a:solidFill>
                  <a:schemeClr val="bg1"/>
                </a:solidFill>
              </a:rPr>
              <a:t>123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59150" y="3122930"/>
            <a:ext cx="194945" cy="1524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59435" y="4681220"/>
            <a:ext cx="3194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图：内存条与变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量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cxnSp>
        <p:nvCxnSpPr>
          <p:cNvPr id="8" name="直接连接符 7"/>
          <p:cNvCxnSpPr>
            <a:stCxn id="6" idx="2"/>
            <a:endCxn id="2" idx="0"/>
          </p:cNvCxnSpPr>
          <p:nvPr/>
        </p:nvCxnSpPr>
        <p:spPr>
          <a:xfrm>
            <a:off x="1911350" y="1971040"/>
            <a:ext cx="1545590" cy="115189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 bldLvl="0" animBg="1"/>
      <p:bldP spid="13" grpId="0"/>
      <p:bldP spid="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4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：变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量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5450" y="1078230"/>
            <a:ext cx="8661400" cy="23507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42950" y="4193540"/>
            <a:ext cx="9613900" cy="1889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/>
              <a:t>在火山代码编辑区通过点击</a:t>
            </a:r>
            <a:r>
              <a:rPr lang="zh-CN" altLang="en-US" sz="2000" b="1">
                <a:solidFill>
                  <a:schemeClr val="accent2"/>
                </a:solidFill>
              </a:rPr>
              <a:t>鼠标右键选择</a:t>
            </a:r>
            <a:r>
              <a:rPr lang="en-US" altLang="zh-CN" sz="2000" b="1">
                <a:solidFill>
                  <a:schemeClr val="accent2"/>
                </a:solidFill>
              </a:rPr>
              <a:t>“</a:t>
            </a:r>
            <a:r>
              <a:rPr lang="zh-CN" altLang="en-US" sz="2000" b="1">
                <a:solidFill>
                  <a:schemeClr val="accent2"/>
                </a:solidFill>
              </a:rPr>
              <a:t>插入新成员</a:t>
            </a:r>
            <a:r>
              <a:rPr lang="en-US" altLang="zh-CN" sz="2000" b="1">
                <a:solidFill>
                  <a:schemeClr val="accent2"/>
                </a:solidFill>
              </a:rPr>
              <a:t>/</a:t>
            </a:r>
            <a:r>
              <a:rPr lang="zh-CN" altLang="en-US" sz="2000" b="1">
                <a:solidFill>
                  <a:schemeClr val="accent2"/>
                </a:solidFill>
              </a:rPr>
              <a:t>局部变量</a:t>
            </a:r>
            <a:r>
              <a:rPr lang="en-US" altLang="zh-CN" sz="2000" b="1">
                <a:solidFill>
                  <a:schemeClr val="accent2"/>
                </a:solidFill>
              </a:rPr>
              <a:t>”</a:t>
            </a:r>
            <a:r>
              <a:rPr lang="zh-CN" altLang="en-US" sz="2000"/>
              <a:t>创建空白《火山声明表》，随后在</a:t>
            </a:r>
            <a:r>
              <a:rPr lang="en-US" altLang="zh-CN" sz="2000"/>
              <a:t>“</a:t>
            </a:r>
            <a:r>
              <a:rPr lang="zh-CN" altLang="en-US" sz="2000"/>
              <a:t>成员</a:t>
            </a:r>
            <a:r>
              <a:rPr lang="en-US" altLang="zh-CN" sz="2000"/>
              <a:t>/</a:t>
            </a:r>
            <a:r>
              <a:rPr lang="zh-CN" altLang="en-US" sz="2000"/>
              <a:t>局部变量名</a:t>
            </a:r>
            <a:r>
              <a:rPr lang="en-US" altLang="zh-CN" sz="2000"/>
              <a:t>”</a:t>
            </a:r>
            <a:r>
              <a:rPr lang="zh-CN" altLang="en-US" sz="2000"/>
              <a:t>和</a:t>
            </a:r>
            <a:r>
              <a:rPr lang="en-US" altLang="zh-CN" sz="2000"/>
              <a:t>“</a:t>
            </a:r>
            <a:r>
              <a:rPr lang="zh-CN" altLang="en-US" sz="2000"/>
              <a:t>类型</a:t>
            </a:r>
            <a:r>
              <a:rPr lang="en-US" altLang="zh-CN" sz="2000"/>
              <a:t>”</a:t>
            </a:r>
            <a:r>
              <a:rPr lang="zh-CN" altLang="en-US" sz="2000"/>
              <a:t>列中填写对应信息，即可声明变量。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 b="1">
                <a:solidFill>
                  <a:schemeClr val="accent2"/>
                </a:solidFill>
              </a:rPr>
              <a:t>变量名</a:t>
            </a:r>
            <a:r>
              <a:rPr lang="zh-CN" altLang="en-US" sz="2000"/>
              <a:t>由用户根据标识符的命名规则自定义，</a:t>
            </a:r>
            <a:r>
              <a:rPr lang="zh-CN" altLang="en-US" sz="2000" b="1">
                <a:solidFill>
                  <a:schemeClr val="accent2"/>
                </a:solidFill>
              </a:rPr>
              <a:t>变量类型</a:t>
            </a:r>
            <a:r>
              <a:rPr lang="zh-CN" altLang="en-US" sz="2000"/>
              <a:t>我们在下节课中会学</a:t>
            </a:r>
            <a:r>
              <a:rPr lang="zh-CN" altLang="en-US" sz="2000"/>
              <a:t>到。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注：也可通过快捷键</a:t>
            </a:r>
            <a:r>
              <a:rPr lang="en-US" altLang="zh-CN" sz="2000" b="1">
                <a:solidFill>
                  <a:schemeClr val="accent2"/>
                </a:solidFill>
              </a:rPr>
              <a:t>Ctrl + L</a:t>
            </a:r>
            <a:r>
              <a:rPr lang="en-US" altLang="zh-CN" sz="2000"/>
              <a:t> </a:t>
            </a:r>
            <a:r>
              <a:rPr lang="zh-CN" altLang="en-US" sz="2000"/>
              <a:t>创建。</a:t>
            </a:r>
            <a:endParaRPr lang="zh-CN" altLang="en-US" sz="2000"/>
          </a:p>
        </p:txBody>
      </p:sp>
      <p:sp>
        <p:nvSpPr>
          <p:cNvPr id="24" name="文本框 23"/>
          <p:cNvSpPr txBox="1"/>
          <p:nvPr/>
        </p:nvSpPr>
        <p:spPr>
          <a:xfrm>
            <a:off x="2997200" y="3501390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表：火山声明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第二章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4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：变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量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0080" y="4351020"/>
            <a:ext cx="9613900" cy="1783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/>
              <a:t>通过在《火山声明表》的</a:t>
            </a:r>
            <a:r>
              <a:rPr lang="en-US" altLang="zh-CN" sz="2000"/>
              <a:t>“</a:t>
            </a:r>
            <a:r>
              <a:rPr lang="zh-CN" altLang="en-US" sz="2000"/>
              <a:t>初始值</a:t>
            </a:r>
            <a:r>
              <a:rPr lang="en-US" altLang="zh-CN" sz="2000"/>
              <a:t>”</a:t>
            </a:r>
            <a:r>
              <a:rPr lang="zh-CN" altLang="en-US" sz="2000"/>
              <a:t>列中填写对应信息，即可声明变量的初始</a:t>
            </a:r>
            <a:r>
              <a:rPr lang="zh-CN" altLang="en-US" sz="2000"/>
              <a:t>值。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注：如果</a:t>
            </a:r>
            <a:r>
              <a:rPr lang="zh-CN" altLang="en-US" sz="2000">
                <a:sym typeface="+mn-ea"/>
              </a:rPr>
              <a:t>在《火山声明表》的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初始值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列中不填写任何信息，那么变量的初始值会被设置为变量类型的默认值。文本型、整数、小数、逻辑型变量的默认值分别为：</a:t>
            </a:r>
            <a:r>
              <a:rPr lang="en-US" altLang="zh-CN" sz="2000">
                <a:sym typeface="+mn-ea"/>
              </a:rPr>
              <a:t>””(</a:t>
            </a:r>
            <a:r>
              <a:rPr lang="zh-CN" altLang="en-US" sz="2000">
                <a:sym typeface="+mn-ea"/>
              </a:rPr>
              <a:t>即空</a:t>
            </a:r>
            <a:r>
              <a:rPr lang="en-US" altLang="zh-CN" sz="2000">
                <a:sym typeface="+mn-ea"/>
              </a:rPr>
              <a:t>)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0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0.0</a:t>
            </a:r>
            <a:r>
              <a:rPr lang="zh-CN" altLang="en-US" sz="2000">
                <a:sym typeface="+mn-ea"/>
              </a:rPr>
              <a:t>、假。</a:t>
            </a:r>
            <a:endParaRPr lang="zh-CN" altLang="en-US" sz="2000"/>
          </a:p>
          <a:p>
            <a:endParaRPr lang="zh-CN" altLang="en-US" sz="2000"/>
          </a:p>
        </p:txBody>
      </p:sp>
      <p:sp>
        <p:nvSpPr>
          <p:cNvPr id="24" name="文本框 23"/>
          <p:cNvSpPr txBox="1"/>
          <p:nvPr/>
        </p:nvSpPr>
        <p:spPr>
          <a:xfrm>
            <a:off x="3034665" y="3600450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表：火山声明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3045" y="1221105"/>
            <a:ext cx="9185910" cy="23507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一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表达式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运算符的优先级和结合性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：表达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87695" y="1049020"/>
            <a:ext cx="582803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/>
              <a:t>火山编程中</a:t>
            </a:r>
            <a:r>
              <a:rPr lang="zh-CN" altLang="en-US" b="1">
                <a:solidFill>
                  <a:schemeClr val="accent2"/>
                </a:solidFill>
              </a:rPr>
              <a:t>表达式</a:t>
            </a:r>
            <a:r>
              <a:rPr lang="zh-CN" altLang="en-US"/>
              <a:t>由运算符、对象、括号等组成。例如，左表中的表达</a:t>
            </a:r>
            <a:r>
              <a:rPr lang="zh-CN" altLang="en-US"/>
              <a:t>式均为合法的表达式。</a:t>
            </a:r>
            <a:endParaRPr lang="zh-CN" altLang="en-US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复杂表达式</a:t>
            </a:r>
            <a:r>
              <a:rPr lang="zh-CN" altLang="en-US"/>
              <a:t>中，运算符执行的先后顺序由它们的优先级和结合性决定。</a:t>
            </a:r>
            <a:endParaRPr lang="zh-CN" altLang="en-US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/>
              <a:t>表达式的</a:t>
            </a:r>
            <a:r>
              <a:rPr lang="zh-CN" altLang="en-US" b="1">
                <a:solidFill>
                  <a:schemeClr val="accent2"/>
                </a:solidFill>
              </a:rPr>
              <a:t>值的数据类型</a:t>
            </a:r>
            <a:r>
              <a:rPr lang="zh-CN" altLang="en-US"/>
              <a:t>由运算符的种类和操作数的数据类型决定。</a:t>
            </a:r>
            <a:endParaRPr lang="zh-CN" altLang="en-US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/>
              <a:t>表达式一般出现在赋值语句的</a:t>
            </a:r>
            <a:r>
              <a:rPr lang="zh-CN" altLang="en-US" b="1">
                <a:solidFill>
                  <a:schemeClr val="accent2"/>
                </a:solidFill>
              </a:rPr>
              <a:t>右侧</a:t>
            </a:r>
            <a:r>
              <a:rPr lang="zh-CN" altLang="en-US"/>
              <a:t>。</a:t>
            </a:r>
            <a:endParaRPr lang="zh-CN" altLang="en-US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/>
              <a:t>表达式可</a:t>
            </a:r>
            <a:r>
              <a:rPr lang="zh-CN" altLang="en-US" b="1">
                <a:solidFill>
                  <a:schemeClr val="accent2"/>
                </a:solidFill>
              </a:rPr>
              <a:t>返回一个结果</a:t>
            </a:r>
            <a:r>
              <a:rPr lang="zh-CN" altLang="en-US"/>
              <a:t>，其数据类型取决于组成表达式的变量和常量的类型。</a:t>
            </a:r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586105" y="1950720"/>
          <a:ext cx="5012055" cy="3105150"/>
        </p:xfrm>
        <a:graphic>
          <a:graphicData uri="http://schemas.openxmlformats.org/drawingml/2006/table">
            <a:tbl>
              <a:tblPr firstRow="1">
                <a:tableStyleId>{1072B7DF-E6D1-4335-ADB0-CDAD4F0CB63E}</a:tableStyleId>
              </a:tblPr>
              <a:tblGrid>
                <a:gridCol w="852805"/>
                <a:gridCol w="2720975"/>
              </a:tblGrid>
              <a:tr h="6210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表达式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210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 + 2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210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变量</a:t>
                      </a:r>
                      <a:r>
                        <a:rPr lang="en-US" altLang="zh-CN"/>
                        <a:t>a + 2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210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变量</a:t>
                      </a:r>
                      <a:r>
                        <a:rPr lang="en-US" altLang="zh-CN"/>
                        <a:t>1 &gt; </a:t>
                      </a:r>
                      <a:r>
                        <a:rPr lang="zh-CN" altLang="en-US"/>
                        <a:t>变量</a:t>
                      </a: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210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a * ( </a:t>
                      </a:r>
                      <a:r>
                        <a:rPr lang="zh-CN" altLang="en-US"/>
                        <a:t>变量</a:t>
                      </a:r>
                      <a:r>
                        <a:rPr lang="en-US" altLang="zh-CN"/>
                        <a:t>1 + </a:t>
                      </a:r>
                      <a:r>
                        <a:rPr lang="zh-CN" altLang="en-US"/>
                        <a:t>变量</a:t>
                      </a:r>
                      <a:r>
                        <a:rPr lang="en-US" altLang="zh-CN"/>
                        <a:t>2)</a:t>
                      </a:r>
                      <a:endParaRPr lang="en-US" altLang="zh-CN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607820" y="5170170"/>
            <a:ext cx="1529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表达式</a:t>
            </a:r>
            <a:r>
              <a:rPr lang="zh-CN" altLang="en-US"/>
              <a:t>案例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二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赋值运算符和赋值表达式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运算符的优先级和结合性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：赋值运算符和赋值表达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7420" y="1282065"/>
            <a:ext cx="554672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</a:rPr>
              <a:t>程序中常常遇到的</a:t>
            </a:r>
            <a:r>
              <a:rPr lang="zh-CN" altLang="en-US" b="1">
                <a:solidFill>
                  <a:schemeClr val="accent2"/>
                </a:solidFill>
              </a:rPr>
              <a:t>赋值符号</a:t>
            </a:r>
            <a:r>
              <a:rPr lang="en-US" altLang="zh-CN" b="1">
                <a:solidFill>
                  <a:schemeClr val="accent2"/>
                </a:solidFill>
              </a:rPr>
              <a:t>“=”</a:t>
            </a:r>
            <a:r>
              <a:rPr lang="zh-CN" altLang="en-US">
                <a:solidFill>
                  <a:schemeClr val="tx1"/>
                </a:solidFill>
              </a:rPr>
              <a:t>就是赋值运算符，其作用就是将一个数据赋给一个变量。</a:t>
            </a:r>
            <a:endParaRPr lang="zh-CN" altLang="en-US">
              <a:solidFill>
                <a:schemeClr val="tx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</a:rPr>
              <a:t>赋值表达式的一般形式为：</a:t>
            </a:r>
            <a:r>
              <a:rPr lang="zh-CN" altLang="en-US" b="1">
                <a:solidFill>
                  <a:schemeClr val="accent2"/>
                </a:solidFill>
              </a:rPr>
              <a:t>变量名</a:t>
            </a:r>
            <a:r>
              <a:rPr lang="en-US" altLang="zh-CN" b="1">
                <a:solidFill>
                  <a:schemeClr val="accent2"/>
                </a:solidFill>
              </a:rPr>
              <a:t> = </a:t>
            </a:r>
            <a:r>
              <a:rPr lang="zh-CN" altLang="en-US" b="1">
                <a:solidFill>
                  <a:schemeClr val="accent2"/>
                </a:solidFill>
              </a:rPr>
              <a:t>表达式</a:t>
            </a:r>
            <a:r>
              <a:rPr lang="en-US" altLang="zh-CN" b="1">
                <a:solidFill>
                  <a:schemeClr val="accent2"/>
                </a:solidFill>
              </a:rPr>
              <a:t> </a:t>
            </a:r>
            <a:r>
              <a:rPr lang="zh-CN" altLang="en-US">
                <a:solidFill>
                  <a:schemeClr val="tx1"/>
                </a:solidFill>
              </a:rPr>
              <a:t>。</a:t>
            </a:r>
            <a:endParaRPr lang="en-US" altLang="zh-CN" b="1">
              <a:solidFill>
                <a:schemeClr val="accent2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</a:rPr>
              <a:t>定义变量的同时直接在火山声明表</a:t>
            </a:r>
            <a:r>
              <a:rPr lang="zh-CN" altLang="en-US">
                <a:solidFill>
                  <a:schemeClr val="tx1"/>
                </a:solidFill>
              </a:rPr>
              <a:t>中为其赋值的操作称为</a:t>
            </a:r>
            <a:r>
              <a:rPr lang="zh-CN" altLang="en-US" b="1">
                <a:solidFill>
                  <a:schemeClr val="accent2"/>
                </a:solidFill>
              </a:rPr>
              <a:t>赋初值</a:t>
            </a:r>
            <a:r>
              <a:rPr lang="zh-CN" altLang="en-US">
                <a:solidFill>
                  <a:schemeClr val="tx1"/>
                </a:solidFill>
              </a:rPr>
              <a:t>，也就是变量的初始化。</a:t>
            </a:r>
            <a:endParaRPr lang="zh-CN" altLang="en-US">
              <a:solidFill>
                <a:schemeClr val="tx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</a:rPr>
              <a:t>先定义变量，再进行变量的赋值操作也是可以的。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765" y="1543685"/>
            <a:ext cx="5410200" cy="2171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85953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赋值运算符的使用案例</a:t>
            </a:r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运算符的优先级和结合性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三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算术运算符和算术表达式</a:t>
            </a:r>
            <a:endParaRPr lang="zh-CN" altLang="en-US" b="1">
              <a:solidFill>
                <a:schemeClr val="accent2"/>
              </a:solidFill>
              <a:latin typeface="+mn-ea"/>
              <a:sym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运算符的优先级和结合性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：算术运算符和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算术表达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29045" y="1160145"/>
            <a:ext cx="559181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/>
              <a:t>在火山平台中，算术运算符共有</a:t>
            </a:r>
            <a:r>
              <a:rPr lang="en-US" altLang="zh-CN"/>
              <a:t>5</a:t>
            </a:r>
            <a:r>
              <a:rPr lang="zh-CN" altLang="en-US"/>
              <a:t>种：</a:t>
            </a:r>
            <a:r>
              <a:rPr lang="en-US" altLang="zh-CN" b="1">
                <a:solidFill>
                  <a:schemeClr val="accent2"/>
                </a:solidFill>
              </a:rPr>
              <a:t>+</a:t>
            </a:r>
            <a:r>
              <a:rPr lang="zh-CN" altLang="en-US"/>
              <a:t>、</a:t>
            </a:r>
            <a:r>
              <a:rPr lang="en-US" altLang="zh-CN" b="1">
                <a:solidFill>
                  <a:schemeClr val="accent2"/>
                </a:solidFill>
              </a:rPr>
              <a:t>-</a:t>
            </a:r>
            <a:r>
              <a:rPr lang="zh-CN" altLang="en-US"/>
              <a:t>、</a:t>
            </a:r>
            <a:r>
              <a:rPr lang="en-US" altLang="zh-CN" b="1">
                <a:solidFill>
                  <a:schemeClr val="accent2"/>
                </a:solidFill>
              </a:rPr>
              <a:t>*</a:t>
            </a:r>
            <a:r>
              <a:rPr lang="zh-CN" altLang="en-US"/>
              <a:t>、</a:t>
            </a:r>
            <a:r>
              <a:rPr lang="en-US" altLang="zh-CN" b="1">
                <a:solidFill>
                  <a:schemeClr val="accent2"/>
                </a:solidFill>
              </a:rPr>
              <a:t>/</a:t>
            </a:r>
            <a:r>
              <a:rPr lang="zh-CN" altLang="en-US"/>
              <a:t>、</a:t>
            </a:r>
            <a:r>
              <a:rPr lang="en-US" altLang="zh-CN" b="1">
                <a:solidFill>
                  <a:schemeClr val="accent2"/>
                </a:solidFill>
              </a:rPr>
              <a:t>%</a:t>
            </a:r>
            <a:r>
              <a:rPr lang="zh-CN" altLang="en-US"/>
              <a:t>。其中，</a:t>
            </a:r>
            <a:r>
              <a:rPr lang="en-US" altLang="zh-CN"/>
              <a:t>“</a:t>
            </a:r>
            <a:r>
              <a:rPr lang="en-US" altLang="zh-CN" b="1">
                <a:solidFill>
                  <a:schemeClr val="accent2"/>
                </a:solidFill>
              </a:rPr>
              <a:t>-</a:t>
            </a:r>
            <a:r>
              <a:rPr lang="en-US" altLang="zh-CN"/>
              <a:t>”</a:t>
            </a:r>
            <a:r>
              <a:rPr lang="zh-CN" altLang="en-US"/>
              <a:t>除了作为减法运算符外，还可以作为</a:t>
            </a:r>
            <a:r>
              <a:rPr lang="zh-CN" altLang="en-US" b="1">
                <a:solidFill>
                  <a:schemeClr val="accent2"/>
                </a:solidFill>
              </a:rPr>
              <a:t>取反运算符</a:t>
            </a:r>
            <a:r>
              <a:rPr lang="zh-CN" altLang="en-US"/>
              <a:t>。使用除法运算符</a:t>
            </a:r>
            <a:r>
              <a:rPr lang="en-US" altLang="zh-CN"/>
              <a:t>“/”</a:t>
            </a:r>
            <a:r>
              <a:rPr lang="zh-CN" altLang="en-US"/>
              <a:t>时，需注意</a:t>
            </a:r>
            <a:r>
              <a:rPr lang="zh-CN" altLang="en-US" b="1">
                <a:solidFill>
                  <a:schemeClr val="accent2"/>
                </a:solidFill>
              </a:rPr>
              <a:t>除数不能为</a:t>
            </a:r>
            <a:r>
              <a:rPr lang="en-US" altLang="zh-CN" b="1">
                <a:solidFill>
                  <a:schemeClr val="accent2"/>
                </a:solidFill>
              </a:rPr>
              <a:t>0</a:t>
            </a:r>
            <a:r>
              <a:rPr lang="zh-CN" altLang="en-US"/>
              <a:t>，否则会产生溢出，导致处理器抛出异常。</a:t>
            </a:r>
            <a:endParaRPr lang="zh-CN" altLang="en-US"/>
          </a:p>
          <a:p>
            <a:pPr indent="457200"/>
            <a:endParaRPr lang="en-US" altLang="zh-CN"/>
          </a:p>
          <a:p>
            <a:pPr indent="457200"/>
            <a:r>
              <a:rPr lang="zh-CN" altLang="en-US"/>
              <a:t>进行四则混合运算时，平台会自动将不同的数据类型转换为同一类型后再进行运算。具体规则如下：</a:t>
            </a:r>
            <a:endParaRPr lang="zh-CN" altLang="en-US"/>
          </a:p>
          <a:p>
            <a:pPr indent="457200"/>
            <a:endParaRPr lang="en-US" altLang="zh-CN"/>
          </a:p>
          <a:p>
            <a:pPr indent="457200"/>
            <a:r>
              <a:rPr lang="zh-CN" altLang="en-US" b="1">
                <a:solidFill>
                  <a:schemeClr val="accent2"/>
                </a:solidFill>
              </a:rPr>
              <a:t>若所有操作数的数据类型相同</a:t>
            </a:r>
            <a:r>
              <a:rPr lang="zh-CN" altLang="en-US"/>
              <a:t>，则表达式的运算结果与操作数的数据类型保持一致。例如，两个整数相加，结果仍为整数。</a:t>
            </a:r>
            <a:endParaRPr lang="zh-CN" altLang="en-US"/>
          </a:p>
          <a:p>
            <a:pPr indent="457200"/>
            <a:r>
              <a:rPr lang="zh-CN" altLang="en-US" b="1">
                <a:solidFill>
                  <a:schemeClr val="accent2"/>
                </a:solidFill>
              </a:rPr>
              <a:t>若操作数的数据类型不同</a:t>
            </a:r>
            <a:r>
              <a:rPr lang="zh-CN" altLang="en-US"/>
              <a:t>，则表达式的运算结果将取最高数据类型，以确保数据精度不损失。例如，在混合运算</a:t>
            </a:r>
            <a:r>
              <a:rPr lang="en-US" altLang="zh-CN"/>
              <a:t>“10 + 'a' - 1.5 + 3.2 * 6”</a:t>
            </a:r>
            <a:r>
              <a:rPr lang="zh-CN" altLang="en-US"/>
              <a:t>中，由于出现了整</a:t>
            </a:r>
            <a:r>
              <a:rPr lang="zh-CN" altLang="en-US"/>
              <a:t>数、字符（此处字符在运算中按某种规则转换为整数）、小数，因此表达式的运算结果将是小</a:t>
            </a:r>
            <a:r>
              <a:rPr lang="zh-CN" altLang="en-US"/>
              <a:t>数。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94740" y="4817745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算</a:t>
            </a:r>
            <a:r>
              <a:rPr lang="zh-CN" altLang="en-US" sz="1200"/>
              <a:t>术运算符的使用案例</a:t>
            </a:r>
            <a:endParaRPr lang="zh-CN" altLang="en-US" sz="12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610" y="1160145"/>
            <a:ext cx="5991225" cy="3657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四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关系运算符和关系表达式</a:t>
            </a:r>
            <a:endParaRPr lang="zh-CN" altLang="en-US" b="1">
              <a:solidFill>
                <a:schemeClr val="accent2"/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运算符的优先级和结合性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4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：关系运算符和关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系表达式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1610" y="1000760"/>
            <a:ext cx="117963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/>
              <a:t>数学中，经常需要比较两个数的大小，在火山编程中，</a:t>
            </a:r>
            <a:r>
              <a:rPr lang="zh-CN" altLang="en-US" sz="1800" b="1">
                <a:solidFill>
                  <a:schemeClr val="accent2"/>
                </a:solidFill>
              </a:rPr>
              <a:t>关系运算符</a:t>
            </a:r>
            <a:r>
              <a:rPr lang="zh-CN" altLang="en-US" sz="1800"/>
              <a:t>的作用就是</a:t>
            </a:r>
            <a:r>
              <a:rPr lang="zh-CN" altLang="en-US" sz="1800" b="1">
                <a:solidFill>
                  <a:schemeClr val="accent2"/>
                </a:solidFill>
              </a:rPr>
              <a:t>判断</a:t>
            </a:r>
            <a:r>
              <a:rPr lang="zh-CN" altLang="en-US" sz="1800"/>
              <a:t>两个对象的</a:t>
            </a:r>
            <a:r>
              <a:rPr lang="zh-CN" altLang="en-US" sz="1800" b="1">
                <a:solidFill>
                  <a:schemeClr val="accent2"/>
                </a:solidFill>
              </a:rPr>
              <a:t>大小关系</a:t>
            </a:r>
            <a:r>
              <a:rPr lang="zh-CN" altLang="en-US" sz="1800"/>
              <a:t>。</a:t>
            </a:r>
            <a:endParaRPr lang="zh-CN" alt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/>
              <a:t>关系表达式的一般形式为：</a:t>
            </a:r>
            <a:r>
              <a:rPr lang="zh-CN" altLang="en-US" sz="1800" b="1">
                <a:solidFill>
                  <a:schemeClr val="accent2"/>
                </a:solidFill>
              </a:rPr>
              <a:t>表达式1  关系运算符  表达式2</a:t>
            </a:r>
            <a:endParaRPr lang="zh-CN" alt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/>
              <a:t>关系运算符可对两个表达式进行比较，</a:t>
            </a:r>
            <a:r>
              <a:rPr lang="zh-CN" altLang="en-US" sz="1800" b="1">
                <a:solidFill>
                  <a:schemeClr val="accent2"/>
                </a:solidFill>
              </a:rPr>
              <a:t>返回一个真值或假值</a:t>
            </a:r>
            <a:r>
              <a:rPr lang="zh-CN" altLang="en-US" sz="1800"/>
              <a:t>。真值为1，表示指定的关系成立；假值为0，表示指定的关系不成立</a:t>
            </a:r>
            <a:endParaRPr lang="zh-CN" alt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/>
              <a:t>关系运算符常用来构造条件表达式，</a:t>
            </a:r>
            <a:r>
              <a:rPr lang="zh-CN" altLang="en-US" sz="1800" b="1">
                <a:solidFill>
                  <a:schemeClr val="accent2"/>
                </a:solidFill>
              </a:rPr>
              <a:t>用在流程控制语句中</a:t>
            </a:r>
            <a:r>
              <a:rPr lang="zh-CN" altLang="en-US" sz="1800"/>
              <a:t>。</a:t>
            </a:r>
            <a:endParaRPr lang="zh-CN" alt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800"/>
              <a:t>初学者要注意区分“</a:t>
            </a:r>
            <a:r>
              <a:rPr lang="zh-CN" altLang="en-US" sz="1800" b="1">
                <a:solidFill>
                  <a:schemeClr val="accent2"/>
                </a:solidFill>
              </a:rPr>
              <a:t>=</a:t>
            </a:r>
            <a:r>
              <a:rPr lang="zh-CN" altLang="en-US" sz="1800"/>
              <a:t>”和“</a:t>
            </a:r>
            <a:r>
              <a:rPr lang="zh-CN" altLang="en-US" sz="1800" b="1">
                <a:solidFill>
                  <a:schemeClr val="accent2"/>
                </a:solidFill>
              </a:rPr>
              <a:t>==</a:t>
            </a:r>
            <a:r>
              <a:rPr lang="zh-CN" altLang="en-US" sz="1800"/>
              <a:t>”，这两个运算符的含义截然不同。</a:t>
            </a:r>
            <a:r>
              <a:rPr lang="zh-CN" altLang="en-US" sz="1800" b="1">
                <a:solidFill>
                  <a:schemeClr val="accent2"/>
                </a:solidFill>
              </a:rPr>
              <a:t>“=”是赋值运算符</a:t>
            </a:r>
            <a:r>
              <a:rPr lang="zh-CN" altLang="en-US" sz="1800"/>
              <a:t>，用于将等号右边的值或表达式赋给左边；</a:t>
            </a:r>
            <a:r>
              <a:rPr lang="zh-CN" altLang="en-US" sz="1800" b="1">
                <a:solidFill>
                  <a:schemeClr val="accent2"/>
                </a:solidFill>
              </a:rPr>
              <a:t>“==”是等于运算符</a:t>
            </a:r>
            <a:r>
              <a:rPr lang="zh-CN" altLang="en-US" sz="1800"/>
              <a:t>，用于判断左右两侧的值是否相等。例如，“变量1==3;”中“==”是关系运算符，“</a:t>
            </a:r>
            <a:r>
              <a:rPr lang="zh-CN" altLang="en-US" sz="1800">
                <a:sym typeface="+mn-ea"/>
              </a:rPr>
              <a:t>变量1</a:t>
            </a:r>
            <a:r>
              <a:rPr lang="zh-CN" altLang="en-US" sz="1800"/>
              <a:t>=3;”中“=”是赋值运算符。</a:t>
            </a:r>
            <a:endParaRPr lang="zh-CN" altLang="en-US" sz="180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259715" y="3462020"/>
          <a:ext cx="8667115" cy="26619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62050"/>
                <a:gridCol w="1449070"/>
                <a:gridCol w="1762125"/>
                <a:gridCol w="4293870"/>
              </a:tblGrid>
              <a:tr h="4298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关系运算符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功能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用法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说明</a:t>
                      </a:r>
                      <a:endParaRPr lang="zh-CN" altLang="en-US" sz="1400"/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&gt;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大于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1 &gt; </a:t>
                      </a: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2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前者大于后者，运算结果为真，否则为假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  <a:tr h="4298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&gt;=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大于或等于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1 &gt;= </a:t>
                      </a: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2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前者大于或等于后者，运算结果为真，否则为假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  <a:tr h="3136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&lt;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小于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1 &lt;</a:t>
                      </a: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2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前者小于后者，运算结果为真，否则为假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  <a:tr h="4298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&lt;=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小于或等于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1 &lt;= </a:t>
                      </a: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2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前者小于或等于后者，运算结果为真，否则为假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  <a:tr h="314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==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等于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1 == </a:t>
                      </a: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2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前者等于后者，运算结果为真，否则为假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  <a:tr h="4298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!=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不等于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1 != </a:t>
                      </a:r>
                      <a:r>
                        <a:rPr lang="zh-CN" altLang="en-US" sz="1400"/>
                        <a:t>变量</a:t>
                      </a:r>
                      <a:r>
                        <a:rPr lang="en-US" altLang="zh-CN" sz="1400"/>
                        <a:t>2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前者不等于后者，运算结果为真，否则为假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493645" y="614807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表：关系运算符</a:t>
            </a:r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4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节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：关系运算符和关</a:t>
            </a:r>
            <a:r>
              <a:rPr 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系表达式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48125" y="3909695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关系运算符代码</a:t>
            </a:r>
            <a:r>
              <a:rPr lang="zh-CN" altLang="en-US" sz="1200"/>
              <a:t>案例</a:t>
            </a:r>
            <a:endParaRPr lang="zh-CN" altLang="en-US" sz="12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3270" y="1985645"/>
            <a:ext cx="5553075" cy="1924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五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逻辑运算符和逻辑表达式</a:t>
            </a:r>
            <a:endParaRPr lang="zh-CN" altLang="en-US" b="1">
              <a:solidFill>
                <a:schemeClr val="accent2"/>
              </a:solidFill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运算符的优先级和结合性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5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逻辑运算符和逻辑表达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1610" y="1000760"/>
            <a:ext cx="117963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b="1">
                <a:solidFill>
                  <a:schemeClr val="accent2"/>
                </a:solidFill>
              </a:rPr>
              <a:t>逻辑运算符</a:t>
            </a:r>
            <a:r>
              <a:rPr lang="zh-CN" altLang="en-US" sz="1800"/>
              <a:t>可对真和假两种逻辑值进行运算，运算后的结果仍是一个逻辑值。逻辑运算符有</a:t>
            </a:r>
            <a:r>
              <a:rPr lang="en-US" altLang="zh-CN" sz="1800"/>
              <a:t>3</a:t>
            </a:r>
            <a:r>
              <a:rPr lang="zh-CN" altLang="en-US" sz="1800"/>
              <a:t>个，分别是</a:t>
            </a:r>
            <a:r>
              <a:rPr lang="zh-CN" altLang="en-US" sz="1800" b="1">
                <a:solidFill>
                  <a:schemeClr val="accent2"/>
                </a:solidFill>
              </a:rPr>
              <a:t>逻辑与</a:t>
            </a:r>
            <a:r>
              <a:rPr lang="zh-CN" altLang="en-US" sz="1800"/>
              <a:t>、</a:t>
            </a:r>
            <a:r>
              <a:rPr lang="zh-CN" altLang="en-US" sz="1800" b="1">
                <a:solidFill>
                  <a:schemeClr val="accent2"/>
                </a:solidFill>
              </a:rPr>
              <a:t>逻辑或</a:t>
            </a:r>
            <a:r>
              <a:rPr lang="zh-CN" altLang="en-US" sz="1800"/>
              <a:t>和</a:t>
            </a:r>
            <a:r>
              <a:rPr lang="zh-CN" altLang="en-US" sz="1800" b="1">
                <a:solidFill>
                  <a:schemeClr val="accent2"/>
                </a:solidFill>
              </a:rPr>
              <a:t>逻辑非</a:t>
            </a:r>
            <a:r>
              <a:rPr lang="zh-CN" altLang="en-US" sz="1800"/>
              <a:t>。</a:t>
            </a:r>
            <a:endParaRPr lang="zh-CN" altLang="en-US" sz="180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b="1">
                <a:solidFill>
                  <a:schemeClr val="accent2"/>
                </a:solidFill>
              </a:rPr>
              <a:t>逻辑运算</a:t>
            </a:r>
            <a:r>
              <a:rPr lang="zh-CN" altLang="en-US" sz="1800"/>
              <a:t>可以</a:t>
            </a:r>
            <a:r>
              <a:rPr lang="zh-CN" altLang="en-US" sz="1800" b="1">
                <a:solidFill>
                  <a:schemeClr val="accent2"/>
                </a:solidFill>
              </a:rPr>
              <a:t>嵌套</a:t>
            </a:r>
            <a:r>
              <a:rPr lang="zh-CN" altLang="en-US" sz="1800"/>
              <a:t>，当存在多个逻辑运算符时，其结合性为</a:t>
            </a:r>
            <a:r>
              <a:rPr lang="zh-CN" altLang="en-US" sz="1800" b="1">
                <a:solidFill>
                  <a:schemeClr val="accent2"/>
                </a:solidFill>
              </a:rPr>
              <a:t>自左向右</a:t>
            </a:r>
            <a:r>
              <a:rPr lang="zh-CN" altLang="en-US" sz="1800"/>
              <a:t>。例如，</a:t>
            </a:r>
            <a:r>
              <a:rPr lang="en-US" altLang="zh-CN" sz="1800"/>
              <a:t>(A||B)&amp;&amp;C</a:t>
            </a:r>
            <a:r>
              <a:rPr lang="zh-CN" altLang="en-US" sz="1800"/>
              <a:t>等同于</a:t>
            </a:r>
            <a:r>
              <a:rPr lang="en-US" altLang="zh-CN" sz="1800"/>
              <a:t>A||B&amp;&amp;C</a:t>
            </a:r>
            <a:r>
              <a:rPr lang="zh-CN" altLang="en-US" sz="1800"/>
              <a:t>，即先对</a:t>
            </a:r>
            <a:r>
              <a:rPr lang="en-US" altLang="zh-CN" sz="1800"/>
              <a:t>A</a:t>
            </a:r>
            <a:r>
              <a:rPr lang="zh-CN" altLang="en-US" sz="1800"/>
              <a:t>和</a:t>
            </a:r>
            <a:r>
              <a:rPr lang="en-US" altLang="zh-CN" sz="1800"/>
              <a:t>B</a:t>
            </a:r>
            <a:r>
              <a:rPr lang="zh-CN" altLang="en-US" sz="1800"/>
              <a:t>进行逻辑或运算，得到的结果再与</a:t>
            </a:r>
            <a:r>
              <a:rPr lang="en-US" altLang="zh-CN" sz="1800"/>
              <a:t>C</a:t>
            </a:r>
            <a:r>
              <a:rPr lang="zh-CN" altLang="en-US" sz="1800"/>
              <a:t>进行逻辑与运算。</a:t>
            </a:r>
            <a:endParaRPr lang="zh-CN" altLang="en-US" sz="180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88290" y="3009265"/>
          <a:ext cx="11283950" cy="1524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55395"/>
                <a:gridCol w="1062990"/>
                <a:gridCol w="3042920"/>
                <a:gridCol w="592264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逻辑运算符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功能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用法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说明</a:t>
                      </a:r>
                      <a:endParaRPr lang="zh-CN" altLang="en-US" sz="14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&amp;&amp;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且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账户</a:t>
                      </a:r>
                      <a:r>
                        <a:rPr lang="en-US" altLang="zh-CN" sz="1400"/>
                        <a:t> == admin &amp;&amp; </a:t>
                      </a:r>
                      <a:r>
                        <a:rPr lang="zh-CN" altLang="en-US" sz="1400"/>
                        <a:t>密码</a:t>
                      </a:r>
                      <a:r>
                        <a:rPr lang="en-US" altLang="zh-CN" sz="1400"/>
                        <a:t> == 123456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&amp;&amp; </a:t>
                      </a:r>
                      <a:r>
                        <a:rPr lang="zh-CN" altLang="en-US" sz="1400"/>
                        <a:t>左右两侧的表达式都为真时，</a:t>
                      </a:r>
                      <a:r>
                        <a:rPr lang="en-US" altLang="zh-CN" sz="1400"/>
                        <a:t>&amp;&amp; </a:t>
                      </a:r>
                      <a:r>
                        <a:rPr lang="zh-CN" altLang="en-US" sz="1400"/>
                        <a:t>逻辑运算结果为真，否则为假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||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或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是否会员</a:t>
                      </a:r>
                      <a:r>
                        <a:rPr lang="en-US" altLang="zh-CN" sz="1400"/>
                        <a:t> == </a:t>
                      </a:r>
                      <a:r>
                        <a:rPr lang="zh-CN" altLang="en-US" sz="1400"/>
                        <a:t>真</a:t>
                      </a:r>
                      <a:r>
                        <a:rPr lang="en-US" altLang="zh-CN" sz="1400"/>
                        <a:t> || </a:t>
                      </a:r>
                      <a:r>
                        <a:rPr lang="zh-CN" altLang="en-US" sz="1400"/>
                        <a:t>购物金额</a:t>
                      </a:r>
                      <a:r>
                        <a:rPr lang="en-US" altLang="zh-CN" sz="1400"/>
                        <a:t> &gt;= 200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|| </a:t>
                      </a:r>
                      <a:r>
                        <a:rPr lang="zh-CN" altLang="en-US" sz="1400"/>
                        <a:t>左右两侧的表达式只要有一</a:t>
                      </a:r>
                      <a:r>
                        <a:rPr lang="zh-CN" altLang="en-US" sz="1400"/>
                        <a:t>个为真时，逻辑运算结果为真，否则为假</a:t>
                      </a:r>
                      <a:endParaRPr lang="zh-CN" altLang="en-US" sz="14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/>
                        <a:t>!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非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！空对象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非空对象</a:t>
                      </a: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898265" y="4533265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表：</a:t>
            </a:r>
            <a:r>
              <a:rPr lang="zh-CN" altLang="en-US" sz="1200"/>
              <a:t>逻辑运算符</a:t>
            </a:r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六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运算符的优先级</a:t>
            </a:r>
            <a:endParaRPr lang="zh-CN" altLang="en-US" b="1">
              <a:solidFill>
                <a:schemeClr val="accent2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6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运算符的优先级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44235" y="1019810"/>
            <a:ext cx="5887720" cy="1304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运算符的优先级</a:t>
            </a:r>
            <a:r>
              <a:rPr lang="zh-CN" altLang="en-US"/>
              <a:t>决定了表达式中运算的</a:t>
            </a:r>
            <a:r>
              <a:rPr lang="zh-CN" altLang="en-US" b="1">
                <a:solidFill>
                  <a:schemeClr val="accent2"/>
                </a:solidFill>
              </a:rPr>
              <a:t>执行顺序</a:t>
            </a:r>
            <a:r>
              <a:rPr lang="zh-CN" altLang="en-US"/>
              <a:t>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高优先级的运算符</a:t>
            </a:r>
            <a:r>
              <a:rPr lang="zh-CN" altLang="en-US"/>
              <a:t>会先于</a:t>
            </a:r>
            <a:r>
              <a:rPr lang="zh-CN" altLang="en-US" b="1">
                <a:solidFill>
                  <a:schemeClr val="accent2"/>
                </a:solidFill>
              </a:rPr>
              <a:t>低优先级的运算符</a:t>
            </a:r>
            <a:r>
              <a:rPr lang="zh-CN" altLang="en-US"/>
              <a:t>进行计算。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当表达式中包含</a:t>
            </a:r>
            <a:r>
              <a:rPr lang="zh-CN" altLang="en-US" b="1">
                <a:solidFill>
                  <a:schemeClr val="accent2"/>
                </a:solidFill>
              </a:rPr>
              <a:t>括号</a:t>
            </a:r>
            <a:r>
              <a:rPr lang="zh-CN" altLang="en-US"/>
              <a:t>时，括号的存在会改变运算的默认顺序，</a:t>
            </a:r>
            <a:r>
              <a:rPr lang="zh-CN" altLang="en-US" b="1">
                <a:solidFill>
                  <a:schemeClr val="accent2"/>
                </a:solidFill>
              </a:rPr>
              <a:t>括号的优先等级最高</a:t>
            </a:r>
            <a:r>
              <a:rPr lang="zh-CN" altLang="en-US"/>
              <a:t>。</a:t>
            </a:r>
            <a:endParaRPr lang="zh-CN" altLang="en-US"/>
          </a:p>
        </p:txBody>
      </p: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279400" y="1244600"/>
          <a:ext cx="5386705" cy="52082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91235"/>
                <a:gridCol w="3404235"/>
                <a:gridCol w="991235"/>
              </a:tblGrid>
              <a:tr h="31115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运算符</a:t>
                      </a:r>
                      <a:endParaRPr lang="zh-CN" altLang="en-US" sz="13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名称</a:t>
                      </a:r>
                      <a:endParaRPr lang="zh-CN" altLang="en-US" sz="13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spc="120">
                          <a:latin typeface="微软雅黑" panose="020B0503020204020204" charset="-122"/>
                          <a:ea typeface="微软雅黑" panose="020B0503020204020204" charset="-122"/>
                        </a:rPr>
                        <a:t>优先级</a:t>
                      </a:r>
                      <a:endParaRPr lang="zh-CN" altLang="en-US" sz="1300" spc="12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51435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（）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.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圆括号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成员运算符（取类或结构成员）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（最高）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51498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！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逻辑非运算符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取反运算符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26479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（类型）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强制类型转换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76454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*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%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乘法运算符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除法运算符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求余运算符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51435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加法运算符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减法运算符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101409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&lt;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&lt;=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&gt;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&gt;=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小于运算符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小于或等于运算符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大于运算符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大于或等于运算符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51435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==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！</a:t>
                      </a: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等于运算符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不等于运算符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2654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&amp;&amp;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逻辑与运算符（</a:t>
                      </a: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且）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26479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||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逻辑</a:t>
                      </a: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或运算符（且）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  <a:tr h="2654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=</a:t>
                      </a:r>
                      <a:endParaRPr lang="en-US" altLang="zh-CN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简单赋值运算</a:t>
                      </a: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符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（最</a:t>
                      </a:r>
                      <a:r>
                        <a:rPr lang="zh-CN" altLang="en-US" sz="1100" spc="60">
                          <a:latin typeface="微软雅黑" panose="020B0503020204020204" charset="-122"/>
                          <a:ea typeface="微软雅黑" panose="020B0503020204020204" charset="-122"/>
                        </a:rPr>
                        <a:t>低）</a:t>
                      </a:r>
                      <a:endParaRPr lang="zh-CN" altLang="en-US" sz="1100" spc="6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/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1859915" y="935990"/>
            <a:ext cx="22256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/>
              <a:t>运算符的优先级</a:t>
            </a:r>
            <a:endParaRPr lang="zh-CN" altLang="en-US" sz="140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0" y="2324100"/>
            <a:ext cx="5534025" cy="1428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运算符与表达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式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6416675" y="3644900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六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9820" y="364490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数据类型转换</a:t>
            </a:r>
            <a:endParaRPr lang="zh-CN" altLang="en-US" b="1">
              <a:solidFill>
                <a:schemeClr val="accent2"/>
              </a:solidFill>
              <a:latin typeface="+mn-ea"/>
              <a:sym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416675" y="45383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16"/>
            </p:custDataLst>
          </p:nvPr>
        </p:nvSpPr>
        <p:spPr>
          <a:xfrm>
            <a:off x="7449820" y="45383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解读类库：《算术运算类》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6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数据类型转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换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7820" y="880110"/>
            <a:ext cx="11494135" cy="21717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/>
              <a:t>数据类型转换有两种：</a:t>
            </a:r>
            <a:r>
              <a:rPr lang="zh-CN" altLang="en-US" b="1">
                <a:solidFill>
                  <a:schemeClr val="accent2"/>
                </a:solidFill>
              </a:rPr>
              <a:t>隐式（自动）转换</a:t>
            </a:r>
            <a:r>
              <a:rPr lang="zh-CN" altLang="en-US"/>
              <a:t>和</a:t>
            </a:r>
            <a:r>
              <a:rPr lang="zh-CN" altLang="en-US" b="1">
                <a:solidFill>
                  <a:schemeClr val="accent2"/>
                </a:solidFill>
              </a:rPr>
              <a:t>强制转换。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隐式转换</a:t>
            </a:r>
            <a:r>
              <a:rPr lang="zh-CN" altLang="en-US"/>
              <a:t>：发生在赋值或混合运算时，由编译系统自动完成。</a:t>
            </a:r>
            <a:r>
              <a:rPr lang="zh-CN" altLang="en-US" b="1">
                <a:solidFill>
                  <a:schemeClr val="accent2"/>
                </a:solidFill>
              </a:rPr>
              <a:t>赋值时</a:t>
            </a:r>
            <a:r>
              <a:rPr lang="zh-CN" altLang="en-US"/>
              <a:t>右边数据类型转换为左边数据类型，可能降低精度，丢失数据（四舍五入）。</a:t>
            </a:r>
            <a:r>
              <a:rPr lang="zh-CN" altLang="en-US" b="1">
                <a:solidFill>
                  <a:schemeClr val="accent2"/>
                </a:solidFill>
              </a:rPr>
              <a:t>算术运算时</a:t>
            </a:r>
            <a:r>
              <a:rPr lang="zh-CN" altLang="en-US"/>
              <a:t>，不同数据类型先转换为统一高精度类型再运算。</a:t>
            </a:r>
            <a:endParaRPr lang="zh-CN" altLang="en-US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强制转换</a:t>
            </a:r>
            <a:r>
              <a:rPr lang="zh-CN" altLang="en-US"/>
              <a:t>：通过类型转换说明符实现，形式为（类型说明符）表达式。强制转</a:t>
            </a:r>
            <a:r>
              <a:rPr lang="zh-CN" altLang="en-US"/>
              <a:t>换不改变变量原定义类型，程序员负责保证转换正确性。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785" y="3136900"/>
            <a:ext cx="6838950" cy="1181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85" y="4432935"/>
            <a:ext cx="5924550" cy="167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第五章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条件判断语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句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语句、程序结构、流程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图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如果语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句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如果语句的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嵌套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636460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739775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条件运算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符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36460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39775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分支判断语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句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36460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39775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解读类库：《流程控制类》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第五章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条件判断语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句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一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语句、</a:t>
            </a:r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程序结构</a:t>
            </a:r>
            <a:r>
              <a:rPr lang="zh-CN" altLang="en-US" b="1">
                <a:solidFill>
                  <a:schemeClr val="accent2"/>
                </a:solidFill>
                <a:latin typeface="+mn-ea"/>
                <a:sym typeface="+mn-ea"/>
              </a:rPr>
              <a:t>和流程图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如果语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句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如果语句的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嵌套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636460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739775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条件运算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符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36460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39775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分支判断语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句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36460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39775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解读类库：《流程控制类》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第五章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语句、程序结构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和流程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图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20410" y="1171575"/>
            <a:ext cx="595757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火山编程中，</a:t>
            </a:r>
            <a:r>
              <a:rPr lang="zh-CN" altLang="en-US" b="1">
                <a:solidFill>
                  <a:schemeClr val="accent2"/>
                </a:solidFill>
              </a:rPr>
              <a:t>语句</a:t>
            </a:r>
            <a:r>
              <a:rPr lang="zh-CN" altLang="en-US"/>
              <a:t>是最小可执行单元。以下是常见的语句形式：</a:t>
            </a:r>
            <a:endParaRPr lang="zh-CN" altLang="en-US"/>
          </a:p>
          <a:p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表达式语句</a:t>
            </a:r>
            <a:r>
              <a:rPr lang="zh-CN" altLang="en-US"/>
              <a:t>：包括算术、关系、逻辑及赋值表达式。赋值语句最常见，用于将右侧表达式结果赋给左侧变量，且可包含多个赋值。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子语句体</a:t>
            </a:r>
            <a:r>
              <a:rPr lang="zh-CN" altLang="en-US"/>
              <a:t>：常用于选择或循环结构，通过</a:t>
            </a:r>
            <a:r>
              <a:rPr lang="zh-CN" altLang="en-US" b="1">
                <a:solidFill>
                  <a:schemeClr val="accent2"/>
                </a:solidFill>
              </a:rPr>
              <a:t>缩进线</a:t>
            </a:r>
            <a:r>
              <a:rPr lang="zh-CN" altLang="en-US"/>
              <a:t>划分层次，</a:t>
            </a:r>
            <a:r>
              <a:rPr lang="zh-CN" altLang="en-US"/>
              <a:t>并形成变量作用范围。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方法语句</a:t>
            </a:r>
            <a:r>
              <a:rPr lang="zh-CN" altLang="en-US"/>
              <a:t>：由方法名、圆括号及参数列表构成。调用时程序跳转至方法体执行，完成后返回原处继续。可调用的方法包括类库方法和自定义</a:t>
            </a:r>
            <a:r>
              <a:rPr lang="zh-CN" altLang="en-US"/>
              <a:t>方法。</a:t>
            </a:r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530" y="1171575"/>
            <a:ext cx="5391150" cy="448627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2216150" y="5756275"/>
            <a:ext cx="15659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/>
              <a:t>语句案例</a:t>
            </a:r>
            <a:endParaRPr lang="zh-CN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第五章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语句、程序结构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和流程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图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97280" y="5920105"/>
            <a:ext cx="1146175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tx1"/>
                </a:solidFill>
              </a:rPr>
              <a:t>顺序结构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15535" y="5920105"/>
            <a:ext cx="1146175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tx1"/>
                </a:solidFill>
              </a:rPr>
              <a:t>选择结构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097280" y="2228215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语句一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097280" y="3061970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语句二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097280" y="3872230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</a:t>
            </a:r>
            <a:r>
              <a:rPr lang="en-US" altLang="zh-CN">
                <a:solidFill>
                  <a:schemeClr val="bg1"/>
                </a:solidFill>
              </a:rPr>
              <a:t>……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4652645" y="975995"/>
            <a:ext cx="1747520" cy="757555"/>
          </a:xfrm>
          <a:prstGeom prst="diamond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判断</a:t>
            </a:r>
            <a:endParaRPr lang="zh-CN" altLang="en-US">
              <a:solidFill>
                <a:schemeClr val="bg1"/>
              </a:solidFill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</a:rPr>
              <a:t>条件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38295" y="2371090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子语句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915535" y="3394710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</a:t>
            </a:r>
            <a:r>
              <a:rPr lang="zh-CN" altLang="en-US">
                <a:solidFill>
                  <a:schemeClr val="bg1"/>
                </a:solidFill>
              </a:rPr>
              <a:t>一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4915535" y="5074285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</a:t>
            </a:r>
            <a:r>
              <a:rPr lang="en-US" altLang="zh-CN">
                <a:solidFill>
                  <a:schemeClr val="bg1"/>
                </a:solidFill>
              </a:rPr>
              <a:t>……</a:t>
            </a:r>
            <a:endParaRPr lang="en-US" altLang="zh-CN">
              <a:solidFill>
                <a:schemeClr val="bg1"/>
              </a:solidFill>
            </a:endParaRPr>
          </a:p>
        </p:txBody>
      </p:sp>
      <p:cxnSp>
        <p:nvCxnSpPr>
          <p:cNvPr id="20" name="直接箭头连接符 19"/>
          <p:cNvCxnSpPr>
            <a:endCxn id="7" idx="0"/>
          </p:cNvCxnSpPr>
          <p:nvPr/>
        </p:nvCxnSpPr>
        <p:spPr>
          <a:xfrm>
            <a:off x="8830310" y="1735455"/>
            <a:ext cx="0" cy="637540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0" idx="2"/>
            <a:endCxn id="13" idx="0"/>
          </p:cNvCxnSpPr>
          <p:nvPr/>
        </p:nvCxnSpPr>
        <p:spPr>
          <a:xfrm>
            <a:off x="1708150" y="3446145"/>
            <a:ext cx="0" cy="426085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肘形连接符 21"/>
          <p:cNvCxnSpPr>
            <a:stCxn id="16" idx="2"/>
            <a:endCxn id="5" idx="0"/>
          </p:cNvCxnSpPr>
          <p:nvPr/>
        </p:nvCxnSpPr>
        <p:spPr>
          <a:xfrm rot="5400000">
            <a:off x="4819015" y="1663700"/>
            <a:ext cx="637540" cy="777240"/>
          </a:xfrm>
          <a:prstGeom prst="bentConnector3">
            <a:avLst>
              <a:gd name="adj1" fmla="val 50000"/>
            </a:avLst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16" idx="2"/>
            <a:endCxn id="29" idx="1"/>
          </p:cNvCxnSpPr>
          <p:nvPr/>
        </p:nvCxnSpPr>
        <p:spPr>
          <a:xfrm rot="5400000" flipV="1">
            <a:off x="5522595" y="1736725"/>
            <a:ext cx="318770" cy="311785"/>
          </a:xfrm>
          <a:prstGeom prst="bentConnector2">
            <a:avLst/>
          </a:prstGeom>
          <a:solidFill>
            <a:srgbClr val="00B0F0"/>
          </a:solidFill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stCxn id="5" idx="2"/>
            <a:endCxn id="18" idx="0"/>
          </p:cNvCxnSpPr>
          <p:nvPr/>
        </p:nvCxnSpPr>
        <p:spPr>
          <a:xfrm rot="5400000" flipV="1">
            <a:off x="4818063" y="2686368"/>
            <a:ext cx="639445" cy="777240"/>
          </a:xfrm>
          <a:prstGeom prst="bentConnector3">
            <a:avLst>
              <a:gd name="adj1" fmla="val 50000"/>
            </a:avLst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5526405" y="3759835"/>
            <a:ext cx="0" cy="478790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4915535" y="1868170"/>
            <a:ext cx="374015" cy="3683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highlight>
                  <a:srgbClr val="008000"/>
                </a:highlight>
              </a:rPr>
              <a:t>真</a:t>
            </a:r>
            <a:endParaRPr lang="zh-CN" altLang="en-US">
              <a:solidFill>
                <a:schemeClr val="bg1"/>
              </a:solidFill>
              <a:highlight>
                <a:srgbClr val="008000"/>
              </a:highlight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838190" y="1868170"/>
            <a:ext cx="374015" cy="3683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highlight>
                  <a:srgbClr val="FF0000"/>
                </a:highlight>
              </a:rPr>
              <a:t>假</a:t>
            </a:r>
            <a:endParaRPr lang="zh-CN" altLang="en-US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6" name="菱形 5"/>
          <p:cNvSpPr/>
          <p:nvPr/>
        </p:nvSpPr>
        <p:spPr>
          <a:xfrm>
            <a:off x="7956550" y="977900"/>
            <a:ext cx="1747520" cy="757555"/>
          </a:xfrm>
          <a:prstGeom prst="diamond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表达</a:t>
            </a:r>
            <a:r>
              <a:rPr lang="zh-CN" altLang="en-US">
                <a:solidFill>
                  <a:schemeClr val="bg1"/>
                </a:solidFill>
              </a:rPr>
              <a:t>式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219440" y="2372995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子语句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219440" y="3404870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</a:t>
            </a:r>
            <a:r>
              <a:rPr lang="zh-CN" altLang="en-US">
                <a:solidFill>
                  <a:schemeClr val="bg1"/>
                </a:solidFill>
              </a:rPr>
              <a:t>一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5" name="直接箭头连接符 24"/>
          <p:cNvCxnSpPr>
            <a:endCxn id="11" idx="0"/>
          </p:cNvCxnSpPr>
          <p:nvPr/>
        </p:nvCxnSpPr>
        <p:spPr>
          <a:xfrm>
            <a:off x="8830310" y="3769995"/>
            <a:ext cx="0" cy="478790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8830310" y="2757170"/>
            <a:ext cx="0" cy="637540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6" idx="3"/>
            <a:endCxn id="8" idx="3"/>
          </p:cNvCxnSpPr>
          <p:nvPr/>
        </p:nvCxnSpPr>
        <p:spPr>
          <a:xfrm flipH="1">
            <a:off x="9441180" y="1356995"/>
            <a:ext cx="262890" cy="2240280"/>
          </a:xfrm>
          <a:prstGeom prst="bentConnector3">
            <a:avLst>
              <a:gd name="adj1" fmla="val -9058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8752205" y="1870075"/>
            <a:ext cx="374015" cy="3683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highlight>
                  <a:srgbClr val="008000"/>
                </a:highlight>
              </a:rPr>
              <a:t>真</a:t>
            </a:r>
            <a:endParaRPr lang="zh-CN" altLang="en-US">
              <a:solidFill>
                <a:schemeClr val="bg1"/>
              </a:solidFill>
              <a:highlight>
                <a:srgbClr val="008000"/>
              </a:highlight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862820" y="1870075"/>
            <a:ext cx="374015" cy="3683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highlight>
                  <a:srgbClr val="FF0000"/>
                </a:highlight>
              </a:rPr>
              <a:t>假</a:t>
            </a:r>
            <a:endParaRPr lang="zh-CN" altLang="en-US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295005" y="5920105"/>
            <a:ext cx="1146175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tx1"/>
                </a:solidFill>
              </a:rPr>
              <a:t>循环结构</a:t>
            </a:r>
            <a:endParaRPr lang="zh-CN" altLang="en-US" b="1">
              <a:solidFill>
                <a:schemeClr val="tx1"/>
              </a:solidFill>
            </a:endParaRPr>
          </a:p>
        </p:txBody>
      </p:sp>
      <p:cxnSp>
        <p:nvCxnSpPr>
          <p:cNvPr id="34" name="直接箭头连接符 33"/>
          <p:cNvCxnSpPr/>
          <p:nvPr/>
        </p:nvCxnSpPr>
        <p:spPr>
          <a:xfrm>
            <a:off x="1708150" y="2623820"/>
            <a:ext cx="0" cy="426085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/>
        </p:nvSpPr>
        <p:spPr>
          <a:xfrm>
            <a:off x="4915535" y="4211320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语句二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>
            <a:off x="5526405" y="4595495"/>
            <a:ext cx="0" cy="478790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>
            <a:off x="8219440" y="5082540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</a:t>
            </a:r>
            <a:r>
              <a:rPr lang="en-US" altLang="zh-CN">
                <a:solidFill>
                  <a:schemeClr val="bg1"/>
                </a:solidFill>
              </a:rPr>
              <a:t>……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8219440" y="4219575"/>
            <a:ext cx="1221740" cy="384175"/>
          </a:xfrm>
          <a:prstGeom prst="roundRect">
            <a:avLst/>
          </a:prstGeom>
          <a:solidFill>
            <a:srgbClr val="00B0F0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语句二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>
            <a:off x="8830310" y="4603750"/>
            <a:ext cx="0" cy="478790"/>
          </a:xfrm>
          <a:prstGeom prst="straightConnector1">
            <a:avLst/>
          </a:prstGeom>
          <a:solidFill>
            <a:srgbClr val="00B0F0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0" name="肘形连接符 39"/>
          <p:cNvCxnSpPr>
            <a:stCxn id="7" idx="1"/>
            <a:endCxn id="6" idx="1"/>
          </p:cNvCxnSpPr>
          <p:nvPr/>
        </p:nvCxnSpPr>
        <p:spPr>
          <a:xfrm rot="10800000">
            <a:off x="7956550" y="1356360"/>
            <a:ext cx="262890" cy="1208405"/>
          </a:xfrm>
          <a:prstGeom prst="bentConnector3">
            <a:avLst>
              <a:gd name="adj1" fmla="val 190580"/>
            </a:avLst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7731125" y="1661795"/>
            <a:ext cx="5638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循环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9" grpId="1" animBg="1"/>
      <p:bldP spid="10" grpId="1" animBg="1"/>
      <p:bldP spid="13" grpId="1" animBg="1"/>
      <p:bldP spid="2" grpId="1"/>
      <p:bldP spid="16" grpId="1" animBg="1"/>
      <p:bldP spid="27" grpId="1" animBg="1"/>
      <p:bldP spid="5" grpId="1" animBg="1"/>
      <p:bldP spid="29" grpId="1" animBg="1"/>
      <p:bldP spid="18" grpId="1" animBg="1"/>
      <p:bldP spid="19" grpId="1" animBg="1"/>
      <p:bldP spid="3" grpId="1"/>
      <p:bldP spid="6" grpId="1" animBg="1"/>
      <p:bldP spid="7" grpId="1" animBg="1"/>
      <p:bldP spid="8" grpId="1" animBg="1"/>
      <p:bldP spid="31" grpId="1" animBg="1"/>
      <p:bldP spid="32" grpId="1" animBg="1"/>
      <p:bldP spid="33" grpId="1"/>
      <p:bldP spid="35" grpId="1" animBg="1"/>
      <p:bldP spid="37" grpId="1" animBg="1"/>
      <p:bldP spid="38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第五章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语句、程序结构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和流程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图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69205" y="905510"/>
            <a:ext cx="662114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zh-CN" altLang="en-US" b="1">
                <a:solidFill>
                  <a:schemeClr val="accent2"/>
                </a:solidFill>
              </a:rPr>
              <a:t>顺序结构</a:t>
            </a:r>
            <a:r>
              <a:rPr lang="zh-CN" altLang="en-US"/>
              <a:t>按代码在程序中的顺序依次执行，不重复也不跳过任何代码，自然形成，无需控制。</a:t>
            </a:r>
            <a:endParaRPr lang="zh-CN" altLang="en-US"/>
          </a:p>
          <a:p>
            <a:pPr>
              <a:lnSpc>
                <a:spcPct val="200000"/>
              </a:lnSpc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</a:t>
            </a:r>
            <a:r>
              <a:rPr lang="zh-CN" altLang="en-US" b="1">
                <a:solidFill>
                  <a:schemeClr val="accent2"/>
                </a:solidFill>
              </a:rPr>
              <a:t>选择结构</a:t>
            </a:r>
            <a:r>
              <a:rPr lang="zh-CN" altLang="en-US"/>
              <a:t>根据条件，在多个</a:t>
            </a:r>
            <a:r>
              <a:rPr lang="zh-CN" altLang="en-US" b="1">
                <a:solidFill>
                  <a:schemeClr val="accent2"/>
                </a:solidFill>
              </a:rPr>
              <a:t>子语句体</a:t>
            </a:r>
            <a:r>
              <a:rPr lang="zh-CN" altLang="en-US"/>
              <a:t>中有选择地执行。</a:t>
            </a:r>
            <a:endParaRPr lang="zh-CN" altLang="en-US"/>
          </a:p>
          <a:p>
            <a:pPr>
              <a:lnSpc>
                <a:spcPct val="200000"/>
              </a:lnSpc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zh-CN" altLang="en-US" b="1">
                <a:solidFill>
                  <a:schemeClr val="accent2"/>
                </a:solidFill>
              </a:rPr>
              <a:t>循环结构</a:t>
            </a:r>
            <a:r>
              <a:rPr lang="zh-CN" altLang="en-US"/>
              <a:t>重复执行</a:t>
            </a:r>
            <a:r>
              <a:rPr lang="zh-CN" altLang="en-US" b="1">
                <a:solidFill>
                  <a:schemeClr val="accent2"/>
                </a:solidFill>
              </a:rPr>
              <a:t>子语句体</a:t>
            </a:r>
            <a:r>
              <a:rPr lang="zh-CN" altLang="en-US"/>
              <a:t>代码直到条件不满足或遇到跳出语句。</a:t>
            </a:r>
            <a:endParaRPr lang="zh-CN" altLang="en-US"/>
          </a:p>
          <a:p>
            <a:pPr>
              <a:lnSpc>
                <a:spcPct val="200000"/>
              </a:lnSpc>
            </a:pPr>
            <a:r>
              <a:rPr lang="zh-CN" altLang="en-US" b="1">
                <a:solidFill>
                  <a:schemeClr val="accent2"/>
                </a:solidFill>
              </a:rPr>
              <a:t>顺序、选择、循环</a:t>
            </a:r>
            <a:r>
              <a:rPr lang="zh-CN" altLang="en-US"/>
              <a:t>三种结构</a:t>
            </a:r>
            <a:r>
              <a:rPr lang="zh-CN" altLang="en-US" b="1">
                <a:solidFill>
                  <a:schemeClr val="accent2"/>
                </a:solidFill>
              </a:rPr>
              <a:t>可相互包含</a:t>
            </a:r>
            <a:r>
              <a:rPr lang="zh-CN" altLang="en-US"/>
              <a:t>，</a:t>
            </a:r>
            <a:r>
              <a:rPr lang="zh-CN" altLang="en-US"/>
              <a:t>并构成所有程序的基础。</a:t>
            </a: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610" y="988695"/>
            <a:ext cx="4267835" cy="5384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第五章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条件判断语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句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语句、程序结构、流程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图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二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2"/>
                </a:solidFill>
                <a:latin typeface="+mn-ea"/>
              </a:rPr>
              <a:t>如果语句</a:t>
            </a:r>
            <a:endParaRPr lang="zh-CN" altLang="en-US" b="1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如果语句的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嵌套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636460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739775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条件运算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符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36460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39775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分支判断语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句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36460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39775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解读类库：《流程控制类》</a:t>
            </a:r>
            <a:endParaRPr lang="zh-CN" altLang="en-US" b="1">
              <a:solidFill>
                <a:srgbClr val="00B0F0"/>
              </a:solidFill>
              <a:latin typeface="+mn-ea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第五章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如果语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句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第九章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指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针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8125" y="977900"/>
            <a:ext cx="117398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/>
              <a:t>要想弄明白什么是</a:t>
            </a:r>
            <a:r>
              <a:rPr lang="zh-CN" altLang="en-US" b="1">
                <a:solidFill>
                  <a:schemeClr val="accent2"/>
                </a:solidFill>
              </a:rPr>
              <a:t>指针</a:t>
            </a:r>
            <a:r>
              <a:rPr lang="zh-CN" altLang="en-US"/>
              <a:t>，就必须弄清楚</a:t>
            </a:r>
            <a:r>
              <a:rPr lang="zh-CN" altLang="en-US" b="1">
                <a:solidFill>
                  <a:schemeClr val="accent2"/>
                </a:solidFill>
              </a:rPr>
              <a:t>数据</a:t>
            </a:r>
            <a:r>
              <a:rPr lang="zh-CN" altLang="en-US"/>
              <a:t>在内存中是如何被存储的，又是如何被读取的。</a:t>
            </a:r>
            <a:endParaRPr lang="zh-CN" altLang="en-US"/>
          </a:p>
          <a:p>
            <a:pPr indent="457200"/>
            <a:r>
              <a:rPr lang="zh-CN" altLang="en-US"/>
              <a:t>通常来说，系统会按</a:t>
            </a:r>
            <a:r>
              <a:rPr lang="zh-CN" altLang="en-US" b="1">
                <a:solidFill>
                  <a:schemeClr val="accent2"/>
                </a:solidFill>
              </a:rPr>
              <a:t>字节</a:t>
            </a:r>
            <a:r>
              <a:rPr lang="zh-CN" altLang="en-US"/>
              <a:t>对每个内存单元进行</a:t>
            </a:r>
            <a:r>
              <a:rPr lang="zh-CN" altLang="en-US" b="1">
                <a:solidFill>
                  <a:schemeClr val="accent2"/>
                </a:solidFill>
              </a:rPr>
              <a:t>编号</a:t>
            </a:r>
            <a:r>
              <a:rPr lang="zh-CN" altLang="en-US"/>
              <a:t>，这些内存单元就好比是许多带有编号的小房间，要想使用内存，就需要知道房间编号。</a:t>
            </a:r>
            <a:endParaRPr lang="zh-CN" altLang="en-US"/>
          </a:p>
          <a:p>
            <a:pPr indent="457200"/>
            <a:r>
              <a:rPr lang="zh-CN" altLang="en-US"/>
              <a:t>假设我们定义了一个</a:t>
            </a:r>
            <a:r>
              <a:rPr lang="zh-CN" altLang="en-US" b="1">
                <a:solidFill>
                  <a:schemeClr val="accent2"/>
                </a:solidFill>
              </a:rPr>
              <a:t>整型变量</a:t>
            </a:r>
            <a:r>
              <a:rPr lang="en-US" altLang="zh-CN" b="1">
                <a:solidFill>
                  <a:schemeClr val="accent2"/>
                </a:solidFill>
              </a:rPr>
              <a:t>i</a:t>
            </a:r>
            <a:r>
              <a:rPr lang="zh-CN" altLang="en-US"/>
              <a:t>，编译器会为其分配</a:t>
            </a:r>
            <a:r>
              <a:rPr lang="en-US" altLang="zh-CN" b="1">
                <a:solidFill>
                  <a:schemeClr val="accent2"/>
                </a:solidFill>
              </a:rPr>
              <a:t>4</a:t>
            </a:r>
            <a:r>
              <a:rPr lang="zh-CN" altLang="en-US" b="1">
                <a:solidFill>
                  <a:schemeClr val="accent2"/>
                </a:solidFill>
              </a:rPr>
              <a:t>个字节</a:t>
            </a:r>
            <a:r>
              <a:rPr lang="en-US" altLang="zh-CN"/>
              <a:t>——</a:t>
            </a:r>
            <a:r>
              <a:rPr lang="zh-CN" altLang="en-US"/>
              <a:t>编号为</a:t>
            </a:r>
            <a:r>
              <a:rPr lang="en-US" altLang="zh-CN"/>
              <a:t>4001</a:t>
            </a:r>
            <a:r>
              <a:rPr lang="zh-CN" altLang="en-US"/>
              <a:t>～</a:t>
            </a:r>
            <a:r>
              <a:rPr lang="en-US" altLang="zh-CN"/>
              <a:t>4004</a:t>
            </a:r>
            <a:r>
              <a:rPr lang="zh-CN" altLang="en-US"/>
              <a:t>的存储单元。</a:t>
            </a:r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781685" y="2353310"/>
            <a:ext cx="10477500" cy="21717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67690" y="4761230"/>
            <a:ext cx="2029460" cy="45402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整数变量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5" name="矩形 4"/>
          <p:cNvSpPr/>
          <p:nvPr/>
        </p:nvSpPr>
        <p:spPr>
          <a:xfrm>
            <a:off x="2597150" y="4761230"/>
            <a:ext cx="1327785" cy="454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altLang="zh-CN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7690" y="5698490"/>
            <a:ext cx="2029460" cy="45402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整数</a:t>
            </a:r>
            <a:r>
              <a:rPr lang="zh-CN" altLang="en-US"/>
              <a:t>指针变量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2597150" y="5698490"/>
            <a:ext cx="1327785" cy="454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4001~4004</a:t>
            </a:r>
            <a:endParaRPr lang="en-US" altLang="zh-CN" b="1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直接箭头连接符 7"/>
          <p:cNvCxnSpPr>
            <a:stCxn id="7" idx="0"/>
            <a:endCxn id="5" idx="2"/>
          </p:cNvCxnSpPr>
          <p:nvPr/>
        </p:nvCxnSpPr>
        <p:spPr>
          <a:xfrm flipV="1">
            <a:off x="3261360" y="5215255"/>
            <a:ext cx="0" cy="48323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404995" y="5730240"/>
            <a:ext cx="4561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作用：高效传输参数、动态管理内存</a:t>
            </a:r>
            <a:r>
              <a:rPr lang="zh-CN" altLang="en-US"/>
              <a:t>等</a:t>
            </a:r>
            <a:endParaRPr lang="zh-CN" altLang="en-US"/>
          </a:p>
        </p:txBody>
      </p:sp>
      <p:pic>
        <p:nvPicPr>
          <p:cNvPr id="10" name="https://photo-static-api.fotomore.com/creative/vcg/veer/400/new/VCG41N177180436.jpg?uid=386&amp;timestamp=1733045343&amp;sign=12852a9f4f295e7bce806cdc370d8e20" descr="ram存储器模块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895" y="4525010"/>
            <a:ext cx="2334260" cy="1556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第十三章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栈、队列、列表、数组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1850" y="1248410"/>
            <a:ext cx="1017905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序列式容器：</a:t>
            </a:r>
            <a:r>
              <a:rPr lang="en-US" altLang="zh-CN"/>
              <a:t>array</a:t>
            </a:r>
            <a:r>
              <a:rPr lang="zh-CN" altLang="en-US"/>
              <a:t>数组容器、</a:t>
            </a:r>
            <a:r>
              <a:rPr lang="en-US" altLang="zh-CN"/>
              <a:t>vector</a:t>
            </a:r>
            <a:r>
              <a:rPr lang="zh-CN" altLang="en-US"/>
              <a:t>动态连续数组容器【</a:t>
            </a:r>
            <a:r>
              <a:rPr lang="zh-CN" altLang="en-US">
                <a:solidFill>
                  <a:srgbClr val="FF0000"/>
                </a:solidFill>
              </a:rPr>
              <a:t>标准数组模板类</a:t>
            </a:r>
            <a:r>
              <a:rPr lang="zh-CN" altLang="en-US"/>
              <a:t>】、</a:t>
            </a:r>
            <a:r>
              <a:rPr lang="en-US" altLang="zh-CN"/>
              <a:t>deque</a:t>
            </a:r>
            <a:r>
              <a:rPr lang="zh-CN" altLang="en-US"/>
              <a:t>双端队列容器【</a:t>
            </a:r>
            <a:r>
              <a:rPr lang="zh-CN" altLang="en-US">
                <a:solidFill>
                  <a:srgbClr val="FF0000"/>
                </a:solidFill>
              </a:rPr>
              <a:t>通用双端队列模板类</a:t>
            </a:r>
            <a:r>
              <a:rPr lang="zh-CN" altLang="en-US"/>
              <a:t>】、</a:t>
            </a:r>
            <a:r>
              <a:rPr lang="en-US" altLang="zh-CN"/>
              <a:t>list容器双向链表容器【</a:t>
            </a:r>
            <a:r>
              <a:rPr lang="en-US" altLang="zh-CN">
                <a:solidFill>
                  <a:srgbClr val="FF0000"/>
                </a:solidFill>
              </a:rPr>
              <a:t>标准列表模板类</a:t>
            </a:r>
            <a:r>
              <a:rPr lang="zh-CN" altLang="en-US"/>
              <a:t>】、</a:t>
            </a:r>
            <a:r>
              <a:rPr lang="en-US" altLang="zh-CN"/>
              <a:t>forward_list</a:t>
            </a:r>
            <a:r>
              <a:rPr lang="zh-CN" altLang="en-US"/>
              <a:t>容器正向链表容</a:t>
            </a:r>
            <a:r>
              <a:rPr lang="zh-CN" altLang="en-US"/>
              <a:t>器</a:t>
            </a:r>
            <a:endParaRPr lang="zh-CN" altLang="en-US"/>
          </a:p>
          <a:p>
            <a:r>
              <a:rPr lang="zh-CN" altLang="en-US"/>
              <a:t>关联式容器：</a:t>
            </a:r>
            <a:r>
              <a:rPr lang="en-US" altLang="zh-CN"/>
              <a:t>map</a:t>
            </a:r>
            <a:r>
              <a:rPr lang="zh-CN" altLang="en-US"/>
              <a:t>容器【</a:t>
            </a:r>
            <a:r>
              <a:rPr lang="zh-CN" altLang="en-US">
                <a:solidFill>
                  <a:srgbClr val="FF0000"/>
                </a:solidFill>
              </a:rPr>
              <a:t>对象哈希表模板类</a:t>
            </a:r>
            <a:r>
              <a:rPr lang="zh-CN" altLang="en-US"/>
              <a:t>】、</a:t>
            </a:r>
            <a:r>
              <a:rPr lang="en-US" altLang="zh-CN"/>
              <a:t>multimap</a:t>
            </a:r>
            <a:r>
              <a:rPr lang="zh-CN" altLang="en-US"/>
              <a:t>容器【</a:t>
            </a:r>
            <a:r>
              <a:rPr lang="zh-CN" altLang="en-US">
                <a:solidFill>
                  <a:srgbClr val="FF0000"/>
                </a:solidFill>
              </a:rPr>
              <a:t>多值哈希表模板类</a:t>
            </a:r>
            <a:r>
              <a:rPr lang="zh-CN" altLang="en-US"/>
              <a:t>】、</a:t>
            </a:r>
            <a:r>
              <a:rPr lang="en-US" altLang="zh-CN"/>
              <a:t>set</a:t>
            </a:r>
            <a:r>
              <a:rPr lang="zh-CN" altLang="en-US"/>
              <a:t>容器、</a:t>
            </a:r>
            <a:r>
              <a:rPr lang="en-US" altLang="zh-CN">
                <a:sym typeface="+mn-ea"/>
              </a:rPr>
              <a:t>multiset</a:t>
            </a:r>
            <a:r>
              <a:rPr lang="zh-CN" altLang="en-US">
                <a:sym typeface="+mn-ea"/>
              </a:rPr>
              <a:t>容器【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多值哈希集模板类</a:t>
            </a:r>
            <a:r>
              <a:rPr lang="zh-CN" altLang="en-US">
                <a:sym typeface="+mn-ea"/>
              </a:rPr>
              <a:t>】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通用无序哈希集模板</a:t>
            </a:r>
            <a:r>
              <a:rPr lang="zh-CN" altLang="en-US"/>
              <a:t>类</a:t>
            </a:r>
            <a:endParaRPr lang="zh-CN" altLang="en-US"/>
          </a:p>
          <a:p>
            <a:r>
              <a:rPr lang="zh-CN" altLang="en-US"/>
              <a:t>对象无序哈希表模板类</a:t>
            </a:r>
            <a:r>
              <a:rPr lang="en-US" altLang="zh-CN"/>
              <a:t>unordored_map</a:t>
            </a:r>
            <a:endParaRPr lang="en-US" altLang="zh-CN"/>
          </a:p>
          <a:p>
            <a:r>
              <a:rPr lang="zh-CN" altLang="en-US"/>
              <a:t>基本无序哈希表模板类</a:t>
            </a:r>
            <a:r>
              <a:rPr lang="en-US" altLang="zh-CN">
                <a:sym typeface="+mn-ea"/>
              </a:rPr>
              <a:t>unordored_map</a:t>
            </a:r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对象无序哈希表模板类</a:t>
            </a:r>
            <a:r>
              <a:rPr lang="en-US" altLang="zh-CN">
                <a:sym typeface="+mn-ea"/>
              </a:rPr>
              <a:t>unordored_set</a:t>
            </a:r>
            <a:endParaRPr lang="zh-CN" altLang="en-US"/>
          </a:p>
          <a:p>
            <a:r>
              <a:rPr lang="zh-CN" altLang="en-US"/>
              <a:t>通用栈模板类</a:t>
            </a:r>
            <a:r>
              <a:rPr lang="en-US" altLang="zh-CN"/>
              <a:t>stack</a:t>
            </a:r>
            <a:endParaRPr lang="en-US" altLang="zh-CN"/>
          </a:p>
          <a:p>
            <a:r>
              <a:rPr lang="zh-CN" altLang="en-US"/>
              <a:t>对象栈模板类</a:t>
            </a:r>
            <a:r>
              <a:rPr lang="en-US" altLang="zh-CN"/>
              <a:t>stack</a:t>
            </a:r>
            <a:endParaRPr lang="en-US" altLang="zh-CN"/>
          </a:p>
          <a:p>
            <a:r>
              <a:rPr lang="zh-CN" altLang="en-US"/>
              <a:t>对象队列模板类</a:t>
            </a:r>
            <a:r>
              <a:rPr lang="en-US" altLang="zh-CN"/>
              <a:t>queue</a:t>
            </a:r>
            <a:endParaRPr lang="en-US" altLang="zh-CN"/>
          </a:p>
          <a:p>
            <a:r>
              <a:rPr lang="zh-CN" altLang="en-US"/>
              <a:t>通用队列模板类</a:t>
            </a:r>
            <a:r>
              <a:rPr lang="en-US" altLang="zh-CN"/>
              <a:t>queue</a:t>
            </a:r>
            <a:endParaRPr lang="en-US" altLang="zh-CN"/>
          </a:p>
          <a:p>
            <a:r>
              <a:rPr lang="zh-CN" altLang="en-US"/>
              <a:t>对象哈希表模板</a:t>
            </a:r>
            <a:r>
              <a:rPr lang="zh-CN" altLang="en-US"/>
              <a:t>类</a:t>
            </a:r>
            <a:endParaRPr lang="zh-CN" altLang="en-US"/>
          </a:p>
          <a:p>
            <a:r>
              <a:rPr lang="zh-CN" altLang="en-US"/>
              <a:t>通用哈希表模板类</a:t>
            </a:r>
            <a:r>
              <a:rPr lang="en-US" altLang="zh-CN"/>
              <a:t>map</a:t>
            </a:r>
            <a:endParaRPr lang="zh-CN" altLang="en-US"/>
          </a:p>
          <a:p>
            <a:r>
              <a:rPr lang="zh-CN" altLang="en-US"/>
              <a:t>对象双端队列模板类</a:t>
            </a:r>
            <a:r>
              <a:rPr lang="en-US" altLang="zh-CN"/>
              <a:t>deque</a:t>
            </a:r>
            <a:endParaRPr lang="en-US" altLang="zh-CN"/>
          </a:p>
          <a:p>
            <a:r>
              <a:rPr lang="zh-CN" altLang="en-US"/>
              <a:t>通用双端队列模板类</a:t>
            </a:r>
            <a:r>
              <a:rPr lang="en-US" altLang="zh-CN"/>
              <a:t>deque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第十三章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节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数组、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栈、队列、列表、哈希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表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311785" y="1111250"/>
          <a:ext cx="9698355" cy="514032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91870"/>
                <a:gridCol w="2408555"/>
                <a:gridCol w="2418715"/>
                <a:gridCol w="1939925"/>
                <a:gridCol w="1939290"/>
              </a:tblGrid>
              <a:tr h="3956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数据结构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特点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优点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缺点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适用场景</a:t>
                      </a:r>
                      <a:endParaRPr lang="zh-CN" altLang="en-US" sz="1400"/>
                    </a:p>
                  </a:txBody>
                  <a:tcPr/>
                </a:tc>
              </a:tr>
              <a:tr h="9950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数组</a:t>
                      </a:r>
                      <a:endParaRPr lang="zh-CN" altLang="en-US" sz="1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元素按序排列，通过索引访问。大小固定，一旦定义就不能改变。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适用于需要频繁查询数据。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solidFill>
                            <a:srgbClr val="FF0000"/>
                          </a:solidFill>
                        </a:rPr>
                        <a:t>添加和删除数据比较麻烦和耗时。</a:t>
                      </a:r>
                      <a:endParaRPr lang="zh-CN" altLang="en-US" sz="14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需要频繁查询数据，但对存储空间要求不大，数据增、删操作较少的情况</a:t>
                      </a:r>
                      <a:endParaRPr lang="zh-CN" altLang="en-US" sz="1400"/>
                    </a:p>
                  </a:txBody>
                  <a:tcPr/>
                </a:tc>
              </a:tr>
              <a:tr h="12249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栈</a:t>
                      </a:r>
                      <a:endParaRPr lang="zh-CN" altLang="en-US" sz="1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后进先出原则</a:t>
                      </a:r>
                      <a:r>
                        <a:rPr lang="en-US" altLang="zh-CN" sz="1400"/>
                        <a:t>.</a:t>
                      </a:r>
                      <a:r>
                        <a:rPr lang="zh-CN" altLang="en-US" sz="1400"/>
                        <a:t>数据的存储和访问仅能在线性表的一端（即栈顶）进行；栈底则不允许操作。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栈顶插入和删除操作效率高。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solidFill>
                            <a:srgbClr val="FF0000"/>
                          </a:solidFill>
                        </a:rPr>
                        <a:t>不擅长在随机位置插入和删除对象，比较耗时。若存储的对象超过自身容量，会发生栈溢出。</a:t>
                      </a:r>
                      <a:endParaRPr lang="zh-CN" altLang="en-US" sz="14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跟踪最近操作或撤销操作，如浏览器的历史记录。</a:t>
                      </a:r>
                      <a:endParaRPr lang="zh-CN" altLang="en-US" sz="1400"/>
                    </a:p>
                  </a:txBody>
                  <a:tcPr/>
                </a:tc>
              </a:tr>
              <a:tr h="7645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队列</a:t>
                      </a:r>
                      <a:endParaRPr lang="zh-CN" altLang="en-US" sz="1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先进先出原则；即只能在线性表的一端插入数据，在另一端删除数据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队首和队尾插入和删除操作效率高。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solidFill>
                            <a:srgbClr val="FF0000"/>
                          </a:solidFill>
                        </a:rPr>
                        <a:t>不擅长在随机位置插入和删除对象。</a:t>
                      </a:r>
                      <a:endParaRPr lang="zh-CN" altLang="en-US" sz="14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按接收顺序处理任务，如打印任务队列。</a:t>
                      </a:r>
                      <a:endParaRPr lang="zh-CN" altLang="en-US" sz="1400"/>
                    </a:p>
                  </a:txBody>
                  <a:tcPr/>
                </a:tc>
              </a:tr>
              <a:tr h="9944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链表</a:t>
                      </a:r>
                      <a:endParaRPr lang="zh-CN" altLang="en-US" sz="1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由节点组成，每个节点包含数据和指向下一个节点的指针。大小可变，支持动态内存分配。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插入和删除操作效率高。相对于数组，链表的大小可以动态调整。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solidFill>
                            <a:srgbClr val="FF0000"/>
                          </a:solidFill>
                        </a:rPr>
                        <a:t>随机访问元素的效率较低。</a:t>
                      </a:r>
                      <a:endParaRPr lang="zh-CN" altLang="en-US" sz="14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需要动态调整大小且需要频繁插入和删除元素的场景。</a:t>
                      </a:r>
                      <a:endParaRPr lang="zh-CN" altLang="en-US" sz="1400"/>
                    </a:p>
                  </a:txBody>
                  <a:tcPr/>
                </a:tc>
              </a:tr>
              <a:tr h="765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哈希表</a:t>
                      </a:r>
                      <a:endParaRPr lang="zh-CN" altLang="en-US" sz="1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是一种先建立映射关系，然后通过关键字访问其对应值的数据结构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快速查找、插入和删除操作效率高。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>
                          <a:solidFill>
                            <a:srgbClr val="FF0000"/>
                          </a:solidFill>
                        </a:rPr>
                        <a:t>可能存在哈希冲突，导致查找效率降低。</a:t>
                      </a:r>
                      <a:endParaRPr lang="zh-CN" altLang="en-US" sz="14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400"/>
                        <a:t>需要快速查找和存储数据的场景，如缓存系统。</a:t>
                      </a:r>
                      <a:endParaRPr lang="zh-CN" altLang="en-US" sz="14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第四章</a:t>
            </a:r>
            <a:r>
              <a:rPr lang="en-US" altLang="zh-CN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条件判断语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句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4603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一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14935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语句、程序结构、流程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图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603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二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14935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赋值运算符和赋值表达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03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三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14935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算术运算符和算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术表达式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460375" y="444944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四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1493520" y="444944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关系运算符和关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系表达式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416675" y="184912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五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7449820" y="184912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逻辑运算符和</a:t>
            </a:r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逻辑表达式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6416675" y="2742565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六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7449820" y="2742565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  <a:sym typeface="+mn-ea"/>
              </a:rPr>
              <a:t>运算符的优先级和结合性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13"/>
            </p:custDataLst>
          </p:nvPr>
        </p:nvSpPr>
        <p:spPr>
          <a:xfrm>
            <a:off x="6416675" y="3636010"/>
            <a:ext cx="868045" cy="652145"/>
          </a:xfrm>
          <a:prstGeom prst="round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七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14"/>
            </p:custDataLst>
          </p:nvPr>
        </p:nvSpPr>
        <p:spPr>
          <a:xfrm>
            <a:off x="7449820" y="3636010"/>
            <a:ext cx="4406900" cy="652145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B0F0"/>
                </a:solidFill>
                <a:latin typeface="+mn-ea"/>
              </a:rPr>
              <a:t>数据类型转</a:t>
            </a:r>
            <a:r>
              <a:rPr lang="zh-CN" altLang="en-US" b="1">
                <a:solidFill>
                  <a:srgbClr val="00B0F0"/>
                </a:solidFill>
                <a:latin typeface="+mn-ea"/>
              </a:rPr>
              <a:t>换</a:t>
            </a:r>
            <a:endParaRPr lang="zh-CN" altLang="en-US" b="1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说</a:t>
            </a: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+mj-ea"/>
              </a:rPr>
              <a:t>明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0">
                <a:schemeClr val="bg1"/>
              </a:gs>
              <a:gs pos="42000">
                <a:srgbClr val="6ACCF2"/>
              </a:gs>
              <a:gs pos="100000">
                <a:srgbClr val="2497EA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39680" y="6551295"/>
            <a:ext cx="20523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rgbClr val="00B0F0"/>
                </a:solidFill>
                <a:effectLst/>
                <a:latin typeface="+mn-ea"/>
              </a:rPr>
              <a:t>www.qiaozhuo.net</a:t>
            </a:r>
            <a:endParaRPr lang="en-US" sz="1400" b="1">
              <a:ln w="15875"/>
              <a:solidFill>
                <a:srgbClr val="00B0F0"/>
              </a:solidFill>
              <a:effectLst/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在本视频教程的前半部分，您将看到基于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然而，随着课程的推进至后半部分，我们将更多地转向实践操作环节。这部分内容由于其高度的操作性和实践性，不再适合通过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进行讲解。因此，后续章节将以实操演示为主，旨在让您通过实际动手操作加深对理论知识的理解，并掌握必要的技能技巧。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2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3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4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5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7.xml><?xml version="1.0" encoding="utf-8"?>
<p:tagLst xmlns:p="http://schemas.openxmlformats.org/presentationml/2006/main">
  <p:tag name="KSO_WM_UNIT_PIC_EFFECT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79686_1*i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</p:tagLst>
</file>

<file path=ppt/tags/tag9.xml><?xml version="1.0" encoding="utf-8"?>
<p:tagLst xmlns:p="http://schemas.openxmlformats.org/presentationml/2006/main">
  <p:tag name="KSO_WM_UNIT_VALUE" val="2518*11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40479686_1*d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</p:tagLst>
</file>

<file path=ppt/tags/tag10.xml><?xml version="1.0" encoding="utf-8"?>
<p:tagLst xmlns:p="http://schemas.openxmlformats.org/presentationml/2006/main">
  <p:tag name="KSO_WM_UNIT_PIC_EFFECT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47_1*i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12.xml><?xml version="1.0" encoding="utf-8"?>
<p:tagLst xmlns:p="http://schemas.openxmlformats.org/presentationml/2006/main">
  <p:tag name="KSO_WM_BEAUTIFY_FLAG" val="#wm#"/>
  <p:tag name="KSO_WM_UNIT_VALUE" val="1343*240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47_1*d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13.xml><?xml version="1.0" encoding="utf-8"?>
<p:tagLst xmlns:p="http://schemas.openxmlformats.org/presentationml/2006/main">
  <p:tag name="KSO_WM_UNIT_PIC_EFFECT" val="1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47_1*i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15.xml><?xml version="1.0" encoding="utf-8"?>
<p:tagLst xmlns:p="http://schemas.openxmlformats.org/presentationml/2006/main">
  <p:tag name="KSO_WM_BEAUTIFY_FLAG" val="#wm#"/>
  <p:tag name="KSO_WM_UNIT_VALUE" val="1343*240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47_1*d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16.xml><?xml version="1.0" encoding="utf-8"?>
<p:tagLst xmlns:p="http://schemas.openxmlformats.org/presentationml/2006/main">
  <p:tag name="KSO_WM_UNIT_PIC_EFFECT" val="1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47_1*i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18.xml><?xml version="1.0" encoding="utf-8"?>
<p:tagLst xmlns:p="http://schemas.openxmlformats.org/presentationml/2006/main">
  <p:tag name="KSO_WM_BEAUTIFY_FLAG" val="#wm#"/>
  <p:tag name="KSO_WM_UNIT_VALUE" val="1343*240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47_1*d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19.xml><?xml version="1.0" encoding="utf-8"?>
<p:tagLst xmlns:p="http://schemas.openxmlformats.org/presentationml/2006/main">
  <p:tag name="KSO_WM_UNIT_PIC_EFFECT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47_1*i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21.xml><?xml version="1.0" encoding="utf-8"?>
<p:tagLst xmlns:p="http://schemas.openxmlformats.org/presentationml/2006/main">
  <p:tag name="KSO_WM_BEAUTIFY_FLAG" val="#wm#"/>
  <p:tag name="KSO_WM_UNIT_VALUE" val="1343*240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47_1*d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22.xml><?xml version="1.0" encoding="utf-8"?>
<p:tagLst xmlns:p="http://schemas.openxmlformats.org/presentationml/2006/main">
  <p:tag name="KSO_WM_UNIT_PIC_EFFECT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47_1*i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24.xml><?xml version="1.0" encoding="utf-8"?>
<p:tagLst xmlns:p="http://schemas.openxmlformats.org/presentationml/2006/main">
  <p:tag name="KSO_WM_BEAUTIFY_FLAG" val="#wm#"/>
  <p:tag name="KSO_WM_UNIT_VALUE" val="1343*240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47_1*d*1"/>
  <p:tag name="KSO_WM_TEMPLATE_CATEGORY" val="custom"/>
  <p:tag name="KSO_WM_TEMPLATE_INDEX" val="20238547"/>
  <p:tag name="KSO_WM_UNIT_LAYERLEVEL" val="1"/>
  <p:tag name="KSO_WM_TAG_VERSION" val="3.0"/>
  <p:tag name="KSO_WM_UNIT_PIC_EFFECT" val="1"/>
</p:tagLst>
</file>

<file path=ppt/tags/tag25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26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27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28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29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0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1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2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3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4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5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6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7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8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39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0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1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2.xml><?xml version="1.0" encoding="utf-8"?>
<p:tagLst xmlns:p="http://schemas.openxmlformats.org/presentationml/2006/main">
  <p:tag name="KSO_WM_DIAGRAM_VIRTUALLY_FRAME" val="{&quot;height&quot;:249.6,&quot;left&quot;:12.85,&quot;top&quot;:129.15,&quot;width&quot;:626.6}"/>
</p:tagLst>
</file>

<file path=ppt/tags/tag43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4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5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6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7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8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49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0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1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2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3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4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5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6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7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58.xml><?xml version="1.0" encoding="utf-8"?>
<p:tagLst xmlns:p="http://schemas.openxmlformats.org/presentationml/2006/main">
  <p:tag name="KSO_WM_DIAGRAM_VIRTUALLY_FRAME" val="{&quot;height&quot;:249.6,&quot;left&quot;:12.85,&quot;top&quot;:129.15,&quot;width&quot;:626.6}"/>
</p:tagLst>
</file>

<file path=ppt/tags/tag59.xml><?xml version="1.0" encoding="utf-8"?>
<p:tagLst xmlns:p="http://schemas.openxmlformats.org/presentationml/2006/main">
  <p:tag name="KSO_WM_DIAGRAM_VIRTUALLY_FRAME" val="{&quot;height&quot;:249.6,&quot;left&quot;:12.85,&quot;top&quot;:129.15,&quot;width&quot;:626.6}"/>
</p:tagLst>
</file>

<file path=ppt/tags/tag60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61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62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63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64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65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6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67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68.xml><?xml version="1.0" encoding="utf-8"?>
<p:tagLst xmlns:p="http://schemas.openxmlformats.org/presentationml/2006/main">
  <p:tag name="TABLE_ENDDRAG_ORIGIN_RECT" val="752*290"/>
  <p:tag name="TABLE_ENDDRAG_RECT" val="37*162*752*290"/>
</p:tagLst>
</file>

<file path=ppt/tags/tag69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70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71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72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73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74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75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7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77.xml><?xml version="1.0" encoding="utf-8"?>
<p:tagLst xmlns:p="http://schemas.openxmlformats.org/presentationml/2006/main">
  <p:tag name="TABLE_ENDDRAG_ORIGIN_RECT" val="779*298"/>
  <p:tag name="TABLE_ENDDRAG_RECT" val="22*202*779*298"/>
</p:tagLst>
</file>

<file path=ppt/tags/tag78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79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0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1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2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3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4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85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86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7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8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89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90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91.xml><?xml version="1.0" encoding="utf-8"?>
<p:tagLst xmlns:p="http://schemas.openxmlformats.org/presentationml/2006/main">
  <p:tag name="KSO_WM_DIAGRAM_VIRTUALLY_FRAME" val="{&quot;height&quot;:371.75,&quot;left&quot;:186.4,&quot;top&quot;:83.9,&quot;width&quot;:579.15}"/>
</p:tagLst>
</file>

<file path=ppt/tags/tag92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93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9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9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9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9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9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9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0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0.xml><?xml version="1.0" encoding="utf-8"?>
<p:tagLst xmlns:p="http://schemas.openxmlformats.org/presentationml/2006/main">
  <p:tag name="TABLE_ENDDRAG_ORIGIN_RECT" val="394*244"/>
  <p:tag name="TABLE_ENDDRAG_RECT" val="14*100*394*244"/>
</p:tagLst>
</file>

<file path=ppt/tags/tag11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1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2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3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4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5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6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5.xml><?xml version="1.0" encoding="utf-8"?>
<p:tagLst xmlns:p="http://schemas.openxmlformats.org/presentationml/2006/main">
  <p:tag name="TABLE_ENDDRAG_ORIGIN_RECT" val="682*209"/>
  <p:tag name="TABLE_ENDDRAG_RECT" val="20*272*682*209"/>
</p:tagLst>
</file>

<file path=ppt/tags/tag17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7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8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2.xml><?xml version="1.0" encoding="utf-8"?>
<p:tagLst xmlns:p="http://schemas.openxmlformats.org/presentationml/2006/main">
  <p:tag name="TABLE_ENDDRAG_ORIGIN_RECT" val="888*120"/>
  <p:tag name="TABLE_ENDDRAG_RECT" val="22*377*888*120"/>
</p:tagLst>
</file>

<file path=ppt/tags/tag19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19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09.xml><?xml version="1.0" encoding="utf-8"?>
<p:tagLst xmlns:p="http://schemas.openxmlformats.org/presentationml/2006/main">
  <p:tag name="TABLE_ENDDRAG_ORIGIN_RECT" val="424*410"/>
  <p:tag name="TABLE_ENDDRAG_RECT" val="22*90*424*410"/>
  <p:tag name="TABLE_AUTOADJUST_FLAG" val="1"/>
</p:tagLst>
</file>

<file path=ppt/tags/tag21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1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2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3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4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5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2.xml><?xml version="1.0" encoding="utf-8"?>
<p:tagLst xmlns:p="http://schemas.openxmlformats.org/presentationml/2006/main">
  <p:tag name="TABLE_ENDDRAG_ORIGIN_RECT" val="763*404"/>
  <p:tag name="TABLE_ENDDRAG_RECT" val="23*86*763*404"/>
</p:tagLst>
</file>

<file path=ppt/tags/tag26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7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8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69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0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1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2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3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4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5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6.xml><?xml version="1.0" encoding="utf-8"?>
<p:tagLst xmlns:p="http://schemas.openxmlformats.org/presentationml/2006/main">
  <p:tag name="KSO_WM_DIAGRAM_VIRTUALLY_FRAME" val="{&quot;height&quot;:371.75,&quot;left&quot;:36.25,&quot;top&quot;:83.9,&quot;width&quot;:897.35}"/>
</p:tagLst>
</file>

<file path=ppt/tags/tag278.xml><?xml version="1.0" encoding="utf-8"?>
<p:tagLst xmlns:p="http://schemas.openxmlformats.org/presentationml/2006/main">
  <p:tag name="resource_record_key" val="{&quot;10&quot;:[21578340,50042260,3649692],&quot;13&quot;:[4722044],&quot;29&quot;:[50000283,5000003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I2OTYyZTc3OS04MWIzLTQxZDQtOGU3Mi1mZTYyZTU2M2VmODUiCn0K"/>
    </extobj>
  </extobjs>
</s:customData>
</file>

<file path=customXml/itemProps277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10336</Words>
  <Application>WPS 演示</Application>
  <PresentationFormat>宽屏</PresentationFormat>
  <Paragraphs>1403</Paragraphs>
  <Slides>60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0" baseType="lpstr">
      <vt:lpstr>Arial</vt:lpstr>
      <vt:lpstr>宋体</vt:lpstr>
      <vt:lpstr>Wingdings</vt:lpstr>
      <vt:lpstr>微软雅黑</vt:lpstr>
      <vt:lpstr>标准粗黑</vt:lpstr>
      <vt:lpstr>Arial Unicode MS</vt:lpstr>
      <vt:lpstr>Impact</vt:lpstr>
      <vt:lpstr>Times New Roman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zmmhcc</cp:lastModifiedBy>
  <cp:revision>62</cp:revision>
  <dcterms:created xsi:type="dcterms:W3CDTF">2023-08-09T12:44:00Z</dcterms:created>
  <dcterms:modified xsi:type="dcterms:W3CDTF">2026-01-22T12:53:38Z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2D7517A0BE3F4F52B9EA5E7F1796D3EF_13</vt:lpwstr>
  </property>
  <property fmtid="{D5CDD505-2E9C-101B-9397-08002B2CF9AE}" pid="3" name="KSOProductBuildVer">
    <vt:lpwstr>2052-12.1.0.24034</vt:lpwstr>
  </property>
</Properties>
</file>