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media/image10.svg" ContentType="image/svg+xml"/>
  <Override PartName="/ppt/media/image12.svg" ContentType="image/svg+xml"/>
  <Override PartName="/ppt/media/image14.svg" ContentType="image/svg+xml"/>
  <Override PartName="/ppt/media/image4.svg" ContentType="image/svg+xml"/>
  <Override PartName="/ppt/media/image6.svg" ContentType="image/svg+xml"/>
  <Override PartName="/ppt/media/image8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56" r:id="rId3"/>
    <p:sldId id="258" r:id="rId4"/>
    <p:sldId id="262" r:id="rId5"/>
    <p:sldId id="257" r:id="rId6"/>
    <p:sldId id="287" r:id="rId7"/>
    <p:sldId id="288" r:id="rId8"/>
    <p:sldId id="289" r:id="rId9"/>
    <p:sldId id="290" r:id="rId10"/>
    <p:sldId id="291" r:id="rId11"/>
    <p:sldId id="292" r:id="rId12"/>
    <p:sldId id="293" r:id="rId13"/>
    <p:sldId id="303" r:id="rId14"/>
    <p:sldId id="304" r:id="rId15"/>
    <p:sldId id="305" r:id="rId16"/>
    <p:sldId id="306" r:id="rId17"/>
    <p:sldId id="307" r:id="rId18"/>
    <p:sldId id="308" r:id="rId19"/>
    <p:sldId id="309" r:id="rId20"/>
    <p:sldId id="310" r:id="rId21"/>
    <p:sldId id="311" r:id="rId22"/>
    <p:sldId id="281" r:id="rId23"/>
    <p:sldId id="278" r:id="rId24"/>
    <p:sldId id="284" r:id="rId25"/>
    <p:sldId id="283" r:id="rId26"/>
  </p:sldIdLst>
  <p:sldSz cx="12192000" cy="6858000"/>
  <p:notesSz cx="6858000" cy="9144000"/>
  <p:custDataLst>
    <p:tags r:id="rId3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DD"/>
    <a:srgbClr val="01B8FE"/>
    <a:srgbClr val="1589D7"/>
    <a:srgbClr val="019E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F990618-A3C3-46F5-9345-7853EB5BFEB0}" styleName="表样式 1">
    <a:wholeTbl>
      <a:tcTxStyle>
        <a:fontRef idx="none">
          <a:srgbClr val="000000"/>
        </a:fontRef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9525" cmpd="sng">
              <a:solidFill>
                <a:schemeClr val="dk1">
                  <a:lumMod val="40000"/>
                  <a:lumOff val="60000"/>
                </a:schemeClr>
              </a:solidFill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wholeTbl>
    <a:band2H>
      <a:tcStyle>
        <a:tcBdr/>
        <a:fill>
          <a:solidFill>
            <a:schemeClr val="dk1">
              <a:lumMod val="10000"/>
              <a:lumOff val="90000"/>
            </a:schemeClr>
          </a:solidFill>
        </a:fill>
      </a:tcStyle>
    </a:band2H>
    <a:band1V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9525" cmpd="sng">
              <a:solidFill>
                <a:schemeClr val="dk1">
                  <a:lumMod val="40000"/>
                  <a:lumOff val="60000"/>
                </a:schemeClr>
              </a:solidFill>
            </a:ln>
          </a:insideH>
          <a:insideV>
            <a:ln>
              <a:noFill/>
            </a:ln>
          </a:insideV>
        </a:tcBdr>
        <a:fill>
          <a:solidFill>
            <a:schemeClr val="dk1">
              <a:lumMod val="10000"/>
              <a:lumOff val="90000"/>
            </a:schemeClr>
          </a:solidFill>
        </a:fill>
      </a:tcStyle>
    </a:band1V>
    <a:lastCol>
      <a:tcTxStyle b="on">
        <a:fontRef idx="none">
          <a:srgbClr val="08090C"/>
        </a:fontRef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9525" cmpd="sng">
              <a:solidFill>
                <a:schemeClr val="dk1">
                  <a:lumMod val="40000"/>
                  <a:lumOff val="60000"/>
                </a:schemeClr>
              </a:solidFill>
            </a:ln>
          </a:insideH>
          <a:insideV>
            <a:ln>
              <a:noFill/>
            </a:ln>
          </a:insideV>
        </a:tcBdr>
        <a:fill>
          <a:solidFill>
            <a:schemeClr val="dk1">
              <a:lumMod val="20000"/>
              <a:lumOff val="80000"/>
            </a:schemeClr>
          </a:solidFill>
        </a:fill>
      </a:tcStyle>
    </a:lastCol>
    <a:firstCol>
      <a:tcTxStyle b="on">
        <a:fontRef idx="none">
          <a:srgbClr val="08090C"/>
        </a:fontRef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9525" cmpd="sng">
              <a:solidFill>
                <a:schemeClr val="dk1">
                  <a:lumMod val="40000"/>
                  <a:lumOff val="60000"/>
                </a:schemeClr>
              </a:solidFill>
            </a:ln>
          </a:insideH>
          <a:insideV>
            <a:ln>
              <a:noFill/>
            </a:ln>
          </a:insideV>
        </a:tcBdr>
        <a:fill>
          <a:solidFill>
            <a:schemeClr val="dk1">
              <a:lumMod val="20000"/>
              <a:lumOff val="80000"/>
            </a:schemeClr>
          </a:solidFill>
        </a:fill>
      </a:tcStyle>
    </a:firstCol>
    <a:lastRow>
      <a:tcTxStyle b="on">
        <a:fontRef idx="none">
          <a:schemeClr val="dk1"/>
        </a:fontRef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9525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lastRow>
    <a:firstRow>
      <a:tcTxStyle b="on">
        <a:fontRef idx="none">
          <a:schemeClr val="dk1"/>
        </a:fontRef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2" Type="http://schemas.openxmlformats.org/officeDocument/2006/relationships/tags" Target="tags/tag56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handoutMaster" Target="handoutMasters/handoutMaster1.xml"/><Relationship Id="rId27" Type="http://schemas.openxmlformats.org/officeDocument/2006/relationships/notesMaster" Target="notesMasters/notesMaster1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1" Type="http://schemas.openxmlformats.org/officeDocument/2006/relationships/slideLayout" Target="../slideLayouts/slideLayout2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16.xml"/><Relationship Id="rId5" Type="http://schemas.openxmlformats.org/officeDocument/2006/relationships/tags" Target="../tags/tag15.xml"/><Relationship Id="rId4" Type="http://schemas.openxmlformats.org/officeDocument/2006/relationships/tags" Target="../tags/tag14.xml"/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" Type="http://schemas.openxmlformats.org/officeDocument/2006/relationships/tags" Target="../tags/tag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25.xml"/><Relationship Id="rId8" Type="http://schemas.openxmlformats.org/officeDocument/2006/relationships/tags" Target="../tags/tag24.xml"/><Relationship Id="rId7" Type="http://schemas.openxmlformats.org/officeDocument/2006/relationships/tags" Target="../tags/tag23.xml"/><Relationship Id="rId6" Type="http://schemas.openxmlformats.org/officeDocument/2006/relationships/tags" Target="../tags/tag22.xml"/><Relationship Id="rId5" Type="http://schemas.openxmlformats.org/officeDocument/2006/relationships/tags" Target="../tags/tag21.xml"/><Relationship Id="rId4" Type="http://schemas.openxmlformats.org/officeDocument/2006/relationships/tags" Target="../tags/tag20.xml"/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3" Type="http://schemas.openxmlformats.org/officeDocument/2006/relationships/slideLayout" Target="../slideLayouts/slideLayout2.xml"/><Relationship Id="rId12" Type="http://schemas.openxmlformats.org/officeDocument/2006/relationships/tags" Target="../tags/tag28.xml"/><Relationship Id="rId11" Type="http://schemas.openxmlformats.org/officeDocument/2006/relationships/tags" Target="../tags/tag27.xml"/><Relationship Id="rId10" Type="http://schemas.openxmlformats.org/officeDocument/2006/relationships/tags" Target="../tags/tag26.xml"/><Relationship Id="rId1" Type="http://schemas.openxmlformats.org/officeDocument/2006/relationships/tags" Target="../tags/tag17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tags" Target="../tags/tag29.xml"/><Relationship Id="rId7" Type="http://schemas.openxmlformats.org/officeDocument/2006/relationships/image" Target="../media/image2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30.xml"/><Relationship Id="rId2" Type="http://schemas.openxmlformats.org/officeDocument/2006/relationships/image" Target="../media/image10.svg"/><Relationship Id="rId1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35.xml"/><Relationship Id="rId8" Type="http://schemas.openxmlformats.org/officeDocument/2006/relationships/tags" Target="../tags/tag34.xml"/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2" Type="http://schemas.openxmlformats.org/officeDocument/2006/relationships/slideLayout" Target="../slideLayouts/slideLayout2.xml"/><Relationship Id="rId11" Type="http://schemas.openxmlformats.org/officeDocument/2006/relationships/tags" Target="../tags/tag37.xml"/><Relationship Id="rId10" Type="http://schemas.openxmlformats.org/officeDocument/2006/relationships/tags" Target="../tags/tag36.xml"/><Relationship Id="rId1" Type="http://schemas.openxmlformats.org/officeDocument/2006/relationships/tags" Target="../tags/tag3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8.xml"/><Relationship Id="rId1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0.xml"/><Relationship Id="rId1" Type="http://schemas.openxmlformats.org/officeDocument/2006/relationships/tags" Target="../tags/tag3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2.xml"/><Relationship Id="rId1" Type="http://schemas.openxmlformats.org/officeDocument/2006/relationships/tags" Target="../tags/tag4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tags" Target="../tags/tag47.xml"/><Relationship Id="rId3" Type="http://schemas.openxmlformats.org/officeDocument/2006/relationships/tags" Target="../tags/tag46.xml"/><Relationship Id="rId2" Type="http://schemas.openxmlformats.org/officeDocument/2006/relationships/tags" Target="../tags/tag45.xml"/><Relationship Id="rId1" Type="http://schemas.openxmlformats.org/officeDocument/2006/relationships/tags" Target="../tags/tag4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Relationship Id="rId3" Type="http://schemas.openxmlformats.org/officeDocument/2006/relationships/tags" Target="../tags/tag52.xml"/><Relationship Id="rId2" Type="http://schemas.openxmlformats.org/officeDocument/2006/relationships/tags" Target="../tags/tag51.xml"/><Relationship Id="rId1" Type="http://schemas.openxmlformats.org/officeDocument/2006/relationships/tags" Target="../tags/tag5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B8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520700" y="1805305"/>
            <a:ext cx="11150600" cy="253555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3">
            <a:schemeClr val="accent4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8800">
                <a:solidFill>
                  <a:schemeClr val="bg1"/>
                </a:solidFill>
                <a:effectLst/>
                <a:latin typeface="+mj-ea"/>
                <a:ea typeface="+mj-ea"/>
                <a:sym typeface="汉仪元隆黑-105简" panose="00020600040101010101" charset="-122"/>
              </a:rPr>
              <a:t>火山视</a:t>
            </a:r>
            <a:r>
              <a:rPr lang="zh-CN" altLang="en-US" sz="8800">
                <a:solidFill>
                  <a:schemeClr val="bg1"/>
                </a:solidFill>
                <a:effectLst/>
                <a:latin typeface="+mj-ea"/>
                <a:ea typeface="+mj-ea"/>
                <a:sym typeface="汉仪元隆黑-105简" panose="00020600040101010101" charset="-122"/>
              </a:rPr>
              <a:t>窗开发入门课</a:t>
            </a:r>
            <a:endParaRPr lang="zh-CN" altLang="en-US" sz="8800">
              <a:solidFill>
                <a:schemeClr val="bg1"/>
              </a:solidFill>
              <a:effectLst/>
              <a:latin typeface="+mj-ea"/>
              <a:ea typeface="+mj-ea"/>
              <a:sym typeface="汉仪元隆黑-105简" panose="00020600040101010101" charset="-122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4692015" y="3873500"/>
            <a:ext cx="2984500" cy="889000"/>
          </a:xfrm>
          <a:prstGeom prst="roundRect">
            <a:avLst/>
          </a:prstGeom>
          <a:solidFill>
            <a:srgbClr val="01B8FE"/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400">
                <a:solidFill>
                  <a:schemeClr val="bg1"/>
                </a:solidFill>
              </a:rPr>
              <a:t>巧琢编程网出品</a:t>
            </a: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281035" y="1289050"/>
            <a:ext cx="3390265" cy="3683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wrap="square" rtlCol="0">
            <a:spAutoFit/>
          </a:bodyPr>
          <a:p>
            <a:pPr algn="ctr"/>
            <a:r>
              <a:rPr lang="zh-CN" altLang="en-US">
                <a:solidFill>
                  <a:srgbClr val="01B8FE"/>
                </a:solidFill>
              </a:rPr>
              <a:t>巧琢编程</a:t>
            </a:r>
            <a:r>
              <a:rPr lang="en-US" altLang="zh-CN">
                <a:solidFill>
                  <a:srgbClr val="01B8FE"/>
                </a:solidFill>
              </a:rPr>
              <a:t>·</a:t>
            </a:r>
            <a:r>
              <a:rPr lang="zh-CN" altLang="en-US">
                <a:solidFill>
                  <a:srgbClr val="01B8FE"/>
                </a:solidFill>
              </a:rPr>
              <a:t>入门系列</a:t>
            </a:r>
            <a:endParaRPr lang="zh-CN" altLang="en-US">
              <a:solidFill>
                <a:srgbClr val="01B8FE"/>
              </a:solidFill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-3175" y="6538595"/>
            <a:ext cx="12188825" cy="127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10173970" y="6551295"/>
            <a:ext cx="201803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400">
                <a:solidFill>
                  <a:schemeClr val="bg1"/>
                </a:solidFill>
                <a:latin typeface="+mn-ea"/>
                <a:sym typeface="标准粗黑" panose="02000503000000000000" charset="-122"/>
              </a:rPr>
              <a:t>www.qiaozhuo.net</a:t>
            </a:r>
            <a:endParaRPr lang="en-US" altLang="zh-CN" sz="1400">
              <a:solidFill>
                <a:schemeClr val="bg1"/>
              </a:solidFill>
              <a:latin typeface="+mn-ea"/>
              <a:sym typeface="标准粗黑" panose="02000503000000000000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圆角矩形 1"/>
          <p:cNvSpPr/>
          <p:nvPr>
            <p:custDataLst>
              <p:tags r:id="rId1"/>
            </p:custDataLst>
          </p:nvPr>
        </p:nvSpPr>
        <p:spPr>
          <a:xfrm>
            <a:off x="2367280" y="1351280"/>
            <a:ext cx="868045" cy="652145"/>
          </a:xfrm>
          <a:prstGeom prst="roundRect">
            <a:avLst/>
          </a:prstGeom>
          <a:solidFill>
            <a:srgbClr val="01B8FE"/>
          </a:solidFill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/>
              <a:t>一</a:t>
            </a:r>
            <a:endParaRPr lang="zh-CN" altLang="en-US" b="1"/>
          </a:p>
        </p:txBody>
      </p:sp>
      <p:sp>
        <p:nvSpPr>
          <p:cNvPr id="3" name="圆角矩形 2"/>
          <p:cNvSpPr/>
          <p:nvPr>
            <p:custDataLst>
              <p:tags r:id="rId2"/>
            </p:custDataLst>
          </p:nvPr>
        </p:nvSpPr>
        <p:spPr>
          <a:xfrm>
            <a:off x="3133725" y="1351280"/>
            <a:ext cx="5892165" cy="6521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1">
                    <a:lumMod val="75000"/>
                  </a:schemeClr>
                </a:solidFill>
              </a:rPr>
              <a:t>初识递归软件</a:t>
            </a:r>
            <a:r>
              <a:rPr lang="en-US" altLang="zh-CN" b="1">
                <a:solidFill>
                  <a:schemeClr val="accent1">
                    <a:lumMod val="75000"/>
                  </a:schemeClr>
                </a:solidFill>
              </a:rPr>
              <a:t>·</a:t>
            </a:r>
            <a:r>
              <a:rPr lang="zh-CN" altLang="en-US" b="1">
                <a:solidFill>
                  <a:schemeClr val="accent1">
                    <a:lumMod val="75000"/>
                  </a:schemeClr>
                </a:solidFill>
              </a:rPr>
              <a:t>视窗开发子平台</a:t>
            </a:r>
            <a:endParaRPr lang="zh-CN" altLang="en-US" b="1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圆角矩形 4"/>
          <p:cNvSpPr/>
          <p:nvPr>
            <p:custDataLst>
              <p:tags r:id="rId3"/>
            </p:custDataLst>
          </p:nvPr>
        </p:nvSpPr>
        <p:spPr>
          <a:xfrm>
            <a:off x="2367280" y="2290445"/>
            <a:ext cx="868045" cy="652145"/>
          </a:xfrm>
          <a:prstGeom prst="roundRect">
            <a:avLst/>
          </a:prstGeom>
          <a:solidFill>
            <a:srgbClr val="01B8FE"/>
          </a:solidFill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/>
              <a:t>二</a:t>
            </a:r>
            <a:endParaRPr lang="zh-CN" altLang="en-US" b="1"/>
          </a:p>
        </p:txBody>
      </p:sp>
      <p:sp>
        <p:nvSpPr>
          <p:cNvPr id="6" name="圆角矩形 5"/>
          <p:cNvSpPr/>
          <p:nvPr>
            <p:custDataLst>
              <p:tags r:id="rId4"/>
            </p:custDataLst>
          </p:nvPr>
        </p:nvSpPr>
        <p:spPr>
          <a:xfrm>
            <a:off x="3133725" y="2290445"/>
            <a:ext cx="5892165" cy="6521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1">
                    <a:lumMod val="75000"/>
                  </a:schemeClr>
                </a:solidFill>
              </a:rPr>
              <a:t>编程语法入门</a:t>
            </a:r>
            <a:endParaRPr lang="zh-CN" altLang="en-US" b="1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圆角矩形 6"/>
          <p:cNvSpPr/>
          <p:nvPr>
            <p:custDataLst>
              <p:tags r:id="rId5"/>
            </p:custDataLst>
          </p:nvPr>
        </p:nvSpPr>
        <p:spPr>
          <a:xfrm>
            <a:off x="2367280" y="3229610"/>
            <a:ext cx="868045" cy="652145"/>
          </a:xfrm>
          <a:prstGeom prst="roundRect">
            <a:avLst/>
          </a:prstGeom>
          <a:solidFill>
            <a:srgbClr val="01B8FE"/>
          </a:solidFill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/>
              <a:t>三</a:t>
            </a:r>
            <a:endParaRPr lang="zh-CN" altLang="en-US" b="1"/>
          </a:p>
        </p:txBody>
      </p:sp>
      <p:sp>
        <p:nvSpPr>
          <p:cNvPr id="8" name="圆角矩形 7"/>
          <p:cNvSpPr/>
          <p:nvPr>
            <p:custDataLst>
              <p:tags r:id="rId6"/>
            </p:custDataLst>
          </p:nvPr>
        </p:nvSpPr>
        <p:spPr>
          <a:xfrm>
            <a:off x="3133725" y="3229610"/>
            <a:ext cx="5892165" cy="6521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1">
                    <a:lumMod val="75000"/>
                  </a:schemeClr>
                </a:solidFill>
              </a:rPr>
              <a:t>常用</a:t>
            </a:r>
            <a:r>
              <a:rPr lang="zh-CN" altLang="en-US" b="1">
                <a:solidFill>
                  <a:schemeClr val="accent1">
                    <a:lumMod val="75000"/>
                  </a:schemeClr>
                </a:solidFill>
              </a:rPr>
              <a:t>视窗组件入门</a:t>
            </a:r>
            <a:endParaRPr lang="zh-CN" altLang="en-US" b="1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圆角矩形 8"/>
          <p:cNvSpPr/>
          <p:nvPr>
            <p:custDataLst>
              <p:tags r:id="rId7"/>
            </p:custDataLst>
          </p:nvPr>
        </p:nvSpPr>
        <p:spPr>
          <a:xfrm>
            <a:off x="2367280" y="4182110"/>
            <a:ext cx="868045" cy="652145"/>
          </a:xfrm>
          <a:prstGeom prst="roundRect">
            <a:avLst/>
          </a:prstGeom>
          <a:solidFill>
            <a:srgbClr val="01B8FE"/>
          </a:solidFill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/>
              <a:t>四</a:t>
            </a:r>
            <a:endParaRPr lang="zh-CN" altLang="en-US" b="1"/>
          </a:p>
        </p:txBody>
      </p:sp>
      <p:sp>
        <p:nvSpPr>
          <p:cNvPr id="10" name="圆角矩形 9"/>
          <p:cNvSpPr/>
          <p:nvPr>
            <p:custDataLst>
              <p:tags r:id="rId8"/>
            </p:custDataLst>
          </p:nvPr>
        </p:nvSpPr>
        <p:spPr>
          <a:xfrm>
            <a:off x="3133725" y="4182110"/>
            <a:ext cx="5892165" cy="6521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1">
                    <a:lumMod val="75000"/>
                  </a:schemeClr>
                </a:solidFill>
              </a:rPr>
              <a:t>案例：《简单计算器》</a:t>
            </a:r>
            <a:r>
              <a:rPr lang="zh-CN" altLang="en-US" b="1">
                <a:solidFill>
                  <a:schemeClr val="accent1">
                    <a:lumMod val="75000"/>
                  </a:schemeClr>
                </a:solidFill>
              </a:rPr>
              <a:t>程序</a:t>
            </a:r>
            <a:endParaRPr lang="zh-CN" altLang="en-US" b="1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1" name="圆角矩形 10"/>
          <p:cNvSpPr/>
          <p:nvPr>
            <p:custDataLst>
              <p:tags r:id="rId9"/>
            </p:custDataLst>
          </p:nvPr>
        </p:nvSpPr>
        <p:spPr>
          <a:xfrm>
            <a:off x="2367280" y="5134610"/>
            <a:ext cx="868045" cy="652145"/>
          </a:xfrm>
          <a:prstGeom prst="roundRect">
            <a:avLst/>
          </a:prstGeom>
          <a:solidFill>
            <a:srgbClr val="01B8FE"/>
          </a:solidFill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/>
              <a:t>五</a:t>
            </a:r>
            <a:endParaRPr lang="zh-CN" altLang="en-US" b="1"/>
          </a:p>
        </p:txBody>
      </p:sp>
      <p:sp>
        <p:nvSpPr>
          <p:cNvPr id="12" name="圆角矩形 11"/>
          <p:cNvSpPr/>
          <p:nvPr>
            <p:custDataLst>
              <p:tags r:id="rId10"/>
            </p:custDataLst>
          </p:nvPr>
        </p:nvSpPr>
        <p:spPr>
          <a:xfrm>
            <a:off x="3133725" y="5134610"/>
            <a:ext cx="5892165" cy="6521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1">
                    <a:lumMod val="75000"/>
                  </a:schemeClr>
                </a:solidFill>
              </a:rPr>
              <a:t>后续学习建议</a:t>
            </a:r>
            <a:endParaRPr lang="zh-CN" altLang="en-US" b="1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rgbClr val="01B8FE"/>
          </a:soli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>
                <a:solidFill>
                  <a:schemeClr val="bg1"/>
                </a:solidFill>
              </a:rPr>
              <a:t>目录</a:t>
            </a:r>
            <a:endParaRPr lang="zh-CN" altLang="en-US" sz="2800">
              <a:solidFill>
                <a:schemeClr val="bg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solidFill>
            <a:srgbClr val="01B8F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10602278" y="6551295"/>
            <a:ext cx="1589405" cy="30670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sz="1400" b="1">
                <a:ln w="15875"/>
                <a:solidFill>
                  <a:schemeClr val="accent1">
                    <a:lumMod val="75000"/>
                  </a:schemeClr>
                </a:solidFill>
                <a:effectLst/>
              </a:rPr>
              <a:t>www.qiaozhuo.net</a:t>
            </a:r>
            <a:endParaRPr lang="en-US" sz="1400" b="1">
              <a:ln w="15875"/>
              <a:solidFill>
                <a:schemeClr val="accent1">
                  <a:lumMod val="75000"/>
                </a:schemeClr>
              </a:solidFill>
              <a:effectLst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B8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520700" y="1805305"/>
            <a:ext cx="11150600" cy="253555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3">
            <a:schemeClr val="accent4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6000">
                <a:solidFill>
                  <a:schemeClr val="bg1"/>
                </a:solidFill>
                <a:effectLst/>
                <a:latin typeface="+mj-ea"/>
                <a:ea typeface="+mj-ea"/>
                <a:sym typeface="汉仪元隆黑-105简" panose="00020600040101010101" charset="-122"/>
              </a:rPr>
              <a:t>初识递归软件</a:t>
            </a:r>
            <a:r>
              <a:rPr lang="en-US" altLang="zh-CN" sz="6000">
                <a:solidFill>
                  <a:schemeClr val="bg1"/>
                </a:solidFill>
                <a:effectLst/>
                <a:latin typeface="+mj-ea"/>
                <a:ea typeface="+mj-ea"/>
                <a:sym typeface="汉仪元隆黑-105简" panose="00020600040101010101" charset="-122"/>
              </a:rPr>
              <a:t>·</a:t>
            </a:r>
            <a:r>
              <a:rPr lang="zh-CN" altLang="en-US" sz="6000">
                <a:solidFill>
                  <a:schemeClr val="bg1"/>
                </a:solidFill>
                <a:effectLst/>
                <a:latin typeface="+mj-ea"/>
                <a:ea typeface="+mj-ea"/>
                <a:sym typeface="汉仪元隆黑-105简" panose="00020600040101010101" charset="-122"/>
              </a:rPr>
              <a:t>视窗开发子平台</a:t>
            </a:r>
            <a:endParaRPr lang="zh-CN" altLang="en-US" sz="6000">
              <a:solidFill>
                <a:schemeClr val="bg1"/>
              </a:solidFill>
              <a:effectLst/>
              <a:latin typeface="+mj-ea"/>
              <a:ea typeface="+mj-ea"/>
              <a:sym typeface="汉仪元隆黑-105简" panose="00020600040101010101" charset="-122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4598670" y="1238250"/>
            <a:ext cx="2984500" cy="889000"/>
          </a:xfrm>
          <a:prstGeom prst="roundRect">
            <a:avLst/>
          </a:prstGeom>
          <a:solidFill>
            <a:srgbClr val="01B8FE"/>
          </a:solidFill>
          <a:effectLst/>
        </p:spPr>
        <p:style>
          <a:lnRef idx="2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400">
                <a:solidFill>
                  <a:schemeClr val="bg1"/>
                </a:solidFill>
              </a:rPr>
              <a:t>第一</a:t>
            </a:r>
            <a:r>
              <a:rPr lang="zh-CN" altLang="en-US" sz="2400">
                <a:solidFill>
                  <a:schemeClr val="bg1"/>
                </a:solidFill>
              </a:rPr>
              <a:t>章</a:t>
            </a:r>
            <a:endParaRPr lang="zh-CN" altLang="en-US" sz="2400">
              <a:solidFill>
                <a:schemeClr val="bg1"/>
              </a:solidFill>
            </a:endParaRPr>
          </a:p>
        </p:txBody>
      </p:sp>
      <p:cxnSp>
        <p:nvCxnSpPr>
          <p:cNvPr id="2" name="直接连接符 1"/>
          <p:cNvCxnSpPr/>
          <p:nvPr/>
        </p:nvCxnSpPr>
        <p:spPr>
          <a:xfrm>
            <a:off x="-3175" y="6538595"/>
            <a:ext cx="12188825" cy="127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10173970" y="6551295"/>
            <a:ext cx="201803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400">
                <a:solidFill>
                  <a:schemeClr val="bg1"/>
                </a:solidFill>
                <a:latin typeface="+mn-ea"/>
                <a:sym typeface="标准粗黑" panose="02000503000000000000" charset="-122"/>
              </a:rPr>
              <a:t>www.qiaozhuo.net</a:t>
            </a:r>
            <a:endParaRPr lang="en-US" altLang="zh-CN" sz="1400">
              <a:solidFill>
                <a:schemeClr val="bg1"/>
              </a:solidFill>
              <a:latin typeface="+mn-ea"/>
              <a:sym typeface="标准粗黑" panose="02000503000000000000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" name="圆角矩形 5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rgbClr val="01B8FE"/>
          </a:soli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>
                <a:solidFill>
                  <a:schemeClr val="bg1"/>
                </a:solidFill>
              </a:rPr>
              <a:t>第一章：初识递归火山软件</a:t>
            </a:r>
            <a:r>
              <a:rPr lang="en-US" sz="2800">
                <a:solidFill>
                  <a:schemeClr val="bg1"/>
                </a:solidFill>
              </a:rPr>
              <a:t>·</a:t>
            </a:r>
            <a:r>
              <a:rPr lang="zh-CN" altLang="en-US" sz="2800">
                <a:solidFill>
                  <a:schemeClr val="bg1"/>
                </a:solidFill>
              </a:rPr>
              <a:t>视窗开发子平</a:t>
            </a:r>
            <a:r>
              <a:rPr lang="zh-CN" altLang="en-US" sz="2800">
                <a:solidFill>
                  <a:schemeClr val="bg1"/>
                </a:solidFill>
              </a:rPr>
              <a:t>台</a:t>
            </a:r>
            <a:endParaRPr lang="zh-CN" altLang="en-US" sz="2800">
              <a:solidFill>
                <a:schemeClr val="bg1"/>
              </a:solidFill>
            </a:endParaRPr>
          </a:p>
        </p:txBody>
      </p:sp>
      <p:sp>
        <p:nvSpPr>
          <p:cNvPr id="10" name="圆角矩形 9"/>
          <p:cNvSpPr/>
          <p:nvPr>
            <p:custDataLst>
              <p:tags r:id="rId1"/>
            </p:custDataLst>
          </p:nvPr>
        </p:nvSpPr>
        <p:spPr>
          <a:xfrm>
            <a:off x="2381250" y="2151380"/>
            <a:ext cx="868045" cy="652145"/>
          </a:xfrm>
          <a:prstGeom prst="roundRect">
            <a:avLst/>
          </a:prstGeom>
          <a:solidFill>
            <a:srgbClr val="01B8FE"/>
          </a:solidFill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b="1"/>
              <a:t>1</a:t>
            </a:r>
            <a:endParaRPr lang="en-US" altLang="zh-CN" b="1"/>
          </a:p>
        </p:txBody>
      </p:sp>
      <p:sp>
        <p:nvSpPr>
          <p:cNvPr id="11" name="圆角矩形 10"/>
          <p:cNvSpPr/>
          <p:nvPr>
            <p:custDataLst>
              <p:tags r:id="rId2"/>
            </p:custDataLst>
          </p:nvPr>
        </p:nvSpPr>
        <p:spPr>
          <a:xfrm>
            <a:off x="3147695" y="2151380"/>
            <a:ext cx="5892165" cy="6521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1">
                    <a:lumMod val="75000"/>
                  </a:schemeClr>
                </a:solidFill>
              </a:rPr>
              <a:t>搭建开发环境</a:t>
            </a:r>
            <a:endParaRPr lang="zh-CN" altLang="en-US" b="1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圆角矩形 11"/>
          <p:cNvSpPr/>
          <p:nvPr>
            <p:custDataLst>
              <p:tags r:id="rId3"/>
            </p:custDataLst>
          </p:nvPr>
        </p:nvSpPr>
        <p:spPr>
          <a:xfrm>
            <a:off x="2381250" y="3090545"/>
            <a:ext cx="868045" cy="652145"/>
          </a:xfrm>
          <a:prstGeom prst="roundRect">
            <a:avLst/>
          </a:prstGeom>
          <a:solidFill>
            <a:srgbClr val="01B8FE"/>
          </a:solidFill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b="1"/>
              <a:t>2</a:t>
            </a:r>
            <a:endParaRPr lang="en-US" altLang="zh-CN" b="1"/>
          </a:p>
        </p:txBody>
      </p:sp>
      <p:sp>
        <p:nvSpPr>
          <p:cNvPr id="13" name="圆角矩形 12"/>
          <p:cNvSpPr/>
          <p:nvPr>
            <p:custDataLst>
              <p:tags r:id="rId4"/>
            </p:custDataLst>
          </p:nvPr>
        </p:nvSpPr>
        <p:spPr>
          <a:xfrm>
            <a:off x="3147695" y="3090545"/>
            <a:ext cx="5892165" cy="6521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1">
                    <a:lumMod val="75000"/>
                  </a:schemeClr>
                </a:solidFill>
              </a:rPr>
              <a:t>初识开发工具</a:t>
            </a:r>
            <a:endParaRPr lang="zh-CN" altLang="en-US" b="1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4" name="圆角矩形 13"/>
          <p:cNvSpPr/>
          <p:nvPr>
            <p:custDataLst>
              <p:tags r:id="rId5"/>
            </p:custDataLst>
          </p:nvPr>
        </p:nvSpPr>
        <p:spPr>
          <a:xfrm>
            <a:off x="2381250" y="4029710"/>
            <a:ext cx="868045" cy="652145"/>
          </a:xfrm>
          <a:prstGeom prst="roundRect">
            <a:avLst/>
          </a:prstGeom>
          <a:solidFill>
            <a:srgbClr val="01B8FE"/>
          </a:solidFill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b="1"/>
              <a:t>3</a:t>
            </a:r>
            <a:endParaRPr lang="en-US" altLang="zh-CN" b="1"/>
          </a:p>
        </p:txBody>
      </p:sp>
      <p:sp>
        <p:nvSpPr>
          <p:cNvPr id="15" name="圆角矩形 14"/>
          <p:cNvSpPr/>
          <p:nvPr>
            <p:custDataLst>
              <p:tags r:id="rId6"/>
            </p:custDataLst>
          </p:nvPr>
        </p:nvSpPr>
        <p:spPr>
          <a:xfrm>
            <a:off x="3147695" y="4029710"/>
            <a:ext cx="5892165" cy="6521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1">
                    <a:lumMod val="75000"/>
                  </a:schemeClr>
                </a:solidFill>
                <a:latin typeface="+mn-ea"/>
                <a:cs typeface="+mn-ea"/>
                <a:sym typeface="+mn-ea"/>
              </a:rPr>
              <a:t>创建我的第一个</a:t>
            </a:r>
            <a:r>
              <a:rPr lang="zh-CN" altLang="en-US" b="1">
                <a:solidFill>
                  <a:schemeClr val="accent1">
                    <a:lumMod val="75000"/>
                  </a:schemeClr>
                </a:solidFill>
                <a:latin typeface="+mn-ea"/>
                <a:cs typeface="+mn-ea"/>
                <a:sym typeface="+mn-ea"/>
              </a:rPr>
              <a:t>视窗程序</a:t>
            </a:r>
            <a:endParaRPr lang="zh-CN" altLang="en-US" b="1">
              <a:solidFill>
                <a:schemeClr val="accent1">
                  <a:lumMod val="7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solidFill>
            <a:srgbClr val="01B8F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0602278" y="6551295"/>
            <a:ext cx="1589405" cy="30670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sz="1400" b="1">
                <a:ln w="15875"/>
                <a:solidFill>
                  <a:schemeClr val="accent1">
                    <a:lumMod val="75000"/>
                  </a:schemeClr>
                </a:solidFill>
                <a:effectLst/>
              </a:rPr>
              <a:t>www.qiaozhuo.net</a:t>
            </a:r>
            <a:endParaRPr lang="en-US" sz="1400" b="1">
              <a:ln w="15875"/>
              <a:solidFill>
                <a:schemeClr val="accent1">
                  <a:lumMod val="75000"/>
                </a:schemeClr>
              </a:solidFill>
              <a:effectLst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" name="圆角矩形 5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rgbClr val="01B8FE"/>
          </a:soli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en-US" altLang="zh-CN" sz="2800">
                <a:solidFill>
                  <a:schemeClr val="bg1"/>
                </a:solidFill>
              </a:rPr>
              <a:t>1. </a:t>
            </a:r>
            <a:r>
              <a:rPr lang="zh-CN" altLang="en-US" sz="2800">
                <a:solidFill>
                  <a:schemeClr val="bg1"/>
                </a:solidFill>
              </a:rPr>
              <a:t>搭建开发</a:t>
            </a:r>
            <a:r>
              <a:rPr lang="zh-CN" altLang="en-US" sz="2800">
                <a:solidFill>
                  <a:schemeClr val="bg1"/>
                </a:solidFill>
              </a:rPr>
              <a:t>环境</a:t>
            </a:r>
            <a:endParaRPr lang="zh-CN" altLang="en-US" sz="2800">
              <a:solidFill>
                <a:schemeClr val="bg1"/>
              </a:solidFill>
            </a:endParaRPr>
          </a:p>
        </p:txBody>
      </p:sp>
      <p:sp>
        <p:nvSpPr>
          <p:cNvPr id="7" name="五边形 6"/>
          <p:cNvSpPr/>
          <p:nvPr/>
        </p:nvSpPr>
        <p:spPr>
          <a:xfrm>
            <a:off x="2458720" y="2654935"/>
            <a:ext cx="2400300" cy="698500"/>
          </a:xfrm>
          <a:prstGeom prst="homePlate">
            <a:avLst/>
          </a:prstGeom>
          <a:solidFill>
            <a:schemeClr val="bg1"/>
          </a:solidFill>
        </p:spPr>
        <p:style>
          <a:lnRef idx="0">
            <a:srgbClr val="FFFFFF"/>
          </a:lnRef>
          <a:fillRef idx="1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80DD"/>
                </a:solidFill>
                <a:sym typeface="+mn-ea"/>
              </a:rPr>
              <a:t>访问巧琢编程网</a:t>
            </a:r>
            <a:endParaRPr lang="zh-CN" altLang="en-US" b="1">
              <a:solidFill>
                <a:srgbClr val="0080DD"/>
              </a:solidFill>
              <a:sym typeface="+mn-ea"/>
            </a:endParaRPr>
          </a:p>
        </p:txBody>
      </p:sp>
      <p:sp>
        <p:nvSpPr>
          <p:cNvPr id="10" name="五边形 9"/>
          <p:cNvSpPr/>
          <p:nvPr/>
        </p:nvSpPr>
        <p:spPr>
          <a:xfrm>
            <a:off x="4859020" y="2654935"/>
            <a:ext cx="2400300" cy="698500"/>
          </a:xfrm>
          <a:prstGeom prst="homePlate">
            <a:avLst/>
          </a:prstGeom>
          <a:solidFill>
            <a:schemeClr val="bg1"/>
          </a:solidFill>
        </p:spPr>
        <p:style>
          <a:lnRef idx="0">
            <a:srgbClr val="FFFFFF"/>
          </a:lnRef>
          <a:fillRef idx="1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80DD"/>
                </a:solidFill>
                <a:sym typeface="+mn-ea"/>
              </a:rPr>
              <a:t>下载程序压缩包</a:t>
            </a:r>
            <a:endParaRPr lang="zh-CN" altLang="en-US" b="1">
              <a:solidFill>
                <a:srgbClr val="0080DD"/>
              </a:solidFill>
              <a:sym typeface="+mn-ea"/>
            </a:endParaRPr>
          </a:p>
          <a:p>
            <a:pPr algn="ctr"/>
            <a:r>
              <a:rPr lang="zh-CN" altLang="en-US" b="1">
                <a:solidFill>
                  <a:srgbClr val="0080DD"/>
                </a:solidFill>
                <a:sym typeface="+mn-ea"/>
              </a:rPr>
              <a:t>更新</a:t>
            </a:r>
            <a:r>
              <a:rPr lang="zh-CN" altLang="en-US" b="1">
                <a:solidFill>
                  <a:srgbClr val="0080DD"/>
                </a:solidFill>
                <a:sym typeface="+mn-ea"/>
              </a:rPr>
              <a:t>包</a:t>
            </a:r>
            <a:endParaRPr lang="zh-CN" altLang="en-US" b="1">
              <a:solidFill>
                <a:srgbClr val="0080DD"/>
              </a:solidFill>
              <a:sym typeface="+mn-ea"/>
            </a:endParaRPr>
          </a:p>
        </p:txBody>
      </p:sp>
      <p:sp>
        <p:nvSpPr>
          <p:cNvPr id="11" name="五边形 10"/>
          <p:cNvSpPr/>
          <p:nvPr/>
        </p:nvSpPr>
        <p:spPr>
          <a:xfrm>
            <a:off x="7259320" y="2654935"/>
            <a:ext cx="2400300" cy="698500"/>
          </a:xfrm>
          <a:prstGeom prst="homePlate">
            <a:avLst/>
          </a:prstGeom>
          <a:solidFill>
            <a:schemeClr val="bg1"/>
          </a:solidFill>
        </p:spPr>
        <p:style>
          <a:lnRef idx="0">
            <a:srgbClr val="FFFFFF"/>
          </a:lnRef>
          <a:fillRef idx="1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0080DD"/>
                </a:solidFill>
                <a:sym typeface="+mn-ea"/>
              </a:rPr>
              <a:t>解压安装包</a:t>
            </a:r>
            <a:endParaRPr lang="zh-CN" altLang="en-US" b="1">
              <a:solidFill>
                <a:srgbClr val="0080DD"/>
              </a:solidFill>
              <a:sym typeface="+mn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solidFill>
            <a:srgbClr val="01B8F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10602278" y="6551295"/>
            <a:ext cx="1589405" cy="30670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sz="1400" b="1">
                <a:ln w="15875"/>
                <a:solidFill>
                  <a:schemeClr val="accent1">
                    <a:lumMod val="75000"/>
                  </a:schemeClr>
                </a:solidFill>
                <a:effectLst/>
              </a:rPr>
              <a:t>www.qiaozhuo.net</a:t>
            </a:r>
            <a:endParaRPr lang="en-US" sz="1400" b="1">
              <a:ln w="15875"/>
              <a:solidFill>
                <a:schemeClr val="accent1">
                  <a:lumMod val="75000"/>
                </a:schemeClr>
              </a:solidFill>
              <a:effectLst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" name="圆角矩形 5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rgbClr val="01B8FE"/>
          </a:solidFill>
          <a:ln>
            <a:solidFill>
              <a:srgbClr val="1589D7"/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en-US" altLang="zh-CN" sz="2800">
                <a:solidFill>
                  <a:srgbClr val="0080DD"/>
                </a:solidFill>
              </a:rPr>
              <a:t>2. </a:t>
            </a:r>
            <a:r>
              <a:rPr lang="zh-CN" altLang="en-US" sz="2800">
                <a:solidFill>
                  <a:srgbClr val="0080DD"/>
                </a:solidFill>
              </a:rPr>
              <a:t>初识开发工具</a:t>
            </a:r>
            <a:endParaRPr lang="zh-CN" altLang="en-US" sz="2800">
              <a:solidFill>
                <a:srgbClr val="0080DD"/>
              </a:solidFill>
            </a:endParaRPr>
          </a:p>
        </p:txBody>
      </p:sp>
      <p:pic>
        <p:nvPicPr>
          <p:cNvPr id="3" name="图片 2"/>
          <p:cNvPicPr/>
          <p:nvPr/>
        </p:nvPicPr>
        <p:blipFill>
          <a:blip r:embed="rId1"/>
        </p:blipFill>
        <p:spPr>
          <a:xfrm>
            <a:off x="2171700" y="1123315"/>
            <a:ext cx="7849235" cy="4748530"/>
          </a:xfrm>
          <a:prstGeom prst="rect">
            <a:avLst/>
          </a:prstGeom>
          <a:ln>
            <a:solidFill>
              <a:srgbClr val="1589D7"/>
            </a:solidFill>
          </a:ln>
        </p:spPr>
      </p:pic>
      <p:sp>
        <p:nvSpPr>
          <p:cNvPr id="4" name="文本框 3"/>
          <p:cNvSpPr txBox="1"/>
          <p:nvPr/>
        </p:nvSpPr>
        <p:spPr>
          <a:xfrm>
            <a:off x="4276725" y="5938520"/>
            <a:ext cx="3638550" cy="36830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0080DD"/>
                </a:solidFill>
              </a:rPr>
              <a:t>递归火山软件开发平台欢迎界面</a:t>
            </a:r>
            <a:endParaRPr lang="zh-CN" altLang="en-US" b="1">
              <a:solidFill>
                <a:srgbClr val="0080DD"/>
              </a:solidFill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2110740" y="1123950"/>
            <a:ext cx="1333500" cy="123825"/>
          </a:xfrm>
          <a:prstGeom prst="roundRect">
            <a:avLst/>
          </a:prstGeom>
          <a:ln>
            <a:solidFill>
              <a:srgbClr val="1589D7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>
              <a:solidFill>
                <a:srgbClr val="0080DD"/>
              </a:solidFill>
            </a:endParaRPr>
          </a:p>
        </p:txBody>
      </p:sp>
      <p:cxnSp>
        <p:nvCxnSpPr>
          <p:cNvPr id="7" name="直接箭头连接符 6"/>
          <p:cNvCxnSpPr>
            <a:stCxn id="5" idx="1"/>
          </p:cNvCxnSpPr>
          <p:nvPr/>
        </p:nvCxnSpPr>
        <p:spPr>
          <a:xfrm flipH="1">
            <a:off x="1666240" y="1186180"/>
            <a:ext cx="444500" cy="0"/>
          </a:xfrm>
          <a:prstGeom prst="straightConnector1">
            <a:avLst/>
          </a:prstGeom>
          <a:ln>
            <a:solidFill>
              <a:srgbClr val="1589D7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857885" y="1051560"/>
            <a:ext cx="808355" cy="245110"/>
          </a:xfrm>
          <a:prstGeom prst="rect">
            <a:avLst/>
          </a:prstGeom>
          <a:noFill/>
          <a:ln>
            <a:solidFill>
              <a:srgbClr val="000000">
                <a:alpha val="0"/>
              </a:srgbClr>
            </a:solidFill>
          </a:ln>
        </p:spPr>
        <p:txBody>
          <a:bodyPr wrap="square" rtlCol="0">
            <a:spAutoFit/>
          </a:bodyPr>
          <a:p>
            <a:pPr algn="ctr"/>
            <a:r>
              <a:rPr lang="zh-CN" altLang="en-US" sz="1000">
                <a:solidFill>
                  <a:srgbClr val="0080DD"/>
                </a:solidFill>
              </a:rPr>
              <a:t>标题栏</a:t>
            </a:r>
            <a:endParaRPr lang="zh-CN" altLang="en-US" sz="1000">
              <a:solidFill>
                <a:srgbClr val="0080DD"/>
              </a:solidFill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2110740" y="1275715"/>
            <a:ext cx="2304415" cy="106680"/>
          </a:xfrm>
          <a:prstGeom prst="roundRect">
            <a:avLst/>
          </a:prstGeom>
          <a:ln>
            <a:solidFill>
              <a:srgbClr val="1589D7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>
              <a:solidFill>
                <a:srgbClr val="0080DD"/>
              </a:solidFill>
            </a:endParaRPr>
          </a:p>
        </p:txBody>
      </p:sp>
      <p:cxnSp>
        <p:nvCxnSpPr>
          <p:cNvPr id="10" name="直接箭头连接符 9"/>
          <p:cNvCxnSpPr/>
          <p:nvPr/>
        </p:nvCxnSpPr>
        <p:spPr>
          <a:xfrm flipH="1">
            <a:off x="1666240" y="1329055"/>
            <a:ext cx="444500" cy="0"/>
          </a:xfrm>
          <a:prstGeom prst="straightConnector1">
            <a:avLst/>
          </a:prstGeom>
          <a:ln>
            <a:solidFill>
              <a:srgbClr val="1589D7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1" name="圆角矩形 10"/>
          <p:cNvSpPr/>
          <p:nvPr/>
        </p:nvSpPr>
        <p:spPr>
          <a:xfrm>
            <a:off x="2110740" y="1410335"/>
            <a:ext cx="4232910" cy="106680"/>
          </a:xfrm>
          <a:prstGeom prst="roundRect">
            <a:avLst/>
          </a:prstGeom>
          <a:ln>
            <a:solidFill>
              <a:srgbClr val="1589D7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>
              <a:solidFill>
                <a:srgbClr val="0080DD"/>
              </a:solidFill>
            </a:endParaRPr>
          </a:p>
        </p:txBody>
      </p:sp>
      <p:cxnSp>
        <p:nvCxnSpPr>
          <p:cNvPr id="12" name="直接箭头连接符 11"/>
          <p:cNvCxnSpPr/>
          <p:nvPr/>
        </p:nvCxnSpPr>
        <p:spPr>
          <a:xfrm flipH="1">
            <a:off x="1666240" y="1464310"/>
            <a:ext cx="444500" cy="0"/>
          </a:xfrm>
          <a:prstGeom prst="straightConnector1">
            <a:avLst/>
          </a:prstGeom>
          <a:ln>
            <a:solidFill>
              <a:srgbClr val="1589D7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857885" y="1197610"/>
            <a:ext cx="808355" cy="245110"/>
          </a:xfrm>
          <a:prstGeom prst="rect">
            <a:avLst/>
          </a:prstGeom>
          <a:noFill/>
          <a:ln>
            <a:solidFill>
              <a:srgbClr val="000000">
                <a:alpha val="0"/>
              </a:srgbClr>
            </a:solidFill>
          </a:ln>
        </p:spPr>
        <p:txBody>
          <a:bodyPr wrap="square" rtlCol="0">
            <a:spAutoFit/>
          </a:bodyPr>
          <a:p>
            <a:pPr algn="ctr"/>
            <a:r>
              <a:rPr lang="zh-CN" altLang="en-US" sz="1000">
                <a:solidFill>
                  <a:srgbClr val="0080DD"/>
                </a:solidFill>
              </a:rPr>
              <a:t>菜单栏</a:t>
            </a:r>
            <a:endParaRPr lang="zh-CN" altLang="en-US" sz="1000">
              <a:solidFill>
                <a:srgbClr val="0080DD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57885" y="1341120"/>
            <a:ext cx="863600" cy="245110"/>
          </a:xfrm>
          <a:prstGeom prst="rect">
            <a:avLst/>
          </a:prstGeom>
          <a:noFill/>
          <a:ln>
            <a:solidFill>
              <a:srgbClr val="000000">
                <a:alpha val="0"/>
              </a:srgbClr>
            </a:solidFill>
          </a:ln>
        </p:spPr>
        <p:txBody>
          <a:bodyPr wrap="square" rtlCol="0">
            <a:spAutoFit/>
          </a:bodyPr>
          <a:p>
            <a:pPr algn="ctr"/>
            <a:r>
              <a:rPr lang="zh-CN" altLang="en-US" sz="1000">
                <a:solidFill>
                  <a:srgbClr val="0080DD"/>
                </a:solidFill>
              </a:rPr>
              <a:t>快捷菜单栏</a:t>
            </a:r>
            <a:endParaRPr lang="zh-CN" altLang="en-US" sz="1000">
              <a:solidFill>
                <a:srgbClr val="0080DD"/>
              </a:solidFill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2110740" y="1544955"/>
            <a:ext cx="1840230" cy="4076700"/>
          </a:xfrm>
          <a:prstGeom prst="roundRect">
            <a:avLst/>
          </a:prstGeom>
          <a:ln>
            <a:solidFill>
              <a:srgbClr val="1589D7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>
              <a:solidFill>
                <a:srgbClr val="0080DD"/>
              </a:solidFill>
            </a:endParaRPr>
          </a:p>
        </p:txBody>
      </p:sp>
      <p:cxnSp>
        <p:nvCxnSpPr>
          <p:cNvPr id="18" name="直接箭头连接符 17"/>
          <p:cNvCxnSpPr/>
          <p:nvPr/>
        </p:nvCxnSpPr>
        <p:spPr>
          <a:xfrm flipH="1">
            <a:off x="1666240" y="3497580"/>
            <a:ext cx="444500" cy="0"/>
          </a:xfrm>
          <a:prstGeom prst="straightConnector1">
            <a:avLst/>
          </a:prstGeom>
          <a:ln>
            <a:solidFill>
              <a:srgbClr val="1589D7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9" name="文本框 18"/>
          <p:cNvSpPr txBox="1"/>
          <p:nvPr/>
        </p:nvSpPr>
        <p:spPr>
          <a:xfrm>
            <a:off x="619760" y="3375025"/>
            <a:ext cx="1046480" cy="245110"/>
          </a:xfrm>
          <a:prstGeom prst="rect">
            <a:avLst/>
          </a:prstGeom>
          <a:noFill/>
          <a:ln>
            <a:solidFill>
              <a:srgbClr val="000000">
                <a:alpha val="0"/>
              </a:srgbClr>
            </a:solidFill>
          </a:ln>
        </p:spPr>
        <p:txBody>
          <a:bodyPr wrap="square" rtlCol="0">
            <a:spAutoFit/>
          </a:bodyPr>
          <a:p>
            <a:pPr algn="ctr"/>
            <a:r>
              <a:rPr lang="zh-CN" altLang="en-US" sz="1000">
                <a:solidFill>
                  <a:srgbClr val="0080DD"/>
                </a:solidFill>
              </a:rPr>
              <a:t>解决方案分区</a:t>
            </a:r>
            <a:endParaRPr lang="zh-CN" altLang="en-US" sz="1000">
              <a:solidFill>
                <a:srgbClr val="0080DD"/>
              </a:solidFill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2062480" y="5622290"/>
            <a:ext cx="1840230" cy="151130"/>
          </a:xfrm>
          <a:prstGeom prst="roundRect">
            <a:avLst/>
          </a:prstGeom>
          <a:ln>
            <a:solidFill>
              <a:srgbClr val="1589D7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>
              <a:solidFill>
                <a:srgbClr val="0080DD"/>
              </a:solidFill>
            </a:endParaRPr>
          </a:p>
        </p:txBody>
      </p:sp>
      <p:cxnSp>
        <p:nvCxnSpPr>
          <p:cNvPr id="21" name="直接箭头连接符 20"/>
          <p:cNvCxnSpPr/>
          <p:nvPr/>
        </p:nvCxnSpPr>
        <p:spPr>
          <a:xfrm flipH="1">
            <a:off x="1617980" y="5698490"/>
            <a:ext cx="444500" cy="0"/>
          </a:xfrm>
          <a:prstGeom prst="straightConnector1">
            <a:avLst/>
          </a:prstGeom>
          <a:ln>
            <a:solidFill>
              <a:srgbClr val="1589D7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/>
        </p:nvSpPr>
        <p:spPr>
          <a:xfrm>
            <a:off x="571500" y="5552440"/>
            <a:ext cx="1046480" cy="245110"/>
          </a:xfrm>
          <a:prstGeom prst="rect">
            <a:avLst/>
          </a:prstGeom>
          <a:noFill/>
          <a:ln>
            <a:solidFill>
              <a:srgbClr val="000000">
                <a:alpha val="0"/>
              </a:srgbClr>
            </a:solidFill>
          </a:ln>
        </p:spPr>
        <p:txBody>
          <a:bodyPr wrap="square" rtlCol="0">
            <a:spAutoFit/>
          </a:bodyPr>
          <a:p>
            <a:pPr algn="ctr"/>
            <a:r>
              <a:rPr lang="zh-CN" altLang="en-US" sz="1000">
                <a:solidFill>
                  <a:srgbClr val="0080DD"/>
                </a:solidFill>
              </a:rPr>
              <a:t>标签栏</a:t>
            </a:r>
            <a:r>
              <a:rPr lang="en-US" altLang="zh-CN" sz="1000">
                <a:solidFill>
                  <a:srgbClr val="0080DD"/>
                </a:solidFill>
              </a:rPr>
              <a:t>1</a:t>
            </a:r>
            <a:endParaRPr lang="en-US" altLang="zh-CN" sz="1000">
              <a:solidFill>
                <a:srgbClr val="0080DD"/>
              </a:solidFill>
            </a:endParaRPr>
          </a:p>
        </p:txBody>
      </p:sp>
      <p:sp>
        <p:nvSpPr>
          <p:cNvPr id="23" name="圆角矩形 22"/>
          <p:cNvSpPr/>
          <p:nvPr/>
        </p:nvSpPr>
        <p:spPr>
          <a:xfrm>
            <a:off x="3950970" y="1662430"/>
            <a:ext cx="6221095" cy="2950845"/>
          </a:xfrm>
          <a:prstGeom prst="roundRect">
            <a:avLst/>
          </a:prstGeom>
          <a:ln>
            <a:solidFill>
              <a:srgbClr val="1589D7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>
              <a:solidFill>
                <a:srgbClr val="0080DD"/>
              </a:solidFill>
            </a:endParaRPr>
          </a:p>
        </p:txBody>
      </p:sp>
      <p:cxnSp>
        <p:nvCxnSpPr>
          <p:cNvPr id="24" name="直接箭头连接符 23"/>
          <p:cNvCxnSpPr>
            <a:stCxn id="23" idx="3"/>
          </p:cNvCxnSpPr>
          <p:nvPr/>
        </p:nvCxnSpPr>
        <p:spPr>
          <a:xfrm>
            <a:off x="10172065" y="3138170"/>
            <a:ext cx="324485" cy="0"/>
          </a:xfrm>
          <a:prstGeom prst="straightConnector1">
            <a:avLst/>
          </a:prstGeom>
          <a:ln>
            <a:solidFill>
              <a:srgbClr val="1589D7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>
            <a:off x="10490835" y="3020060"/>
            <a:ext cx="1046480" cy="245110"/>
          </a:xfrm>
          <a:prstGeom prst="rect">
            <a:avLst/>
          </a:prstGeom>
          <a:noFill/>
          <a:ln>
            <a:solidFill>
              <a:srgbClr val="000000">
                <a:alpha val="0"/>
              </a:srgbClr>
            </a:solidFill>
          </a:ln>
        </p:spPr>
        <p:txBody>
          <a:bodyPr wrap="square" rtlCol="0">
            <a:spAutoFit/>
          </a:bodyPr>
          <a:p>
            <a:pPr algn="l"/>
            <a:r>
              <a:rPr lang="zh-CN" altLang="en-US" sz="1000">
                <a:solidFill>
                  <a:srgbClr val="0080DD"/>
                </a:solidFill>
              </a:rPr>
              <a:t>欢迎页</a:t>
            </a:r>
            <a:endParaRPr lang="zh-CN" altLang="en-US" sz="1000">
              <a:solidFill>
                <a:srgbClr val="0080DD"/>
              </a:solidFill>
            </a:endParaRPr>
          </a:p>
        </p:txBody>
      </p:sp>
      <p:sp>
        <p:nvSpPr>
          <p:cNvPr id="26" name="圆角矩形 25"/>
          <p:cNvSpPr/>
          <p:nvPr/>
        </p:nvSpPr>
        <p:spPr>
          <a:xfrm>
            <a:off x="3902710" y="4646930"/>
            <a:ext cx="6221095" cy="979805"/>
          </a:xfrm>
          <a:prstGeom prst="roundRect">
            <a:avLst/>
          </a:prstGeom>
          <a:ln>
            <a:solidFill>
              <a:srgbClr val="1589D7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>
              <a:solidFill>
                <a:srgbClr val="0080DD"/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10391140" y="4418330"/>
            <a:ext cx="1046480" cy="245110"/>
          </a:xfrm>
          <a:prstGeom prst="rect">
            <a:avLst/>
          </a:prstGeom>
          <a:noFill/>
          <a:ln>
            <a:solidFill>
              <a:srgbClr val="000000">
                <a:alpha val="0"/>
              </a:srgbClr>
            </a:solidFill>
          </a:ln>
        </p:spPr>
        <p:txBody>
          <a:bodyPr wrap="square" rtlCol="0">
            <a:spAutoFit/>
          </a:bodyPr>
          <a:p>
            <a:pPr algn="l"/>
            <a:r>
              <a:rPr lang="zh-CN" altLang="en-US" sz="1000">
                <a:solidFill>
                  <a:srgbClr val="0080DD"/>
                </a:solidFill>
              </a:rPr>
              <a:t>输出窗口</a:t>
            </a:r>
            <a:endParaRPr lang="zh-CN" altLang="en-US" sz="1000">
              <a:solidFill>
                <a:srgbClr val="0080DD"/>
              </a:solidFill>
            </a:endParaRPr>
          </a:p>
        </p:txBody>
      </p:sp>
      <p:sp>
        <p:nvSpPr>
          <p:cNvPr id="28" name="圆角矩形 27"/>
          <p:cNvSpPr/>
          <p:nvPr/>
        </p:nvSpPr>
        <p:spPr>
          <a:xfrm>
            <a:off x="3902710" y="5626735"/>
            <a:ext cx="6221095" cy="151130"/>
          </a:xfrm>
          <a:prstGeom prst="roundRect">
            <a:avLst/>
          </a:prstGeom>
          <a:ln>
            <a:solidFill>
              <a:srgbClr val="1589D7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>
              <a:solidFill>
                <a:srgbClr val="0080DD"/>
              </a:solidFill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8974455" y="6067425"/>
            <a:ext cx="1046480" cy="245110"/>
          </a:xfrm>
          <a:prstGeom prst="rect">
            <a:avLst/>
          </a:prstGeom>
          <a:noFill/>
          <a:ln>
            <a:solidFill>
              <a:srgbClr val="000000">
                <a:alpha val="0"/>
              </a:srgbClr>
            </a:solidFill>
          </a:ln>
        </p:spPr>
        <p:txBody>
          <a:bodyPr wrap="square" rtlCol="0">
            <a:spAutoFit/>
          </a:bodyPr>
          <a:p>
            <a:pPr algn="l"/>
            <a:r>
              <a:rPr lang="zh-CN" altLang="en-US" sz="1000">
                <a:solidFill>
                  <a:srgbClr val="0080DD"/>
                </a:solidFill>
              </a:rPr>
              <a:t>标签栏</a:t>
            </a:r>
            <a:r>
              <a:rPr lang="en-US" altLang="zh-CN" sz="1000">
                <a:solidFill>
                  <a:srgbClr val="0080DD"/>
                </a:solidFill>
              </a:rPr>
              <a:t>2</a:t>
            </a:r>
            <a:endParaRPr lang="en-US" altLang="zh-CN" sz="1000">
              <a:solidFill>
                <a:srgbClr val="0080DD"/>
              </a:solidFill>
            </a:endParaRPr>
          </a:p>
        </p:txBody>
      </p:sp>
      <p:cxnSp>
        <p:nvCxnSpPr>
          <p:cNvPr id="31" name="肘形连接符 30"/>
          <p:cNvCxnSpPr>
            <a:stCxn id="26" idx="3"/>
            <a:endCxn id="27" idx="1"/>
          </p:cNvCxnSpPr>
          <p:nvPr/>
        </p:nvCxnSpPr>
        <p:spPr>
          <a:xfrm flipV="1">
            <a:off x="10123805" y="4540885"/>
            <a:ext cx="267335" cy="596265"/>
          </a:xfrm>
          <a:prstGeom prst="bentConnector3">
            <a:avLst>
              <a:gd name="adj1" fmla="val 50119"/>
            </a:avLst>
          </a:prstGeom>
          <a:ln>
            <a:solidFill>
              <a:srgbClr val="1589D7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2" name="直接箭头连接符 31"/>
          <p:cNvCxnSpPr/>
          <p:nvPr/>
        </p:nvCxnSpPr>
        <p:spPr>
          <a:xfrm>
            <a:off x="9262110" y="5786755"/>
            <a:ext cx="0" cy="313055"/>
          </a:xfrm>
          <a:prstGeom prst="straightConnector1">
            <a:avLst/>
          </a:prstGeom>
          <a:ln>
            <a:solidFill>
              <a:srgbClr val="1589D7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9" name="矩形 28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solidFill>
            <a:srgbClr val="01B8F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10602278" y="6551295"/>
            <a:ext cx="1589405" cy="30670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sz="1400" b="1">
                <a:ln w="15875"/>
                <a:solidFill>
                  <a:schemeClr val="accent1">
                    <a:lumMod val="75000"/>
                  </a:schemeClr>
                </a:solidFill>
                <a:effectLst/>
              </a:rPr>
              <a:t>www.qiaozhuo.net</a:t>
            </a:r>
            <a:endParaRPr lang="en-US" sz="1400" b="1">
              <a:ln w="15875"/>
              <a:solidFill>
                <a:schemeClr val="accent1">
                  <a:lumMod val="75000"/>
                </a:schemeClr>
              </a:solidFill>
              <a:effectLst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" name="圆角矩形 5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rgbClr val="01B8FE"/>
          </a:soli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en-US" altLang="zh-CN" sz="2800">
                <a:solidFill>
                  <a:schemeClr val="bg1"/>
                </a:solidFill>
              </a:rPr>
              <a:t>3. </a:t>
            </a:r>
            <a:r>
              <a:rPr lang="zh-CN" altLang="en-US" sz="2800">
                <a:solidFill>
                  <a:schemeClr val="bg1"/>
                </a:solidFill>
              </a:rPr>
              <a:t>创建我的第一个视窗</a:t>
            </a:r>
            <a:r>
              <a:rPr lang="zh-CN" altLang="en-US" sz="2800">
                <a:solidFill>
                  <a:schemeClr val="bg1"/>
                </a:solidFill>
              </a:rPr>
              <a:t>程序</a:t>
            </a:r>
            <a:endParaRPr lang="zh-CN" altLang="en-US" sz="2800">
              <a:solidFill>
                <a:schemeClr val="bg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solidFill>
            <a:srgbClr val="01B8F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0602278" y="6551295"/>
            <a:ext cx="1589405" cy="30670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sz="1400" b="1">
                <a:ln w="15875"/>
                <a:solidFill>
                  <a:schemeClr val="accent1">
                    <a:lumMod val="75000"/>
                  </a:schemeClr>
                </a:solidFill>
                <a:effectLst/>
              </a:rPr>
              <a:t>www.qiaozhuo.net</a:t>
            </a:r>
            <a:endParaRPr lang="en-US" sz="1400" b="1">
              <a:ln w="15875"/>
              <a:solidFill>
                <a:schemeClr val="accent1">
                  <a:lumMod val="75000"/>
                </a:schemeClr>
              </a:solidFill>
              <a:effectLst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 l="36993" t="34466" r="36976" b="35231"/>
          <a:stretch>
            <a:fillRect/>
          </a:stretch>
        </p:blipFill>
        <p:spPr>
          <a:xfrm>
            <a:off x="2978785" y="1423035"/>
            <a:ext cx="6202045" cy="406082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B8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520700" y="1805305"/>
            <a:ext cx="11150600" cy="253555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3">
            <a:schemeClr val="accent4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6000">
                <a:solidFill>
                  <a:schemeClr val="bg1"/>
                </a:solidFill>
                <a:effectLst/>
                <a:latin typeface="+mj-ea"/>
                <a:ea typeface="+mj-ea"/>
                <a:sym typeface="汉仪元隆黑-105简" panose="00020600040101010101" charset="-122"/>
              </a:rPr>
              <a:t>编程语法入</a:t>
            </a:r>
            <a:r>
              <a:rPr lang="zh-CN" altLang="en-US" sz="6000">
                <a:solidFill>
                  <a:schemeClr val="bg1"/>
                </a:solidFill>
                <a:effectLst/>
                <a:latin typeface="+mj-ea"/>
                <a:ea typeface="+mj-ea"/>
                <a:sym typeface="汉仪元隆黑-105简" panose="00020600040101010101" charset="-122"/>
              </a:rPr>
              <a:t>门</a:t>
            </a:r>
            <a:endParaRPr lang="zh-CN" altLang="en-US" sz="6000">
              <a:solidFill>
                <a:schemeClr val="bg1"/>
              </a:solidFill>
              <a:effectLst/>
              <a:latin typeface="+mj-ea"/>
              <a:ea typeface="+mj-ea"/>
              <a:sym typeface="汉仪元隆黑-105简" panose="00020600040101010101" charset="-122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4598670" y="1238250"/>
            <a:ext cx="2984500" cy="889000"/>
          </a:xfrm>
          <a:prstGeom prst="roundRect">
            <a:avLst/>
          </a:prstGeom>
          <a:solidFill>
            <a:srgbClr val="01B8FE"/>
          </a:solidFill>
          <a:effectLst/>
        </p:spPr>
        <p:style>
          <a:lnRef idx="2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400">
                <a:solidFill>
                  <a:schemeClr val="bg1"/>
                </a:solidFill>
              </a:rPr>
              <a:t>第</a:t>
            </a:r>
            <a:r>
              <a:rPr lang="zh-CN" altLang="en-US" sz="2400">
                <a:solidFill>
                  <a:schemeClr val="bg1"/>
                </a:solidFill>
              </a:rPr>
              <a:t>二章</a:t>
            </a:r>
            <a:endParaRPr lang="zh-CN" altLang="en-US" sz="2400">
              <a:solidFill>
                <a:schemeClr val="bg1"/>
              </a:solidFill>
            </a:endParaRPr>
          </a:p>
        </p:txBody>
      </p:sp>
      <p:cxnSp>
        <p:nvCxnSpPr>
          <p:cNvPr id="2" name="直接连接符 1"/>
          <p:cNvCxnSpPr/>
          <p:nvPr/>
        </p:nvCxnSpPr>
        <p:spPr>
          <a:xfrm>
            <a:off x="-3175" y="6538595"/>
            <a:ext cx="12188825" cy="127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10173970" y="6551295"/>
            <a:ext cx="201803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400">
                <a:solidFill>
                  <a:schemeClr val="bg1"/>
                </a:solidFill>
                <a:latin typeface="+mn-ea"/>
                <a:sym typeface="标准粗黑" panose="02000503000000000000" charset="-122"/>
              </a:rPr>
              <a:t>www.qiaozhuo.net</a:t>
            </a:r>
            <a:endParaRPr lang="en-US" altLang="zh-CN" sz="1400">
              <a:solidFill>
                <a:schemeClr val="bg1"/>
              </a:solidFill>
              <a:latin typeface="+mn-ea"/>
              <a:sym typeface="标准粗黑" panose="02000503000000000000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" name="圆角矩形 5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rgbClr val="01B8FE"/>
          </a:soli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>
                <a:solidFill>
                  <a:schemeClr val="bg1"/>
                </a:solidFill>
              </a:rPr>
              <a:t>第二章：编程语法入</a:t>
            </a:r>
            <a:r>
              <a:rPr lang="zh-CN" altLang="en-US" sz="2800">
                <a:solidFill>
                  <a:schemeClr val="bg1"/>
                </a:solidFill>
              </a:rPr>
              <a:t>门</a:t>
            </a:r>
            <a:endParaRPr lang="zh-CN" altLang="en-US" sz="2800">
              <a:solidFill>
                <a:schemeClr val="bg1"/>
              </a:solidFill>
            </a:endParaRPr>
          </a:p>
        </p:txBody>
      </p:sp>
      <p:sp>
        <p:nvSpPr>
          <p:cNvPr id="3" name="圆角矩形 2"/>
          <p:cNvSpPr/>
          <p:nvPr>
            <p:custDataLst>
              <p:tags r:id="rId1"/>
            </p:custDataLst>
          </p:nvPr>
        </p:nvSpPr>
        <p:spPr>
          <a:xfrm>
            <a:off x="2604135" y="1866900"/>
            <a:ext cx="868045" cy="652145"/>
          </a:xfrm>
          <a:prstGeom prst="roundRect">
            <a:avLst/>
          </a:prstGeom>
          <a:solidFill>
            <a:srgbClr val="01B8FE"/>
          </a:solidFill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b="1"/>
              <a:t>2</a:t>
            </a:r>
            <a:endParaRPr lang="en-US" altLang="zh-CN" b="1"/>
          </a:p>
        </p:txBody>
      </p:sp>
      <p:sp>
        <p:nvSpPr>
          <p:cNvPr id="4" name="圆角矩形 3"/>
          <p:cNvSpPr/>
          <p:nvPr>
            <p:custDataLst>
              <p:tags r:id="rId2"/>
            </p:custDataLst>
          </p:nvPr>
        </p:nvSpPr>
        <p:spPr>
          <a:xfrm>
            <a:off x="3370580" y="1866900"/>
            <a:ext cx="5892165" cy="6521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1">
                    <a:lumMod val="75000"/>
                  </a:schemeClr>
                </a:solidFill>
              </a:rPr>
              <a:t>变量和常量</a:t>
            </a:r>
            <a:endParaRPr lang="zh-CN" altLang="en-US" b="1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圆角矩形 4"/>
          <p:cNvSpPr/>
          <p:nvPr>
            <p:custDataLst>
              <p:tags r:id="rId3"/>
            </p:custDataLst>
          </p:nvPr>
        </p:nvSpPr>
        <p:spPr>
          <a:xfrm>
            <a:off x="2604135" y="2806065"/>
            <a:ext cx="868045" cy="652145"/>
          </a:xfrm>
          <a:prstGeom prst="roundRect">
            <a:avLst/>
          </a:prstGeom>
          <a:solidFill>
            <a:srgbClr val="01B8FE"/>
          </a:solidFill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b="1"/>
              <a:t>3</a:t>
            </a:r>
            <a:endParaRPr lang="en-US" altLang="zh-CN" b="1"/>
          </a:p>
        </p:txBody>
      </p:sp>
      <p:sp>
        <p:nvSpPr>
          <p:cNvPr id="7" name="圆角矩形 6"/>
          <p:cNvSpPr/>
          <p:nvPr>
            <p:custDataLst>
              <p:tags r:id="rId4"/>
            </p:custDataLst>
          </p:nvPr>
        </p:nvSpPr>
        <p:spPr>
          <a:xfrm>
            <a:off x="3370580" y="2806065"/>
            <a:ext cx="5892165" cy="6521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1">
                    <a:lumMod val="75000"/>
                  </a:schemeClr>
                </a:solidFill>
                <a:sym typeface="+mn-ea"/>
              </a:rPr>
              <a:t>代码</a:t>
            </a:r>
            <a:r>
              <a:rPr lang="zh-CN" altLang="en-US" b="1">
                <a:solidFill>
                  <a:schemeClr val="accent1">
                    <a:lumMod val="75000"/>
                  </a:schemeClr>
                </a:solidFill>
              </a:rPr>
              <a:t>注释</a:t>
            </a:r>
            <a:endParaRPr lang="zh-CN" altLang="en-US" b="1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圆角矩形 7"/>
          <p:cNvSpPr/>
          <p:nvPr>
            <p:custDataLst>
              <p:tags r:id="rId5"/>
            </p:custDataLst>
          </p:nvPr>
        </p:nvSpPr>
        <p:spPr>
          <a:xfrm>
            <a:off x="2604135" y="3745230"/>
            <a:ext cx="868045" cy="652145"/>
          </a:xfrm>
          <a:prstGeom prst="roundRect">
            <a:avLst/>
          </a:prstGeom>
          <a:solidFill>
            <a:srgbClr val="01B8FE"/>
          </a:solidFill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b="1"/>
              <a:t>4</a:t>
            </a:r>
            <a:endParaRPr lang="en-US" altLang="zh-CN" b="1"/>
          </a:p>
        </p:txBody>
      </p:sp>
      <p:sp>
        <p:nvSpPr>
          <p:cNvPr id="9" name="圆角矩形 8"/>
          <p:cNvSpPr/>
          <p:nvPr>
            <p:custDataLst>
              <p:tags r:id="rId6"/>
            </p:custDataLst>
          </p:nvPr>
        </p:nvSpPr>
        <p:spPr>
          <a:xfrm>
            <a:off x="3370580" y="3745230"/>
            <a:ext cx="5892165" cy="6521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1">
                    <a:lumMod val="75000"/>
                  </a:schemeClr>
                </a:solidFill>
                <a:latin typeface="+mn-ea"/>
                <a:cs typeface="+mn-ea"/>
                <a:sym typeface="+mn-ea"/>
              </a:rPr>
              <a:t>基本数据类型</a:t>
            </a:r>
            <a:endParaRPr lang="zh-CN" altLang="en-US" b="1">
              <a:solidFill>
                <a:schemeClr val="accent1">
                  <a:lumMod val="7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7" name="圆角矩形 16"/>
          <p:cNvSpPr/>
          <p:nvPr>
            <p:custDataLst>
              <p:tags r:id="rId7"/>
            </p:custDataLst>
          </p:nvPr>
        </p:nvSpPr>
        <p:spPr>
          <a:xfrm>
            <a:off x="2604135" y="4684395"/>
            <a:ext cx="868045" cy="652145"/>
          </a:xfrm>
          <a:prstGeom prst="roundRect">
            <a:avLst/>
          </a:prstGeom>
          <a:solidFill>
            <a:srgbClr val="01B8FE"/>
          </a:solidFill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b="1"/>
              <a:t>5</a:t>
            </a:r>
            <a:endParaRPr lang="en-US" altLang="zh-CN" b="1"/>
          </a:p>
        </p:txBody>
      </p:sp>
      <p:sp>
        <p:nvSpPr>
          <p:cNvPr id="18" name="圆角矩形 17"/>
          <p:cNvSpPr/>
          <p:nvPr>
            <p:custDataLst>
              <p:tags r:id="rId8"/>
            </p:custDataLst>
          </p:nvPr>
        </p:nvSpPr>
        <p:spPr>
          <a:xfrm>
            <a:off x="3370580" y="4684395"/>
            <a:ext cx="5892165" cy="6521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1">
                    <a:lumMod val="75000"/>
                  </a:schemeClr>
                </a:solidFill>
                <a:latin typeface="+mn-ea"/>
                <a:cs typeface="+mn-ea"/>
                <a:sym typeface="+mn-ea"/>
              </a:rPr>
              <a:t>运算符</a:t>
            </a:r>
            <a:endParaRPr lang="zh-CN" altLang="en-US" b="1">
              <a:solidFill>
                <a:schemeClr val="accent1">
                  <a:lumMod val="7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9" name="圆角矩形 18"/>
          <p:cNvSpPr/>
          <p:nvPr>
            <p:custDataLst>
              <p:tags r:id="rId9"/>
            </p:custDataLst>
          </p:nvPr>
        </p:nvSpPr>
        <p:spPr>
          <a:xfrm>
            <a:off x="2604135" y="5623560"/>
            <a:ext cx="868045" cy="652145"/>
          </a:xfrm>
          <a:prstGeom prst="roundRect">
            <a:avLst/>
          </a:prstGeom>
          <a:solidFill>
            <a:srgbClr val="01B8FE"/>
          </a:solidFill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b="1"/>
              <a:t>6</a:t>
            </a:r>
            <a:endParaRPr lang="en-US" altLang="zh-CN" b="1"/>
          </a:p>
        </p:txBody>
      </p:sp>
      <p:sp>
        <p:nvSpPr>
          <p:cNvPr id="20" name="圆角矩形 19"/>
          <p:cNvSpPr/>
          <p:nvPr>
            <p:custDataLst>
              <p:tags r:id="rId10"/>
            </p:custDataLst>
          </p:nvPr>
        </p:nvSpPr>
        <p:spPr>
          <a:xfrm>
            <a:off x="3370580" y="5623560"/>
            <a:ext cx="5892165" cy="6521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1">
                    <a:lumMod val="75000"/>
                  </a:schemeClr>
                </a:solidFill>
                <a:latin typeface="+mn-ea"/>
                <a:cs typeface="+mn-ea"/>
                <a:sym typeface="+mn-ea"/>
              </a:rPr>
              <a:t>流程控制</a:t>
            </a:r>
            <a:endParaRPr lang="zh-CN" altLang="en-US" b="1">
              <a:solidFill>
                <a:schemeClr val="accent1">
                  <a:lumMod val="7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solidFill>
            <a:srgbClr val="01B8F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0602278" y="6551295"/>
            <a:ext cx="1589405" cy="30670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sz="1400" b="1">
                <a:ln w="15875"/>
                <a:solidFill>
                  <a:schemeClr val="accent1">
                    <a:lumMod val="75000"/>
                  </a:schemeClr>
                </a:solidFill>
                <a:effectLst/>
              </a:rPr>
              <a:t>www.qiaozhuo.net</a:t>
            </a:r>
            <a:endParaRPr lang="en-US" sz="1400" b="1">
              <a:ln w="15875"/>
              <a:solidFill>
                <a:schemeClr val="accent1">
                  <a:lumMod val="75000"/>
                </a:schemeClr>
              </a:solidFill>
              <a:effectLst/>
            </a:endParaRPr>
          </a:p>
        </p:txBody>
      </p:sp>
      <p:sp>
        <p:nvSpPr>
          <p:cNvPr id="2" name="圆角矩形 1"/>
          <p:cNvSpPr/>
          <p:nvPr>
            <p:custDataLst>
              <p:tags r:id="rId11"/>
            </p:custDataLst>
          </p:nvPr>
        </p:nvSpPr>
        <p:spPr>
          <a:xfrm>
            <a:off x="2604135" y="974090"/>
            <a:ext cx="868045" cy="652145"/>
          </a:xfrm>
          <a:prstGeom prst="roundRect">
            <a:avLst/>
          </a:prstGeom>
          <a:solidFill>
            <a:srgbClr val="01B8FE"/>
          </a:solidFill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b="1"/>
              <a:t>1</a:t>
            </a:r>
            <a:endParaRPr lang="en-US" altLang="zh-CN" b="1"/>
          </a:p>
        </p:txBody>
      </p:sp>
      <p:sp>
        <p:nvSpPr>
          <p:cNvPr id="11" name="圆角矩形 10"/>
          <p:cNvSpPr/>
          <p:nvPr>
            <p:custDataLst>
              <p:tags r:id="rId12"/>
            </p:custDataLst>
          </p:nvPr>
        </p:nvSpPr>
        <p:spPr>
          <a:xfrm>
            <a:off x="3370580" y="974090"/>
            <a:ext cx="5892165" cy="6521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1">
                    <a:lumMod val="75000"/>
                  </a:schemeClr>
                </a:solidFill>
              </a:rPr>
              <a:t>电脑基础</a:t>
            </a:r>
            <a:r>
              <a:rPr lang="zh-CN" altLang="en-US" b="1">
                <a:solidFill>
                  <a:schemeClr val="accent1">
                    <a:lumMod val="75000"/>
                  </a:schemeClr>
                </a:solidFill>
              </a:rPr>
              <a:t>知识</a:t>
            </a:r>
            <a:endParaRPr lang="zh-CN" altLang="en-US" b="1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" name="圆角矩形 5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rgbClr val="01B8FE"/>
          </a:soli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en-US" altLang="zh-CN" sz="2800">
                <a:solidFill>
                  <a:schemeClr val="bg1"/>
                </a:solidFill>
              </a:rPr>
              <a:t>1. </a:t>
            </a:r>
            <a:r>
              <a:rPr lang="zh-CN" altLang="en-US" sz="2800">
                <a:solidFill>
                  <a:schemeClr val="bg1"/>
                </a:solidFill>
              </a:rPr>
              <a:t>电脑基础</a:t>
            </a:r>
            <a:r>
              <a:rPr lang="zh-CN" altLang="en-US" sz="2800">
                <a:solidFill>
                  <a:schemeClr val="bg1"/>
                </a:solidFill>
              </a:rPr>
              <a:t>知识</a:t>
            </a:r>
            <a:endParaRPr lang="zh-CN" altLang="en-US" sz="2800">
              <a:solidFill>
                <a:schemeClr val="bg1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544195" y="4077335"/>
            <a:ext cx="24479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b="1">
                <a:solidFill>
                  <a:schemeClr val="accent1">
                    <a:lumMod val="75000"/>
                  </a:schemeClr>
                </a:solidFill>
              </a:rPr>
              <a:t>我的第一个视窗程序</a:t>
            </a:r>
            <a:endParaRPr lang="zh-CN" altLang="en-US" b="1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24" name="图片 23" descr="内存随机存储器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23640" y="1358265"/>
            <a:ext cx="914400" cy="914400"/>
          </a:xfrm>
          <a:prstGeom prst="rect">
            <a:avLst/>
          </a:prstGeom>
        </p:spPr>
      </p:pic>
      <p:pic>
        <p:nvPicPr>
          <p:cNvPr id="25" name="图片 24" descr="内存卡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23640" y="2784475"/>
            <a:ext cx="914400" cy="914400"/>
          </a:xfrm>
          <a:prstGeom prst="rect">
            <a:avLst/>
          </a:prstGeom>
        </p:spPr>
      </p:pic>
      <p:sp>
        <p:nvSpPr>
          <p:cNvPr id="26" name="文本框 25"/>
          <p:cNvSpPr txBox="1"/>
          <p:nvPr/>
        </p:nvSpPr>
        <p:spPr>
          <a:xfrm>
            <a:off x="3594100" y="2291715"/>
            <a:ext cx="11734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/>
              <a:t>运行内</a:t>
            </a:r>
            <a:r>
              <a:rPr lang="zh-CN" altLang="en-US"/>
              <a:t>存</a:t>
            </a:r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3594100" y="3709035"/>
            <a:ext cx="11734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/>
              <a:t>硬盘内</a:t>
            </a:r>
            <a:r>
              <a:rPr lang="zh-CN" altLang="en-US"/>
              <a:t>存</a:t>
            </a:r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5414010" y="1214120"/>
            <a:ext cx="6195695" cy="3830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/>
              <a:t>知识点</a:t>
            </a:r>
            <a:r>
              <a:rPr lang="zh-CN" altLang="en-US"/>
              <a:t>一：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1. </a:t>
            </a:r>
            <a:r>
              <a:rPr lang="zh-CN" altLang="en-US" b="1">
                <a:solidFill>
                  <a:schemeClr val="accent1">
                    <a:lumMod val="75000"/>
                  </a:schemeClr>
                </a:solidFill>
              </a:rPr>
              <a:t>运行内存</a:t>
            </a:r>
            <a:r>
              <a:rPr lang="zh-CN" altLang="en-US"/>
              <a:t>：是电</a:t>
            </a:r>
            <a:r>
              <a:rPr lang="zh-CN" altLang="en-US"/>
              <a:t>脑硬件的一部分，用于暂时存储正在运行的程序和</a:t>
            </a:r>
            <a:r>
              <a:rPr lang="zh-CN" altLang="en-US"/>
              <a:t>数据。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2. </a:t>
            </a:r>
            <a:r>
              <a:rPr lang="zh-CN" altLang="en-US" b="1">
                <a:solidFill>
                  <a:schemeClr val="accent1">
                    <a:lumMod val="75000"/>
                  </a:schemeClr>
                </a:solidFill>
              </a:rPr>
              <a:t>硬盘内存</a:t>
            </a:r>
            <a:r>
              <a:rPr lang="zh-CN" altLang="en-US"/>
              <a:t>：</a:t>
            </a:r>
            <a:r>
              <a:rPr lang="zh-CN" altLang="en-US">
                <a:sym typeface="+mn-ea"/>
              </a:rPr>
              <a:t>是电</a:t>
            </a:r>
            <a:r>
              <a:rPr lang="zh-CN" altLang="en-US">
                <a:sym typeface="+mn-ea"/>
              </a:rPr>
              <a:t>脑硬件的一部分，</a:t>
            </a:r>
            <a:r>
              <a:rPr lang="zh-CN" altLang="en-US"/>
              <a:t>用来存放暂时不用的</a:t>
            </a:r>
            <a:r>
              <a:rPr lang="zh-CN" altLang="en-US"/>
              <a:t>信息。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3. </a:t>
            </a:r>
            <a:r>
              <a:rPr lang="zh-CN" altLang="en-US" b="1">
                <a:solidFill>
                  <a:schemeClr val="accent1">
                    <a:lumMod val="75000"/>
                  </a:schemeClr>
                </a:solidFill>
              </a:rPr>
              <a:t>电脑</a:t>
            </a:r>
            <a:r>
              <a:rPr lang="en-US" altLang="zh-CN" b="1">
                <a:solidFill>
                  <a:schemeClr val="accent1">
                    <a:lumMod val="75000"/>
                  </a:schemeClr>
                </a:solidFill>
              </a:rPr>
              <a:t>CPU</a:t>
            </a:r>
            <a:r>
              <a:rPr lang="zh-CN" altLang="en-US">
                <a:sym typeface="+mn-ea"/>
              </a:rPr>
              <a:t>：是电脑硬件的一部分，</a:t>
            </a:r>
            <a:r>
              <a:rPr lang="zh-CN" altLang="en-US"/>
              <a:t>通过控制信号指挥</a:t>
            </a:r>
            <a:r>
              <a:rPr lang="zh-CN" altLang="en-US" b="1">
                <a:solidFill>
                  <a:schemeClr val="accent1">
                    <a:lumMod val="75000"/>
                  </a:schemeClr>
                </a:solidFill>
              </a:rPr>
              <a:t>硬盘</a:t>
            </a:r>
            <a:r>
              <a:rPr lang="zh-CN" altLang="en-US"/>
              <a:t>工作，</a:t>
            </a:r>
            <a:r>
              <a:rPr lang="zh-CN" altLang="en-US" b="1">
                <a:solidFill>
                  <a:schemeClr val="accent1">
                    <a:lumMod val="75000"/>
                  </a:schemeClr>
                </a:solidFill>
              </a:rPr>
              <a:t>硬盘</a:t>
            </a:r>
            <a:r>
              <a:rPr lang="zh-CN" altLang="en-US"/>
              <a:t>上的信息只有被装入</a:t>
            </a:r>
            <a:r>
              <a:rPr lang="zh-CN" altLang="en-US" b="1">
                <a:solidFill>
                  <a:schemeClr val="accent1">
                    <a:lumMod val="75000"/>
                  </a:schemeClr>
                </a:solidFill>
              </a:rPr>
              <a:t>运行内存</a:t>
            </a:r>
            <a:r>
              <a:rPr lang="zh-CN" altLang="en-US"/>
              <a:t>后才能被处</a:t>
            </a:r>
            <a:r>
              <a:rPr lang="zh-CN" altLang="en-US"/>
              <a:t>理。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4. </a:t>
            </a:r>
            <a:r>
              <a:rPr lang="zh-CN" altLang="en-US" b="1">
                <a:solidFill>
                  <a:schemeClr val="accent1">
                    <a:lumMod val="75000"/>
                  </a:schemeClr>
                </a:solidFill>
              </a:rPr>
              <a:t>视窗程序</a:t>
            </a:r>
            <a:r>
              <a:rPr lang="zh-CN" altLang="en-US">
                <a:sym typeface="+mn-ea"/>
              </a:rPr>
              <a:t>：是一款电</a:t>
            </a:r>
            <a:r>
              <a:rPr lang="zh-CN" altLang="en-US">
                <a:sym typeface="+mn-ea"/>
              </a:rPr>
              <a:t>脑软件，</a:t>
            </a:r>
            <a:r>
              <a:rPr lang="zh-CN" altLang="en-US" b="1">
                <a:solidFill>
                  <a:schemeClr val="accent1">
                    <a:lumMod val="75000"/>
                  </a:schemeClr>
                </a:solidFill>
                <a:sym typeface="+mn-ea"/>
              </a:rPr>
              <a:t>视窗程序</a:t>
            </a:r>
            <a:r>
              <a:rPr lang="zh-CN" altLang="en-US"/>
              <a:t>运行时其所需的数据通常会被加载到</a:t>
            </a:r>
            <a:r>
              <a:rPr lang="zh-CN" altLang="en-US" b="1">
                <a:solidFill>
                  <a:schemeClr val="accent1">
                    <a:lumMod val="75000"/>
                  </a:schemeClr>
                </a:solidFill>
              </a:rPr>
              <a:t>运行内存</a:t>
            </a:r>
            <a:r>
              <a:rPr lang="zh-CN" altLang="en-US"/>
              <a:t>中以便快速访问和处理。</a:t>
            </a:r>
            <a:endParaRPr lang="en-US" altLang="zh-CN"/>
          </a:p>
        </p:txBody>
      </p:sp>
      <p:pic>
        <p:nvPicPr>
          <p:cNvPr id="29" name="图片 28" descr="CPU芯片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23640" y="4210685"/>
            <a:ext cx="914400" cy="914400"/>
          </a:xfrm>
          <a:prstGeom prst="rect">
            <a:avLst/>
          </a:prstGeom>
        </p:spPr>
      </p:pic>
      <p:sp>
        <p:nvSpPr>
          <p:cNvPr id="30" name="文本框 29"/>
          <p:cNvSpPr txBox="1"/>
          <p:nvPr/>
        </p:nvSpPr>
        <p:spPr>
          <a:xfrm>
            <a:off x="3594100" y="5125085"/>
            <a:ext cx="11734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/>
              <a:t>电脑</a:t>
            </a:r>
            <a:r>
              <a:rPr lang="en-US" altLang="zh-CN"/>
              <a:t>CPU</a:t>
            </a:r>
            <a:endParaRPr lang="en-US" altLang="zh-CN"/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solidFill>
            <a:srgbClr val="01B8F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0602278" y="6551295"/>
            <a:ext cx="1589405" cy="30670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sz="1400" b="1">
                <a:ln w="15875"/>
                <a:solidFill>
                  <a:schemeClr val="accent1">
                    <a:lumMod val="75000"/>
                  </a:schemeClr>
                </a:solidFill>
                <a:effectLst/>
              </a:rPr>
              <a:t>www.qiaozhuo.net</a:t>
            </a:r>
            <a:endParaRPr lang="en-US" sz="1400" b="1">
              <a:ln w="15875"/>
              <a:solidFill>
                <a:schemeClr val="accent1">
                  <a:lumMod val="75000"/>
                </a:schemeClr>
              </a:solidFill>
              <a:effectLst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7"/>
          <a:srcRect l="36993" t="34466" r="36976" b="35231"/>
          <a:stretch>
            <a:fillRect/>
          </a:stretch>
        </p:blipFill>
        <p:spPr>
          <a:xfrm>
            <a:off x="166370" y="1835785"/>
            <a:ext cx="3237230" cy="212026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custDataLst>
      <p:tags r:id="rId8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矩形 1"/>
          <p:cNvSpPr/>
          <p:nvPr/>
        </p:nvSpPr>
        <p:spPr>
          <a:xfrm>
            <a:off x="5418455" y="1274445"/>
            <a:ext cx="6176645" cy="31280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rgbClr val="01B8FE"/>
          </a:soli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en-US" altLang="zh-CN" sz="2800">
                <a:solidFill>
                  <a:schemeClr val="bg1"/>
                </a:solidFill>
              </a:rPr>
              <a:t>1. </a:t>
            </a:r>
            <a:r>
              <a:rPr lang="zh-CN" altLang="en-US" sz="2800">
                <a:solidFill>
                  <a:schemeClr val="bg1"/>
                </a:solidFill>
                <a:sym typeface="+mn-ea"/>
              </a:rPr>
              <a:t>电脑基础知识</a:t>
            </a:r>
            <a:endParaRPr lang="zh-CN" altLang="en-US" sz="2800">
              <a:solidFill>
                <a:schemeClr val="bg1"/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5414010" y="1214120"/>
            <a:ext cx="6195695" cy="29997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/>
              <a:t>知识点</a:t>
            </a:r>
            <a:r>
              <a:rPr lang="zh-CN" altLang="en-US"/>
              <a:t>二：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>
                <a:sym typeface="+mn-ea"/>
              </a:rPr>
              <a:t>1. </a:t>
            </a:r>
            <a:r>
              <a:rPr lang="zh-CN" altLang="en-US" b="1">
                <a:solidFill>
                  <a:schemeClr val="accent1">
                    <a:lumMod val="75000"/>
                  </a:schemeClr>
                </a:solidFill>
                <a:sym typeface="+mn-ea"/>
              </a:rPr>
              <a:t>视窗程序</a:t>
            </a:r>
            <a:r>
              <a:rPr lang="zh-CN" altLang="en-US"/>
              <a:t>本质上是由一组数据和指令构成的复杂系统。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2. </a:t>
            </a:r>
            <a:r>
              <a:rPr lang="zh-CN" altLang="en-US"/>
              <a:t>数据的基本存储单位是</a:t>
            </a:r>
            <a:r>
              <a:rPr lang="zh-CN" altLang="en-US" b="1">
                <a:solidFill>
                  <a:schemeClr val="accent1">
                    <a:lumMod val="75000"/>
                  </a:schemeClr>
                </a:solidFill>
              </a:rPr>
              <a:t>字节</a:t>
            </a:r>
            <a:r>
              <a:rPr lang="zh-CN" altLang="en-US"/>
              <a:t>。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3.</a:t>
            </a:r>
            <a:r>
              <a:rPr lang="en-US" altLang="zh-CN" b="1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zh-CN" altLang="en-US" b="1">
                <a:solidFill>
                  <a:schemeClr val="accent1">
                    <a:lumMod val="75000"/>
                  </a:schemeClr>
                </a:solidFill>
              </a:rPr>
              <a:t>编程软件</a:t>
            </a:r>
            <a:r>
              <a:rPr lang="zh-CN" altLang="en-US"/>
              <a:t>通过编写</a:t>
            </a:r>
            <a:r>
              <a:rPr lang="zh-CN" altLang="en-US" b="1">
                <a:solidFill>
                  <a:schemeClr val="accent1">
                    <a:lumMod val="75000"/>
                  </a:schemeClr>
                </a:solidFill>
              </a:rPr>
              <a:t>代码</a:t>
            </a:r>
            <a:r>
              <a:rPr lang="zh-CN" altLang="en-US"/>
              <a:t>来创建这些数据和指令，进而生成</a:t>
            </a:r>
            <a:r>
              <a:rPr lang="zh-CN" altLang="en-US" b="1">
                <a:solidFill>
                  <a:schemeClr val="accent1">
                    <a:lumMod val="75000"/>
                  </a:schemeClr>
                </a:solidFill>
                <a:sym typeface="+mn-ea"/>
              </a:rPr>
              <a:t>视窗程序</a:t>
            </a:r>
            <a:r>
              <a:rPr lang="zh-CN" altLang="en-US"/>
              <a:t>。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4. </a:t>
            </a:r>
            <a:r>
              <a:rPr lang="zh-CN" altLang="en-US"/>
              <a:t>在编程代码中定义的</a:t>
            </a:r>
            <a:r>
              <a:rPr lang="zh-CN" altLang="en-US" b="1">
                <a:solidFill>
                  <a:schemeClr val="accent1">
                    <a:lumMod val="75000"/>
                  </a:schemeClr>
                </a:solidFill>
              </a:rPr>
              <a:t>常量</a:t>
            </a:r>
            <a:r>
              <a:rPr lang="zh-CN" altLang="en-US"/>
              <a:t>和</a:t>
            </a:r>
            <a:r>
              <a:rPr lang="zh-CN" altLang="en-US" b="1">
                <a:solidFill>
                  <a:schemeClr val="accent1">
                    <a:lumMod val="75000"/>
                  </a:schemeClr>
                </a:solidFill>
              </a:rPr>
              <a:t>变量</a:t>
            </a:r>
            <a:r>
              <a:rPr lang="zh-CN" altLang="en-US"/>
              <a:t>，在</a:t>
            </a:r>
            <a:r>
              <a:rPr lang="zh-CN" altLang="en-US" b="1">
                <a:solidFill>
                  <a:schemeClr val="accent1">
                    <a:lumMod val="75000"/>
                  </a:schemeClr>
                </a:solidFill>
                <a:sym typeface="+mn-ea"/>
              </a:rPr>
              <a:t>视窗程序</a:t>
            </a:r>
            <a:r>
              <a:rPr lang="zh-CN" altLang="en-US"/>
              <a:t>运行时会被转化为具体的数据，并占用电</a:t>
            </a:r>
            <a:r>
              <a:rPr lang="zh-CN" altLang="en-US"/>
              <a:t>脑的</a:t>
            </a:r>
            <a:r>
              <a:rPr lang="zh-CN" altLang="en-US" b="1">
                <a:solidFill>
                  <a:schemeClr val="accent1">
                    <a:lumMod val="75000"/>
                  </a:schemeClr>
                </a:solidFill>
              </a:rPr>
              <a:t>运行内存</a:t>
            </a:r>
            <a:r>
              <a:rPr lang="zh-CN" altLang="en-US"/>
              <a:t>空间。</a:t>
            </a:r>
            <a:endParaRPr lang="zh-CN" altLang="en-US">
              <a:solidFill>
                <a:schemeClr val="tx1"/>
              </a:solidFill>
              <a:sym typeface="+mn-ea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1201420" y="5463540"/>
            <a:ext cx="985520" cy="985520"/>
          </a:xfrm>
          <a:prstGeom prst="ellipse">
            <a:avLst/>
          </a:prstGeom>
          <a:solidFill>
            <a:srgbClr val="01B8FE"/>
          </a:solidFill>
        </p:spPr>
        <p:style>
          <a:lnRef idx="0">
            <a:srgbClr val="FFFFFF"/>
          </a:lnRef>
          <a:fillRef idx="3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应用</a:t>
            </a:r>
            <a:r>
              <a:rPr lang="zh-CN" altLang="en-US"/>
              <a:t>程序</a:t>
            </a:r>
            <a:endParaRPr lang="zh-CN" altLang="en-US"/>
          </a:p>
        </p:txBody>
      </p:sp>
      <p:sp>
        <p:nvSpPr>
          <p:cNvPr id="4" name="圆角矩形 3"/>
          <p:cNvSpPr/>
          <p:nvPr/>
        </p:nvSpPr>
        <p:spPr>
          <a:xfrm>
            <a:off x="1026160" y="4524375"/>
            <a:ext cx="1483360" cy="474980"/>
          </a:xfrm>
          <a:prstGeom prst="roundRect">
            <a:avLst/>
          </a:prstGeom>
          <a:solidFill>
            <a:srgbClr val="01B8FE"/>
          </a:solidFill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编程</a:t>
            </a:r>
            <a:r>
              <a:rPr lang="zh-CN" altLang="en-US"/>
              <a:t>软件</a:t>
            </a:r>
            <a:endParaRPr lang="zh-CN" altLang="en-US"/>
          </a:p>
        </p:txBody>
      </p:sp>
      <p:sp>
        <p:nvSpPr>
          <p:cNvPr id="5" name="圆角矩形 4"/>
          <p:cNvSpPr/>
          <p:nvPr/>
        </p:nvSpPr>
        <p:spPr>
          <a:xfrm>
            <a:off x="1026160" y="3585210"/>
            <a:ext cx="1483360" cy="474980"/>
          </a:xfrm>
          <a:prstGeom prst="roundRect">
            <a:avLst/>
          </a:prstGeom>
          <a:solidFill>
            <a:srgbClr val="01B8FE"/>
          </a:solidFill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代</a:t>
            </a:r>
            <a:r>
              <a:rPr lang="zh-CN" altLang="en-US"/>
              <a:t>码</a:t>
            </a:r>
            <a:endParaRPr lang="zh-CN" altLang="en-US"/>
          </a:p>
        </p:txBody>
      </p:sp>
      <p:sp>
        <p:nvSpPr>
          <p:cNvPr id="33" name="圆角矩形 32"/>
          <p:cNvSpPr/>
          <p:nvPr/>
        </p:nvSpPr>
        <p:spPr>
          <a:xfrm>
            <a:off x="251460" y="992505"/>
            <a:ext cx="3014345" cy="2103120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圆角矩形 6"/>
          <p:cNvSpPr/>
          <p:nvPr/>
        </p:nvSpPr>
        <p:spPr>
          <a:xfrm>
            <a:off x="537210" y="1846580"/>
            <a:ext cx="756920" cy="474980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变</a:t>
            </a:r>
            <a:r>
              <a:rPr lang="zh-CN" altLang="en-US"/>
              <a:t>量</a:t>
            </a:r>
            <a:endParaRPr lang="zh-CN" altLang="en-US"/>
          </a:p>
        </p:txBody>
      </p:sp>
      <p:sp>
        <p:nvSpPr>
          <p:cNvPr id="13" name="圆角矩形 12"/>
          <p:cNvSpPr/>
          <p:nvPr/>
        </p:nvSpPr>
        <p:spPr>
          <a:xfrm>
            <a:off x="1362075" y="1846580"/>
            <a:ext cx="756920" cy="474980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常量</a:t>
            </a:r>
            <a:endParaRPr lang="zh-CN" altLang="en-US"/>
          </a:p>
        </p:txBody>
      </p:sp>
      <p:sp>
        <p:nvSpPr>
          <p:cNvPr id="14" name="圆角矩形 13"/>
          <p:cNvSpPr/>
          <p:nvPr/>
        </p:nvSpPr>
        <p:spPr>
          <a:xfrm>
            <a:off x="2186940" y="1846580"/>
            <a:ext cx="756920" cy="474980"/>
          </a:xfrm>
          <a:prstGeom prst="roundRect">
            <a:avLst/>
          </a:prstGeom>
          <a:solidFill>
            <a:srgbClr val="01B8FE"/>
          </a:solidFill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方法</a:t>
            </a:r>
            <a:endParaRPr lang="zh-CN" altLang="en-US"/>
          </a:p>
        </p:txBody>
      </p:sp>
      <p:sp>
        <p:nvSpPr>
          <p:cNvPr id="15" name="圆角矩形 14"/>
          <p:cNvSpPr/>
          <p:nvPr/>
        </p:nvSpPr>
        <p:spPr>
          <a:xfrm>
            <a:off x="933450" y="1215390"/>
            <a:ext cx="756920" cy="474980"/>
          </a:xfrm>
          <a:prstGeom prst="roundRect">
            <a:avLst/>
          </a:prstGeom>
          <a:solidFill>
            <a:srgbClr val="01B8FE"/>
          </a:solidFill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类</a:t>
            </a:r>
            <a:endParaRPr lang="zh-CN" altLang="en-US"/>
          </a:p>
        </p:txBody>
      </p:sp>
      <p:sp>
        <p:nvSpPr>
          <p:cNvPr id="31" name="圆角矩形 30"/>
          <p:cNvSpPr/>
          <p:nvPr/>
        </p:nvSpPr>
        <p:spPr>
          <a:xfrm>
            <a:off x="1758315" y="1215390"/>
            <a:ext cx="756920" cy="474980"/>
          </a:xfrm>
          <a:prstGeom prst="roundRect">
            <a:avLst/>
          </a:prstGeom>
          <a:solidFill>
            <a:srgbClr val="01B8FE"/>
          </a:solidFill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对</a:t>
            </a:r>
            <a:r>
              <a:rPr lang="zh-CN" altLang="en-US"/>
              <a:t>象</a:t>
            </a:r>
            <a:endParaRPr lang="zh-CN" altLang="en-US"/>
          </a:p>
        </p:txBody>
      </p:sp>
      <p:sp>
        <p:nvSpPr>
          <p:cNvPr id="32" name="圆角矩形 31"/>
          <p:cNvSpPr/>
          <p:nvPr/>
        </p:nvSpPr>
        <p:spPr>
          <a:xfrm>
            <a:off x="1032510" y="2400935"/>
            <a:ext cx="1482725" cy="474980"/>
          </a:xfrm>
          <a:prstGeom prst="roundRect">
            <a:avLst/>
          </a:prstGeom>
          <a:solidFill>
            <a:srgbClr val="01B8FE"/>
          </a:solidFill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其它</a:t>
            </a:r>
            <a:r>
              <a:rPr lang="zh-CN" altLang="en-US"/>
              <a:t>数据</a:t>
            </a:r>
            <a:endParaRPr lang="zh-CN" altLang="en-US"/>
          </a:p>
        </p:txBody>
      </p:sp>
      <p:cxnSp>
        <p:nvCxnSpPr>
          <p:cNvPr id="34" name="直接箭头连接符 33"/>
          <p:cNvCxnSpPr>
            <a:stCxn id="33" idx="2"/>
            <a:endCxn id="5" idx="0"/>
          </p:cNvCxnSpPr>
          <p:nvPr/>
        </p:nvCxnSpPr>
        <p:spPr>
          <a:xfrm>
            <a:off x="1758950" y="3095625"/>
            <a:ext cx="8890" cy="489585"/>
          </a:xfrm>
          <a:prstGeom prst="straightConnector1">
            <a:avLst/>
          </a:prstGeom>
          <a:ln>
            <a:solidFill>
              <a:schemeClr val="accent3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5" name="直接箭头连接符 34"/>
          <p:cNvCxnSpPr/>
          <p:nvPr/>
        </p:nvCxnSpPr>
        <p:spPr>
          <a:xfrm>
            <a:off x="1767840" y="4034790"/>
            <a:ext cx="8890" cy="489585"/>
          </a:xfrm>
          <a:prstGeom prst="straightConnector1">
            <a:avLst/>
          </a:prstGeom>
          <a:ln>
            <a:solidFill>
              <a:schemeClr val="accent3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6" name="直接箭头连接符 35"/>
          <p:cNvCxnSpPr/>
          <p:nvPr/>
        </p:nvCxnSpPr>
        <p:spPr>
          <a:xfrm>
            <a:off x="1758950" y="4973955"/>
            <a:ext cx="8890" cy="489585"/>
          </a:xfrm>
          <a:prstGeom prst="straightConnector1">
            <a:avLst/>
          </a:prstGeom>
          <a:ln>
            <a:solidFill>
              <a:schemeClr val="accent3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8" name="直接箭头连接符 37"/>
          <p:cNvCxnSpPr/>
          <p:nvPr/>
        </p:nvCxnSpPr>
        <p:spPr>
          <a:xfrm>
            <a:off x="2186940" y="5870575"/>
            <a:ext cx="539115" cy="0"/>
          </a:xfrm>
          <a:prstGeom prst="straightConnector1">
            <a:avLst/>
          </a:prstGeom>
          <a:ln>
            <a:solidFill>
              <a:schemeClr val="accent3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39" name="图片 38" descr="内存随机存储器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59380" y="5363210"/>
            <a:ext cx="914400" cy="914400"/>
          </a:xfrm>
          <a:prstGeom prst="rect">
            <a:avLst/>
          </a:prstGeom>
        </p:spPr>
      </p:pic>
      <p:cxnSp>
        <p:nvCxnSpPr>
          <p:cNvPr id="41" name="肘形连接符 40"/>
          <p:cNvCxnSpPr>
            <a:stCxn id="33" idx="3"/>
            <a:endCxn id="39" idx="3"/>
          </p:cNvCxnSpPr>
          <p:nvPr/>
        </p:nvCxnSpPr>
        <p:spPr>
          <a:xfrm>
            <a:off x="3265805" y="2044065"/>
            <a:ext cx="307975" cy="3776345"/>
          </a:xfrm>
          <a:prstGeom prst="bentConnector3">
            <a:avLst>
              <a:gd name="adj1" fmla="val 177320"/>
            </a:avLst>
          </a:prstGeom>
          <a:ln w="12700" cmpd="sng">
            <a:solidFill>
              <a:schemeClr val="accent3">
                <a:lumMod val="75000"/>
              </a:schemeClr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42" name="圆角矩形 41"/>
          <p:cNvSpPr/>
          <p:nvPr/>
        </p:nvSpPr>
        <p:spPr>
          <a:xfrm>
            <a:off x="3546475" y="2499995"/>
            <a:ext cx="503555" cy="2738755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/>
              <a:t>对应各类</a:t>
            </a:r>
            <a:r>
              <a:rPr lang="zh-CN" altLang="en-US"/>
              <a:t>字节数</a:t>
            </a:r>
            <a:r>
              <a:rPr lang="zh-CN" altLang="en-US"/>
              <a:t>据</a:t>
            </a:r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solidFill>
            <a:srgbClr val="01B8F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0602278" y="6551295"/>
            <a:ext cx="1589405" cy="30670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sz="1400" b="1">
                <a:ln w="15875"/>
                <a:solidFill>
                  <a:schemeClr val="accent1">
                    <a:lumMod val="75000"/>
                  </a:schemeClr>
                </a:solidFill>
                <a:effectLst/>
              </a:rPr>
              <a:t>www.qiaozhuo.net</a:t>
            </a:r>
            <a:endParaRPr lang="en-US" sz="1400" b="1">
              <a:ln w="15875"/>
              <a:solidFill>
                <a:schemeClr val="accent1">
                  <a:lumMod val="75000"/>
                </a:schemeClr>
              </a:solidFill>
              <a:effectLst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圆角矩形 5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rgbClr val="01B8FE"/>
          </a:soli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en-US" altLang="zh-CN" sz="2800">
                <a:solidFill>
                  <a:schemeClr val="bg1"/>
                </a:solidFill>
              </a:rPr>
              <a:t>2. </a:t>
            </a:r>
            <a:r>
              <a:rPr lang="zh-CN" altLang="en-US" sz="2800">
                <a:solidFill>
                  <a:schemeClr val="bg1"/>
                </a:solidFill>
              </a:rPr>
              <a:t>变量和</a:t>
            </a:r>
            <a:r>
              <a:rPr lang="zh-CN" altLang="en-US" sz="2800">
                <a:solidFill>
                  <a:schemeClr val="bg1"/>
                </a:solidFill>
              </a:rPr>
              <a:t>常量</a:t>
            </a:r>
            <a:endParaRPr lang="zh-CN" altLang="en-US" sz="2800">
              <a:solidFill>
                <a:schemeClr val="bg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solidFill>
            <a:srgbClr val="01B8F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0602278" y="6551295"/>
            <a:ext cx="1589405" cy="30670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sz="1400" b="1">
                <a:ln w="15875"/>
                <a:solidFill>
                  <a:schemeClr val="accent1">
                    <a:lumMod val="75000"/>
                  </a:schemeClr>
                </a:solidFill>
                <a:effectLst/>
              </a:rPr>
              <a:t>www.qiaozhuo.net</a:t>
            </a:r>
            <a:endParaRPr lang="en-US" sz="1400" b="1">
              <a:ln w="15875"/>
              <a:solidFill>
                <a:schemeClr val="accent1">
                  <a:lumMod val="75000"/>
                </a:schemeClr>
              </a:solidFill>
              <a:effectLst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414010" y="1214120"/>
            <a:ext cx="6195695" cy="34150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/>
              <a:t>知识点</a:t>
            </a:r>
            <a:r>
              <a:rPr lang="zh-CN" altLang="en-US"/>
              <a:t>三：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1. </a:t>
            </a:r>
            <a:r>
              <a:rPr lang="zh-CN" altLang="en-US"/>
              <a:t>在程序设计中，值能动态变化的量被定义为</a:t>
            </a:r>
            <a:r>
              <a:rPr lang="zh-CN" altLang="en-US">
                <a:solidFill>
                  <a:srgbClr val="0080DD"/>
                </a:solidFill>
              </a:rPr>
              <a:t>变量</a:t>
            </a:r>
            <a:r>
              <a:rPr lang="zh-CN" altLang="en-US"/>
              <a:t>，而值一旦设定便不可更改的量则称为</a:t>
            </a:r>
            <a:r>
              <a:rPr lang="zh-CN" altLang="en-US">
                <a:solidFill>
                  <a:srgbClr val="0080DD"/>
                </a:solidFill>
              </a:rPr>
              <a:t>常量</a:t>
            </a:r>
            <a:r>
              <a:rPr lang="zh-CN" altLang="en-US"/>
              <a:t>。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2. </a:t>
            </a:r>
            <a:r>
              <a:rPr lang="en-US" altLang="zh-CN">
                <a:solidFill>
                  <a:srgbClr val="0080DD"/>
                </a:solidFill>
              </a:rPr>
              <a:t>变量</a:t>
            </a:r>
            <a:r>
              <a:rPr lang="zh-CN" altLang="en-US"/>
              <a:t>和</a:t>
            </a:r>
            <a:r>
              <a:rPr lang="zh-CN" altLang="en-US">
                <a:solidFill>
                  <a:srgbClr val="0080DD"/>
                </a:solidFill>
              </a:rPr>
              <a:t>常量</a:t>
            </a:r>
            <a:r>
              <a:rPr lang="en-US" altLang="zh-CN"/>
              <a:t>在内存中占用一定的空间来存储其值，这个空间的大小和布局取决于变量的数据类型，并且这些空间最终以字节的形式存在。</a:t>
            </a:r>
            <a:endParaRPr lang="en-US" altLang="zh-CN"/>
          </a:p>
          <a:p>
            <a:pPr>
              <a:lnSpc>
                <a:spcPct val="150000"/>
              </a:lnSpc>
            </a:pPr>
            <a:r>
              <a:rPr lang="en-US" altLang="zh-CN">
                <a:sym typeface="+mn-ea"/>
              </a:rPr>
              <a:t>3. </a:t>
            </a:r>
            <a:r>
              <a:rPr lang="zh-CN" altLang="en-US">
                <a:sym typeface="+mn-ea"/>
              </a:rPr>
              <a:t>在递归火山软件开发平台中，无论是</a:t>
            </a:r>
            <a:r>
              <a:rPr lang="zh-CN" altLang="en-US">
                <a:solidFill>
                  <a:srgbClr val="0080DD"/>
                </a:solidFill>
                <a:sym typeface="+mn-ea"/>
              </a:rPr>
              <a:t>变量</a:t>
            </a:r>
            <a:r>
              <a:rPr lang="zh-CN" altLang="en-US">
                <a:sym typeface="+mn-ea"/>
              </a:rPr>
              <a:t>还是</a:t>
            </a:r>
            <a:r>
              <a:rPr lang="zh-CN" altLang="en-US">
                <a:solidFill>
                  <a:srgbClr val="0080DD"/>
                </a:solidFill>
                <a:sym typeface="+mn-ea"/>
              </a:rPr>
              <a:t>常量</a:t>
            </a:r>
            <a:r>
              <a:rPr lang="zh-CN" altLang="en-US">
                <a:sym typeface="+mn-ea"/>
              </a:rPr>
              <a:t>的命名，都需遵循严格的规则，并通过声明表格进行正式声明。</a:t>
            </a:r>
            <a:endParaRPr lang="en-US" altLang="zh-CN"/>
          </a:p>
        </p:txBody>
      </p:sp>
      <p:pic>
        <p:nvPicPr>
          <p:cNvPr id="11" name="图片 10" descr="杯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8175" y="1216025"/>
            <a:ext cx="982345" cy="982345"/>
          </a:xfrm>
          <a:prstGeom prst="rect">
            <a:avLst/>
          </a:prstGeom>
        </p:spPr>
      </p:pic>
      <p:sp>
        <p:nvSpPr>
          <p:cNvPr id="10" name="圆角矩形 9"/>
          <p:cNvSpPr/>
          <p:nvPr>
            <p:custDataLst>
              <p:tags r:id="rId4"/>
            </p:custDataLst>
          </p:nvPr>
        </p:nvSpPr>
        <p:spPr>
          <a:xfrm>
            <a:off x="768985" y="1666240"/>
            <a:ext cx="521335" cy="271780"/>
          </a:xfrm>
          <a:prstGeom prst="roundRect">
            <a:avLst/>
          </a:prstGeom>
          <a:solidFill>
            <a:srgbClr val="0080DD"/>
          </a:solidFill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200"/>
              <a:t>变量</a:t>
            </a:r>
            <a:endParaRPr lang="zh-CN" altLang="en-US" sz="1200"/>
          </a:p>
        </p:txBody>
      </p:sp>
      <p:pic>
        <p:nvPicPr>
          <p:cNvPr id="12" name="图片 11" descr="杯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06120" y="4022725"/>
            <a:ext cx="914400" cy="914400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8"/>
            </p:custDataLst>
          </p:nvPr>
        </p:nvSpPr>
        <p:spPr>
          <a:xfrm>
            <a:off x="561975" y="2198370"/>
            <a:ext cx="423354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0080DD"/>
                </a:solidFill>
              </a:rPr>
              <a:t>变量名称：</a:t>
            </a:r>
            <a:r>
              <a:rPr lang="zh-CN" altLang="en-US"/>
              <a:t>杯子</a:t>
            </a:r>
            <a:r>
              <a:rPr lang="en-US" altLang="zh-CN"/>
              <a:t>1</a:t>
            </a:r>
            <a:endParaRPr lang="zh-CN" altLang="en-US"/>
          </a:p>
          <a:p>
            <a:r>
              <a:rPr lang="zh-CN" altLang="en-US">
                <a:solidFill>
                  <a:srgbClr val="0080DD"/>
                </a:solidFill>
              </a:rPr>
              <a:t>变量内容：</a:t>
            </a:r>
            <a:r>
              <a:rPr lang="zh-CN" altLang="en-US"/>
              <a:t>可为空，可装各类数据，赋值</a:t>
            </a:r>
            <a:r>
              <a:rPr lang="zh-CN" altLang="en-US"/>
              <a:t>后可修改内容</a:t>
            </a:r>
            <a:endParaRPr lang="zh-CN" altLang="en-US"/>
          </a:p>
          <a:p>
            <a:r>
              <a:rPr lang="zh-CN" altLang="en-US">
                <a:solidFill>
                  <a:srgbClr val="0080DD"/>
                </a:solidFill>
              </a:rPr>
              <a:t>变量特点：</a:t>
            </a:r>
            <a:r>
              <a:rPr lang="zh-CN" altLang="en-US"/>
              <a:t>内容不固</a:t>
            </a:r>
            <a:r>
              <a:rPr lang="zh-CN" altLang="en-US"/>
              <a:t>定</a:t>
            </a:r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9"/>
            </p:custDataLst>
          </p:nvPr>
        </p:nvSpPr>
        <p:spPr>
          <a:xfrm>
            <a:off x="561975" y="4937125"/>
            <a:ext cx="447548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0080DD"/>
                </a:solidFill>
              </a:rPr>
              <a:t>常量名称：</a:t>
            </a:r>
            <a:r>
              <a:rPr lang="zh-CN" altLang="en-US"/>
              <a:t>杯子</a:t>
            </a:r>
            <a:r>
              <a:rPr lang="en-US" altLang="zh-CN"/>
              <a:t>2</a:t>
            </a:r>
            <a:endParaRPr lang="zh-CN" altLang="en-US"/>
          </a:p>
          <a:p>
            <a:r>
              <a:rPr lang="zh-CN" altLang="en-US">
                <a:solidFill>
                  <a:srgbClr val="0080DD"/>
                </a:solidFill>
                <a:sym typeface="+mn-ea"/>
              </a:rPr>
              <a:t>常</a:t>
            </a:r>
            <a:r>
              <a:rPr lang="zh-CN" altLang="en-US">
                <a:solidFill>
                  <a:srgbClr val="0080DD"/>
                </a:solidFill>
              </a:rPr>
              <a:t>量内容：</a:t>
            </a:r>
            <a:r>
              <a:rPr lang="zh-CN" altLang="en-US"/>
              <a:t>通常不可为空，赋值后不可更改内</a:t>
            </a:r>
            <a:r>
              <a:rPr lang="zh-CN" altLang="en-US"/>
              <a:t>容</a:t>
            </a:r>
            <a:endParaRPr lang="zh-CN" altLang="en-US"/>
          </a:p>
          <a:p>
            <a:r>
              <a:rPr lang="zh-CN" altLang="en-US">
                <a:solidFill>
                  <a:srgbClr val="0080DD"/>
                </a:solidFill>
                <a:sym typeface="+mn-ea"/>
              </a:rPr>
              <a:t>常</a:t>
            </a:r>
            <a:r>
              <a:rPr lang="zh-CN" altLang="en-US">
                <a:solidFill>
                  <a:srgbClr val="0080DD"/>
                </a:solidFill>
              </a:rPr>
              <a:t>量特点：</a:t>
            </a:r>
            <a:r>
              <a:rPr lang="zh-CN" altLang="en-US"/>
              <a:t>内容固</a:t>
            </a:r>
            <a:r>
              <a:rPr lang="zh-CN" altLang="en-US"/>
              <a:t>定</a:t>
            </a:r>
            <a:endParaRPr lang="zh-CN" altLang="en-US"/>
          </a:p>
        </p:txBody>
      </p:sp>
      <p:sp>
        <p:nvSpPr>
          <p:cNvPr id="18" name="圆角矩形 17"/>
          <p:cNvSpPr/>
          <p:nvPr>
            <p:custDataLst>
              <p:tags r:id="rId10"/>
            </p:custDataLst>
          </p:nvPr>
        </p:nvSpPr>
        <p:spPr>
          <a:xfrm>
            <a:off x="817880" y="4420235"/>
            <a:ext cx="521335" cy="271780"/>
          </a:xfrm>
          <a:prstGeom prst="roundRect">
            <a:avLst/>
          </a:prstGeom>
          <a:solidFill>
            <a:srgbClr val="0080DD"/>
          </a:solidFill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200"/>
              <a:t>常量</a:t>
            </a:r>
            <a:endParaRPr lang="zh-CN" altLang="en-US" sz="1200"/>
          </a:p>
        </p:txBody>
      </p:sp>
    </p:spTree>
    <p:custDataLst>
      <p:tags r:id="rId1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圆角矩形 5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rgbClr val="01B8FE"/>
          </a:soli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en-US" altLang="zh-CN" sz="2800">
                <a:solidFill>
                  <a:schemeClr val="bg1"/>
                </a:solidFill>
              </a:rPr>
              <a:t>3. </a:t>
            </a:r>
            <a:r>
              <a:rPr lang="zh-CN" altLang="en-US" sz="2800">
                <a:solidFill>
                  <a:schemeClr val="bg1"/>
                </a:solidFill>
              </a:rPr>
              <a:t>代码</a:t>
            </a:r>
            <a:r>
              <a:rPr lang="zh-CN" altLang="en-US" sz="2800">
                <a:solidFill>
                  <a:schemeClr val="bg1"/>
                </a:solidFill>
              </a:rPr>
              <a:t>注释</a:t>
            </a:r>
            <a:endParaRPr lang="zh-CN" altLang="en-US" sz="2800">
              <a:solidFill>
                <a:schemeClr val="bg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solidFill>
            <a:srgbClr val="01B8F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0602278" y="6551295"/>
            <a:ext cx="1589405" cy="30670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sz="1400" b="1">
                <a:ln w="15875"/>
                <a:solidFill>
                  <a:schemeClr val="accent1">
                    <a:lumMod val="75000"/>
                  </a:schemeClr>
                </a:solidFill>
                <a:effectLst/>
              </a:rPr>
              <a:t>www.qiaozhuo.net</a:t>
            </a:r>
            <a:endParaRPr lang="en-US" sz="1400" b="1">
              <a:ln w="15875"/>
              <a:solidFill>
                <a:schemeClr val="accent1">
                  <a:lumMod val="75000"/>
                </a:schemeClr>
              </a:solidFill>
              <a:effectLst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5414010" y="1214120"/>
            <a:ext cx="6195695" cy="34150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/>
              <a:t>知识点</a:t>
            </a:r>
            <a:r>
              <a:rPr lang="zh-CN" altLang="en-US"/>
              <a:t>：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1. </a:t>
            </a:r>
            <a:r>
              <a:rPr lang="zh-CN" altLang="en-US"/>
              <a:t>在软件开发过程中，为代码添加</a:t>
            </a:r>
            <a:r>
              <a:rPr lang="zh-CN" altLang="en-US">
                <a:solidFill>
                  <a:srgbClr val="0080DD"/>
                </a:solidFill>
              </a:rPr>
              <a:t>注释</a:t>
            </a:r>
            <a:r>
              <a:rPr lang="zh-CN" altLang="en-US"/>
              <a:t>是提升代码可读性的重要手段。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2. </a:t>
            </a:r>
            <a:r>
              <a:rPr lang="zh-CN" altLang="en-US">
                <a:solidFill>
                  <a:srgbClr val="0080DD"/>
                </a:solidFill>
              </a:rPr>
              <a:t>注释</a:t>
            </a:r>
            <a:r>
              <a:rPr lang="zh-CN" altLang="en-US"/>
              <a:t>不仅包含了程序的关键信息，还能显著帮助其他程序员（或未来的自己）更快地理解程序逻辑。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3. </a:t>
            </a:r>
            <a:r>
              <a:rPr lang="zh-CN" altLang="en-US"/>
              <a:t>在递归火山软件开发平台中，</a:t>
            </a:r>
            <a:r>
              <a:rPr lang="zh-CN" altLang="en-US">
                <a:solidFill>
                  <a:srgbClr val="0080DD"/>
                </a:solidFill>
              </a:rPr>
              <a:t>注释</a:t>
            </a:r>
            <a:r>
              <a:rPr lang="zh-CN" altLang="en-US"/>
              <a:t>的添加极其灵活，几乎可以在源程序的任意位置进行，且这些</a:t>
            </a:r>
            <a:r>
              <a:rPr lang="zh-CN" altLang="en-US">
                <a:solidFill>
                  <a:srgbClr val="0080DD"/>
                </a:solidFill>
              </a:rPr>
              <a:t>注释</a:t>
            </a:r>
            <a:r>
              <a:rPr lang="zh-CN" altLang="en-US"/>
              <a:t>内容在编译过程中会被编译器完全忽略，不会对程序的执行产生任何影响。</a:t>
            </a:r>
            <a:endParaRPr lang="zh-CN" altLang="en-US"/>
          </a:p>
        </p:txBody>
      </p:sp>
      <p:pic>
        <p:nvPicPr>
          <p:cNvPr id="3" name="图片 2"/>
          <p:cNvPicPr/>
          <p:nvPr/>
        </p:nvPicPr>
        <p:blipFill>
          <a:blip r:embed="rId1"/>
        </p:blipFill>
        <p:spPr>
          <a:xfrm>
            <a:off x="381000" y="1393190"/>
            <a:ext cx="4582795" cy="3413760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1209040" y="4901565"/>
            <a:ext cx="24479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b="1">
                <a:solidFill>
                  <a:srgbClr val="0080DD"/>
                </a:solidFill>
              </a:rPr>
              <a:t>编程代码中的注释</a:t>
            </a:r>
            <a:endParaRPr lang="zh-CN" altLang="en-US" b="1">
              <a:solidFill>
                <a:srgbClr val="0080DD"/>
              </a:solidFill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圆角矩形 5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rgbClr val="01B8FE"/>
          </a:soli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en-US" altLang="zh-CN" sz="2800">
                <a:solidFill>
                  <a:schemeClr val="bg1"/>
                </a:solidFill>
              </a:rPr>
              <a:t>4. </a:t>
            </a:r>
            <a:r>
              <a:rPr lang="zh-CN" altLang="en-US" sz="2800">
                <a:solidFill>
                  <a:schemeClr val="bg1"/>
                </a:solidFill>
                <a:sym typeface="+mn-ea"/>
              </a:rPr>
              <a:t>基本数据类型</a:t>
            </a:r>
            <a:endParaRPr lang="zh-CN" altLang="en-US" sz="2800">
              <a:solidFill>
                <a:schemeClr val="bg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solidFill>
            <a:srgbClr val="01B8F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0602278" y="6551295"/>
            <a:ext cx="1589405" cy="30670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sz="1400" b="1">
                <a:ln w="15875"/>
                <a:solidFill>
                  <a:schemeClr val="accent1">
                    <a:lumMod val="75000"/>
                  </a:schemeClr>
                </a:solidFill>
                <a:effectLst/>
              </a:rPr>
              <a:t>www.qiaozhuo.net</a:t>
            </a:r>
            <a:endParaRPr lang="en-US" sz="1400" b="1">
              <a:ln w="15875"/>
              <a:solidFill>
                <a:schemeClr val="accent1">
                  <a:lumMod val="75000"/>
                </a:schemeClr>
              </a:solidFill>
              <a:effectLst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414010" y="1214120"/>
            <a:ext cx="6195695" cy="21685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/>
              <a:t>知识点</a:t>
            </a:r>
            <a:r>
              <a:rPr lang="zh-CN" altLang="en-US"/>
              <a:t>：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1. </a:t>
            </a:r>
            <a:r>
              <a:rPr lang="zh-CN" altLang="en-US"/>
              <a:t>在递归火山软件开发平台中，常用的基本数据类型有：</a:t>
            </a:r>
            <a:r>
              <a:rPr lang="zh-CN" altLang="en-US">
                <a:solidFill>
                  <a:srgbClr val="0080DD"/>
                </a:solidFill>
              </a:rPr>
              <a:t>文本型、整数型、小数型、逻辑型</a:t>
            </a:r>
            <a:r>
              <a:rPr lang="zh-CN" altLang="en-US"/>
              <a:t>。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2. </a:t>
            </a:r>
            <a:r>
              <a:rPr lang="zh-CN" altLang="en-US"/>
              <a:t>更多的</a:t>
            </a:r>
            <a:r>
              <a:rPr lang="zh-CN" altLang="en-US">
                <a:solidFill>
                  <a:srgbClr val="0080DD"/>
                </a:solidFill>
              </a:rPr>
              <a:t>基本数据类型</a:t>
            </a:r>
            <a:r>
              <a:rPr lang="zh-CN" altLang="en-US"/>
              <a:t>知识可自行查阅</a:t>
            </a:r>
            <a:r>
              <a:rPr lang="zh-CN" altLang="en-US">
                <a:solidFill>
                  <a:srgbClr val="0080DD"/>
                </a:solidFill>
              </a:rPr>
              <a:t>巧琢编程网</a:t>
            </a:r>
            <a:r>
              <a:rPr lang="zh-CN" altLang="en-US"/>
              <a:t>的</a:t>
            </a:r>
            <a:r>
              <a:rPr lang="zh-CN" altLang="en-US">
                <a:solidFill>
                  <a:srgbClr val="0080DD"/>
                </a:solidFill>
              </a:rPr>
              <a:t>编程语法</a:t>
            </a:r>
            <a:r>
              <a:rPr lang="zh-CN" altLang="en-US"/>
              <a:t>栏</a:t>
            </a:r>
            <a:r>
              <a:rPr lang="zh-CN" altLang="en-US"/>
              <a:t>目。</a:t>
            </a:r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1300480" y="4486910"/>
            <a:ext cx="24479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b="1">
                <a:solidFill>
                  <a:srgbClr val="0080DD"/>
                </a:solidFill>
              </a:rPr>
              <a:t>常用的基本数据类型</a:t>
            </a:r>
            <a:endParaRPr lang="zh-CN" altLang="en-US" b="1">
              <a:solidFill>
                <a:srgbClr val="0080DD"/>
              </a:solidFill>
            </a:endParaRPr>
          </a:p>
        </p:txBody>
      </p:sp>
      <p:graphicFrame>
        <p:nvGraphicFramePr>
          <p:cNvPr id="5" name="表格 4"/>
          <p:cNvGraphicFramePr/>
          <p:nvPr>
            <p:custDataLst>
              <p:tags r:id="rId1"/>
            </p:custDataLst>
          </p:nvPr>
        </p:nvGraphicFramePr>
        <p:xfrm>
          <a:off x="283210" y="1506855"/>
          <a:ext cx="4785995" cy="2836545"/>
        </p:xfrm>
        <a:graphic>
          <a:graphicData uri="http://schemas.openxmlformats.org/drawingml/2006/table">
            <a:tbl>
              <a:tblPr firstRow="1">
                <a:tableStyleId>{BF990618-A3C3-46F5-9345-7853EB5BFEB0}</a:tableStyleId>
              </a:tblPr>
              <a:tblGrid>
                <a:gridCol w="699135"/>
                <a:gridCol w="1570990"/>
                <a:gridCol w="2515870"/>
              </a:tblGrid>
              <a:tr h="51879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序号</a:t>
                      </a:r>
                      <a:endParaRPr lang="zh-CN" altLang="en-US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基</a:t>
                      </a:r>
                      <a:r>
                        <a:rPr lang="zh-CN" altLang="en-US"/>
                        <a:t>本数据类型</a:t>
                      </a:r>
                      <a:endParaRPr lang="zh-CN" altLang="en-US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举例</a:t>
                      </a:r>
                      <a:endParaRPr lang="zh-CN" altLang="en-US"/>
                    </a:p>
                  </a:txBody>
                  <a:tcPr anchor="ctr" anchorCtr="0"/>
                </a:tc>
              </a:tr>
              <a:tr h="51879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1</a:t>
                      </a:r>
                      <a:endParaRPr lang="en-US" altLang="zh-CN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文本型</a:t>
                      </a:r>
                      <a:endParaRPr lang="zh-CN" altLang="en-US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/>
                        <a:t>“</a:t>
                      </a:r>
                      <a:r>
                        <a:rPr lang="zh-CN" altLang="en-US"/>
                        <a:t>张三</a:t>
                      </a:r>
                      <a:r>
                        <a:rPr lang="en-US" altLang="zh-CN"/>
                        <a:t>”</a:t>
                      </a:r>
                      <a:r>
                        <a:rPr lang="zh-CN" altLang="en-US"/>
                        <a:t>、</a:t>
                      </a:r>
                      <a:r>
                        <a:rPr lang="en-US" altLang="zh-CN"/>
                        <a:t>”</a:t>
                      </a:r>
                      <a:r>
                        <a:rPr lang="zh-CN" altLang="en-US"/>
                        <a:t>长江</a:t>
                      </a:r>
                      <a:r>
                        <a:rPr lang="en-US" altLang="zh-CN"/>
                        <a:t>”</a:t>
                      </a:r>
                      <a:r>
                        <a:rPr lang="zh-CN" altLang="en-US"/>
                        <a:t>、</a:t>
                      </a:r>
                      <a:r>
                        <a:rPr lang="en-US" altLang="zh-CN"/>
                        <a:t>”123”</a:t>
                      </a:r>
                      <a:endParaRPr lang="en-US" altLang="zh-CN"/>
                    </a:p>
                  </a:txBody>
                  <a:tcPr anchor="ctr" anchorCtr="0"/>
                </a:tc>
              </a:tr>
              <a:tr h="51879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2</a:t>
                      </a:r>
                      <a:endParaRPr lang="en-US" altLang="zh-CN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整数型</a:t>
                      </a:r>
                      <a:endParaRPr lang="zh-CN" altLang="en-US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/>
                        <a:t>10</a:t>
                      </a:r>
                      <a:r>
                        <a:rPr lang="zh-CN" altLang="en-US"/>
                        <a:t>、</a:t>
                      </a:r>
                      <a:r>
                        <a:rPr lang="en-US" altLang="zh-CN"/>
                        <a:t>9</a:t>
                      </a:r>
                      <a:r>
                        <a:rPr lang="zh-CN" altLang="en-US"/>
                        <a:t>、</a:t>
                      </a:r>
                      <a:r>
                        <a:rPr lang="en-US" altLang="zh-CN"/>
                        <a:t>2024</a:t>
                      </a:r>
                      <a:r>
                        <a:rPr lang="zh-CN" altLang="en-US"/>
                        <a:t>、</a:t>
                      </a:r>
                      <a:r>
                        <a:rPr lang="en-US" altLang="zh-CN"/>
                        <a:t>1234</a:t>
                      </a:r>
                      <a:endParaRPr lang="en-US" altLang="zh-CN"/>
                    </a:p>
                  </a:txBody>
                  <a:tcPr anchor="ctr" anchorCtr="0"/>
                </a:tc>
              </a:tr>
              <a:tr h="51879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3</a:t>
                      </a:r>
                      <a:endParaRPr lang="en-US" altLang="zh-CN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小数型</a:t>
                      </a:r>
                      <a:endParaRPr lang="zh-CN" altLang="en-US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/>
                        <a:t>1.23</a:t>
                      </a:r>
                      <a:r>
                        <a:rPr lang="zh-CN" altLang="en-US"/>
                        <a:t>、</a:t>
                      </a:r>
                      <a:r>
                        <a:rPr lang="en-US" altLang="zh-CN"/>
                        <a:t>5.545</a:t>
                      </a:r>
                      <a:r>
                        <a:rPr lang="zh-CN" altLang="en-US"/>
                        <a:t>、</a:t>
                      </a:r>
                      <a:r>
                        <a:rPr lang="en-US" altLang="zh-CN"/>
                        <a:t>9.85885</a:t>
                      </a:r>
                      <a:endParaRPr lang="en-US" altLang="zh-CN"/>
                    </a:p>
                  </a:txBody>
                  <a:tcPr anchor="ctr" anchorCtr="0"/>
                </a:tc>
              </a:tr>
              <a:tr h="51879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4</a:t>
                      </a:r>
                      <a:endParaRPr lang="en-US" altLang="zh-CN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逻辑型</a:t>
                      </a:r>
                      <a:endParaRPr lang="zh-CN" altLang="en-US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/>
                        <a:t>真、假</a:t>
                      </a:r>
                      <a:endParaRPr lang="zh-CN" altLang="en-US"/>
                    </a:p>
                  </a:txBody>
                  <a:tcPr anchor="ctr" anchorCtr="0"/>
                </a:tc>
              </a:tr>
            </a:tbl>
          </a:graphicData>
        </a:graphic>
      </p:graphicFrame>
    </p:spTree>
    <p:custDataLst>
      <p:tags r:id="rId2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圆角矩形 5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rgbClr val="01B8FE"/>
          </a:soli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en-US" altLang="zh-CN" sz="2800">
                <a:solidFill>
                  <a:schemeClr val="bg1"/>
                </a:solidFill>
              </a:rPr>
              <a:t>5. </a:t>
            </a:r>
            <a:r>
              <a:rPr lang="zh-CN" altLang="en-US" sz="2800">
                <a:solidFill>
                  <a:schemeClr val="bg1"/>
                </a:solidFill>
                <a:sym typeface="+mn-ea"/>
              </a:rPr>
              <a:t>运算</a:t>
            </a:r>
            <a:r>
              <a:rPr lang="zh-CN" altLang="en-US" sz="2800">
                <a:solidFill>
                  <a:schemeClr val="bg1"/>
                </a:solidFill>
                <a:sym typeface="+mn-ea"/>
              </a:rPr>
              <a:t>符</a:t>
            </a:r>
            <a:endParaRPr lang="zh-CN" altLang="en-US" sz="2800">
              <a:solidFill>
                <a:schemeClr val="bg1"/>
              </a:solidFill>
              <a:sym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solidFill>
            <a:srgbClr val="01B8F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0602278" y="6551295"/>
            <a:ext cx="1589405" cy="30670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sz="1400" b="1">
                <a:ln w="15875"/>
                <a:solidFill>
                  <a:schemeClr val="accent1">
                    <a:lumMod val="75000"/>
                  </a:schemeClr>
                </a:solidFill>
                <a:effectLst/>
              </a:rPr>
              <a:t>www.qiaozhuo.net</a:t>
            </a:r>
            <a:endParaRPr lang="en-US" sz="1400" b="1">
              <a:ln w="15875"/>
              <a:solidFill>
                <a:schemeClr val="accent1">
                  <a:lumMod val="75000"/>
                </a:schemeClr>
              </a:solidFill>
              <a:effectLst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5414010" y="1214120"/>
            <a:ext cx="6195695" cy="3830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/>
              <a:t>知识点</a:t>
            </a:r>
            <a:r>
              <a:rPr lang="zh-CN" altLang="en-US"/>
              <a:t>：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1. </a:t>
            </a:r>
            <a:r>
              <a:rPr lang="zh-CN" altLang="en-US"/>
              <a:t>在递归火山软件开发平台中，常用的运算符有：</a:t>
            </a:r>
            <a:r>
              <a:rPr lang="zh-CN" altLang="en-US">
                <a:solidFill>
                  <a:srgbClr val="0080DD"/>
                </a:solidFill>
              </a:rPr>
              <a:t>赋值运算符、算术运算符</a:t>
            </a:r>
            <a:r>
              <a:rPr lang="zh-CN" altLang="en-US">
                <a:solidFill>
                  <a:schemeClr val="tx1"/>
                </a:solidFill>
              </a:rPr>
              <a:t>，其它运算符</a:t>
            </a:r>
            <a:r>
              <a:rPr lang="zh-CN" altLang="en-US">
                <a:sym typeface="+mn-ea"/>
              </a:rPr>
              <a:t>知识可自行查阅</a:t>
            </a:r>
            <a:r>
              <a:rPr lang="zh-CN" altLang="en-US">
                <a:solidFill>
                  <a:srgbClr val="0080DD"/>
                </a:solidFill>
                <a:sym typeface="+mn-ea"/>
              </a:rPr>
              <a:t>巧琢编程网</a:t>
            </a:r>
            <a:r>
              <a:rPr lang="zh-CN" altLang="en-US">
                <a:sym typeface="+mn-ea"/>
              </a:rPr>
              <a:t>的</a:t>
            </a:r>
            <a:r>
              <a:rPr lang="zh-CN" altLang="en-US">
                <a:solidFill>
                  <a:srgbClr val="0080DD"/>
                </a:solidFill>
                <a:sym typeface="+mn-ea"/>
              </a:rPr>
              <a:t>编程语法</a:t>
            </a:r>
            <a:r>
              <a:rPr lang="zh-CN" altLang="en-US">
                <a:sym typeface="+mn-ea"/>
              </a:rPr>
              <a:t>栏</a:t>
            </a:r>
            <a:r>
              <a:rPr lang="zh-CN" altLang="en-US">
                <a:sym typeface="+mn-ea"/>
              </a:rPr>
              <a:t>目</a:t>
            </a:r>
            <a:r>
              <a:rPr lang="zh-CN" altLang="en-US"/>
              <a:t>。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2.</a:t>
            </a:r>
            <a:r>
              <a:rPr lang="en-US" altLang="zh-CN">
                <a:solidFill>
                  <a:srgbClr val="0080DD"/>
                </a:solidFill>
              </a:rPr>
              <a:t> </a:t>
            </a:r>
            <a:r>
              <a:rPr lang="zh-CN" altLang="en-US">
                <a:solidFill>
                  <a:srgbClr val="0080DD"/>
                </a:solidFill>
              </a:rPr>
              <a:t>赋值运算符</a:t>
            </a:r>
            <a:r>
              <a:rPr lang="zh-CN" altLang="en-US"/>
              <a:t>：将</a:t>
            </a:r>
            <a:r>
              <a:rPr lang="en-US" altLang="zh-CN"/>
              <a:t>“=”</a:t>
            </a:r>
            <a:r>
              <a:rPr lang="zh-CN" altLang="en-US"/>
              <a:t>符号右侧的值赋值给左侧的变量。例如：姓名</a:t>
            </a:r>
            <a:r>
              <a:rPr lang="en-US" altLang="zh-CN"/>
              <a:t>1 = </a:t>
            </a:r>
            <a:r>
              <a:rPr lang="zh-CN" altLang="en-US"/>
              <a:t>张三、整数</a:t>
            </a:r>
            <a:r>
              <a:rPr lang="en-US" altLang="zh-CN"/>
              <a:t>1 = 2024 </a:t>
            </a:r>
            <a:r>
              <a:rPr lang="zh-CN" altLang="en-US"/>
              <a:t>、小数</a:t>
            </a:r>
            <a:r>
              <a:rPr lang="en-US" altLang="zh-CN"/>
              <a:t>1 = 2.25 </a:t>
            </a:r>
            <a:r>
              <a:rPr lang="zh-CN" altLang="en-US"/>
              <a:t>。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3. </a:t>
            </a:r>
            <a:r>
              <a:rPr lang="zh-CN" altLang="en-US">
                <a:solidFill>
                  <a:srgbClr val="0080DD"/>
                </a:solidFill>
              </a:rPr>
              <a:t>算术运算符</a:t>
            </a:r>
            <a:r>
              <a:rPr lang="zh-CN" altLang="en-US"/>
              <a:t>：</a:t>
            </a:r>
            <a:r>
              <a:rPr lang="zh-CN" altLang="en-US"/>
              <a:t>在编程中，“+、-、*”分别对应于生活中的算术运算“加、减、乘”。而“/”表示除法运算，“%”表示求余数运算（入门教程中不作解</a:t>
            </a:r>
            <a:r>
              <a:rPr lang="zh-CN" altLang="en-US"/>
              <a:t>读）。</a:t>
            </a:r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1452245" y="3244850"/>
            <a:ext cx="24479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b="1">
                <a:solidFill>
                  <a:srgbClr val="0080DD"/>
                </a:solidFill>
              </a:rPr>
              <a:t>常用的运算符</a:t>
            </a:r>
            <a:endParaRPr lang="zh-CN" altLang="en-US" b="1">
              <a:solidFill>
                <a:srgbClr val="0080DD"/>
              </a:solidFill>
            </a:endParaRPr>
          </a:p>
        </p:txBody>
      </p:sp>
      <p:graphicFrame>
        <p:nvGraphicFramePr>
          <p:cNvPr id="3" name="表格 2"/>
          <p:cNvGraphicFramePr/>
          <p:nvPr>
            <p:custDataLst>
              <p:tags r:id="rId1"/>
            </p:custDataLst>
          </p:nvPr>
        </p:nvGraphicFramePr>
        <p:xfrm>
          <a:off x="283210" y="1506855"/>
          <a:ext cx="4785995" cy="2836545"/>
        </p:xfrm>
        <a:graphic>
          <a:graphicData uri="http://schemas.openxmlformats.org/drawingml/2006/table">
            <a:tbl>
              <a:tblPr firstRow="1">
                <a:tableStyleId>{BF990618-A3C3-46F5-9345-7853EB5BFEB0}</a:tableStyleId>
              </a:tblPr>
              <a:tblGrid>
                <a:gridCol w="699135"/>
                <a:gridCol w="1570990"/>
                <a:gridCol w="2515870"/>
              </a:tblGrid>
              <a:tr h="51879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序号</a:t>
                      </a:r>
                      <a:endParaRPr lang="zh-CN" altLang="en-US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运算符类</a:t>
                      </a:r>
                      <a:r>
                        <a:rPr lang="zh-CN" altLang="en-US"/>
                        <a:t>型</a:t>
                      </a:r>
                      <a:endParaRPr lang="zh-CN" altLang="en-US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举例</a:t>
                      </a:r>
                      <a:endParaRPr lang="zh-CN" altLang="en-US"/>
                    </a:p>
                  </a:txBody>
                  <a:tcPr anchor="ctr" anchorCtr="0"/>
                </a:tc>
              </a:tr>
              <a:tr h="51879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1</a:t>
                      </a:r>
                      <a:endParaRPr lang="en-US" altLang="zh-CN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赋值运算</a:t>
                      </a:r>
                      <a:r>
                        <a:rPr lang="zh-CN" altLang="en-US"/>
                        <a:t>符</a:t>
                      </a:r>
                      <a:endParaRPr lang="zh-CN" altLang="en-US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/>
                        <a:t>=</a:t>
                      </a:r>
                      <a:endParaRPr lang="en-US" altLang="zh-CN"/>
                    </a:p>
                  </a:txBody>
                  <a:tcPr anchor="ctr" anchorCtr="0"/>
                </a:tc>
              </a:tr>
              <a:tr h="51879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2</a:t>
                      </a:r>
                      <a:endParaRPr lang="en-US" altLang="zh-CN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算术运算</a:t>
                      </a:r>
                      <a:r>
                        <a:rPr lang="zh-CN" altLang="en-US"/>
                        <a:t>符</a:t>
                      </a:r>
                      <a:endParaRPr lang="zh-CN" altLang="en-US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/>
                        <a:t>+</a:t>
                      </a:r>
                      <a:r>
                        <a:rPr lang="zh-CN" altLang="en-US"/>
                        <a:t>、</a:t>
                      </a:r>
                      <a:r>
                        <a:rPr lang="en-US" altLang="zh-CN"/>
                        <a:t>-</a:t>
                      </a:r>
                      <a:r>
                        <a:rPr lang="zh-CN" altLang="en-US"/>
                        <a:t>、</a:t>
                      </a:r>
                      <a:r>
                        <a:rPr lang="en-US" altLang="zh-CN"/>
                        <a:t>*</a:t>
                      </a:r>
                      <a:r>
                        <a:rPr lang="zh-CN" altLang="en-US"/>
                        <a:t>、</a:t>
                      </a:r>
                      <a:r>
                        <a:rPr lang="en-US" altLang="zh-CN"/>
                        <a:t>/</a:t>
                      </a:r>
                      <a:r>
                        <a:rPr lang="zh-CN" altLang="en-US"/>
                        <a:t>、</a:t>
                      </a:r>
                      <a:r>
                        <a:rPr lang="en-US" altLang="zh-CN"/>
                        <a:t>%</a:t>
                      </a:r>
                      <a:endParaRPr lang="en-US" altLang="zh-CN"/>
                    </a:p>
                  </a:txBody>
                  <a:tcPr anchor="ctr" anchorCtr="0"/>
                </a:tc>
              </a:tr>
            </a:tbl>
          </a:graphicData>
        </a:graphic>
      </p:graphicFrame>
    </p:spTree>
    <p:custDataLst>
      <p:tags r:id="rId2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圆角矩形 5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rgbClr val="01B8FE"/>
          </a:soli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en-US" altLang="zh-CN" sz="2800">
                <a:solidFill>
                  <a:schemeClr val="bg1"/>
                </a:solidFill>
              </a:rPr>
              <a:t>6. </a:t>
            </a:r>
            <a:r>
              <a:rPr lang="zh-CN" altLang="en-US" sz="2800">
                <a:solidFill>
                  <a:schemeClr val="bg1"/>
                </a:solidFill>
                <a:sym typeface="+mn-ea"/>
              </a:rPr>
              <a:t>流程</a:t>
            </a:r>
            <a:r>
              <a:rPr lang="zh-CN" altLang="en-US" sz="2800">
                <a:solidFill>
                  <a:schemeClr val="bg1"/>
                </a:solidFill>
                <a:sym typeface="+mn-ea"/>
              </a:rPr>
              <a:t>控制</a:t>
            </a:r>
            <a:endParaRPr lang="zh-CN" altLang="en-US" sz="2800">
              <a:solidFill>
                <a:schemeClr val="bg1"/>
              </a:solidFill>
              <a:sym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solidFill>
            <a:srgbClr val="01B8F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0602278" y="6551295"/>
            <a:ext cx="1589405" cy="30670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sz="1400" b="1">
                <a:ln w="15875"/>
                <a:solidFill>
                  <a:schemeClr val="accent1">
                    <a:lumMod val="75000"/>
                  </a:schemeClr>
                </a:solidFill>
                <a:effectLst/>
              </a:rPr>
              <a:t>www.qiaozhuo.net</a:t>
            </a:r>
            <a:endParaRPr lang="en-US" sz="1400" b="1">
              <a:ln w="15875"/>
              <a:solidFill>
                <a:schemeClr val="accent1">
                  <a:lumMod val="75000"/>
                </a:schemeClr>
              </a:solidFill>
              <a:effectLst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642610" y="1214120"/>
            <a:ext cx="6195695" cy="2584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/>
              <a:t>知识点</a:t>
            </a:r>
            <a:r>
              <a:rPr lang="zh-CN" altLang="en-US"/>
              <a:t>：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zh-CN" altLang="en-US"/>
              <a:t>1. 在递归火山软件开发平台中，视</a:t>
            </a:r>
            <a:r>
              <a:rPr lang="zh-CN" altLang="en-US"/>
              <a:t>窗程序是通过逐行编译代码中的指令，按照代码的</a:t>
            </a:r>
            <a:r>
              <a:rPr lang="zh-CN" altLang="en-US">
                <a:solidFill>
                  <a:srgbClr val="0080DD"/>
                </a:solidFill>
              </a:rPr>
              <a:t>先后顺序</a:t>
            </a:r>
            <a:r>
              <a:rPr lang="zh-CN" altLang="en-US"/>
              <a:t>生成的。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zh-CN" altLang="en-US"/>
              <a:t>2. 编程代码不仅包含</a:t>
            </a:r>
            <a:r>
              <a:rPr lang="zh-CN" altLang="en-US">
                <a:solidFill>
                  <a:srgbClr val="0080DD"/>
                </a:solidFill>
              </a:rPr>
              <a:t>顺序结构</a:t>
            </a:r>
            <a:r>
              <a:rPr lang="zh-CN" altLang="en-US"/>
              <a:t>，还包含</a:t>
            </a:r>
            <a:r>
              <a:rPr lang="zh-CN" altLang="en-US">
                <a:solidFill>
                  <a:srgbClr val="0080DD"/>
                </a:solidFill>
              </a:rPr>
              <a:t>选择结构</a:t>
            </a:r>
            <a:r>
              <a:rPr lang="zh-CN" altLang="en-US"/>
              <a:t>。在火山平台的编译过程中，对于</a:t>
            </a:r>
            <a:r>
              <a:rPr lang="zh-CN" altLang="en-US">
                <a:solidFill>
                  <a:srgbClr val="0080DD"/>
                </a:solidFill>
              </a:rPr>
              <a:t>选择结构</a:t>
            </a:r>
            <a:r>
              <a:rPr lang="zh-CN" altLang="en-US"/>
              <a:t>语句，仅会编译并执行判断条件为</a:t>
            </a:r>
            <a:r>
              <a:rPr lang="zh-CN" altLang="en-US">
                <a:solidFill>
                  <a:srgbClr val="0080DD"/>
                </a:solidFill>
              </a:rPr>
              <a:t>真</a:t>
            </a:r>
            <a:r>
              <a:rPr lang="zh-CN" altLang="en-US"/>
              <a:t>的代码分支，而忽略条件为</a:t>
            </a:r>
            <a:r>
              <a:rPr lang="zh-CN" altLang="en-US">
                <a:solidFill>
                  <a:srgbClr val="0080DD"/>
                </a:solidFill>
              </a:rPr>
              <a:t>假</a:t>
            </a:r>
            <a:r>
              <a:rPr lang="zh-CN" altLang="en-US"/>
              <a:t>的分支。</a:t>
            </a:r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492760" y="5093970"/>
            <a:ext cx="11461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b="1">
                <a:solidFill>
                  <a:srgbClr val="0080DD"/>
                </a:solidFill>
              </a:rPr>
              <a:t>顺序结构</a:t>
            </a:r>
            <a:endParaRPr lang="zh-CN" altLang="en-US" b="1">
              <a:solidFill>
                <a:srgbClr val="0080DD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435350" y="5093970"/>
            <a:ext cx="11461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b="1">
                <a:solidFill>
                  <a:srgbClr val="0080DD"/>
                </a:solidFill>
              </a:rPr>
              <a:t>选择结构</a:t>
            </a:r>
            <a:endParaRPr lang="zh-CN" altLang="en-US" b="1">
              <a:solidFill>
                <a:srgbClr val="0080DD"/>
              </a:solidFill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410210" y="2689860"/>
            <a:ext cx="1221740" cy="384175"/>
          </a:xfrm>
          <a:prstGeom prst="roundRect">
            <a:avLst/>
          </a:prstGeom>
          <a:solidFill>
            <a:srgbClr val="01B8FE"/>
          </a:solidFill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语句</a:t>
            </a:r>
            <a:r>
              <a:rPr lang="zh-CN" altLang="en-US"/>
              <a:t>一</a:t>
            </a:r>
            <a:endParaRPr lang="zh-CN" altLang="en-US"/>
          </a:p>
        </p:txBody>
      </p:sp>
      <p:sp>
        <p:nvSpPr>
          <p:cNvPr id="10" name="圆角矩形 9"/>
          <p:cNvSpPr/>
          <p:nvPr/>
        </p:nvSpPr>
        <p:spPr>
          <a:xfrm>
            <a:off x="410210" y="3523615"/>
            <a:ext cx="1221740" cy="384175"/>
          </a:xfrm>
          <a:prstGeom prst="roundRect">
            <a:avLst/>
          </a:prstGeom>
          <a:solidFill>
            <a:srgbClr val="01B8FE"/>
          </a:solidFill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语句</a:t>
            </a:r>
            <a:r>
              <a:rPr lang="zh-CN" altLang="en-US"/>
              <a:t>二</a:t>
            </a:r>
            <a:endParaRPr lang="zh-CN" altLang="en-US"/>
          </a:p>
        </p:txBody>
      </p:sp>
      <p:sp>
        <p:nvSpPr>
          <p:cNvPr id="11" name="圆角矩形 10"/>
          <p:cNvSpPr/>
          <p:nvPr/>
        </p:nvSpPr>
        <p:spPr>
          <a:xfrm>
            <a:off x="410210" y="4333875"/>
            <a:ext cx="1221740" cy="384175"/>
          </a:xfrm>
          <a:prstGeom prst="roundRect">
            <a:avLst/>
          </a:prstGeom>
          <a:solidFill>
            <a:srgbClr val="01B8FE"/>
          </a:solidFill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语句</a:t>
            </a:r>
            <a:r>
              <a:rPr lang="en-US" altLang="zh-CN"/>
              <a:t>……</a:t>
            </a:r>
            <a:endParaRPr lang="en-US" altLang="zh-CN"/>
          </a:p>
        </p:txBody>
      </p:sp>
      <p:sp>
        <p:nvSpPr>
          <p:cNvPr id="12" name="菱形 11"/>
          <p:cNvSpPr/>
          <p:nvPr/>
        </p:nvSpPr>
        <p:spPr>
          <a:xfrm>
            <a:off x="3096895" y="1288415"/>
            <a:ext cx="1747520" cy="757555"/>
          </a:xfrm>
          <a:prstGeom prst="diamond">
            <a:avLst/>
          </a:prstGeom>
          <a:solidFill>
            <a:srgbClr val="01B8FE"/>
          </a:solidFill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判断</a:t>
            </a:r>
            <a:endParaRPr lang="zh-CN" altLang="en-US"/>
          </a:p>
          <a:p>
            <a:pPr algn="ctr"/>
            <a:r>
              <a:rPr lang="zh-CN" altLang="en-US"/>
              <a:t>条件</a:t>
            </a:r>
            <a:endParaRPr lang="zh-CN" altLang="en-US"/>
          </a:p>
        </p:txBody>
      </p:sp>
      <p:sp>
        <p:nvSpPr>
          <p:cNvPr id="13" name="圆角矩形 12"/>
          <p:cNvSpPr/>
          <p:nvPr/>
        </p:nvSpPr>
        <p:spPr>
          <a:xfrm>
            <a:off x="2582545" y="2683510"/>
            <a:ext cx="1221740" cy="384175"/>
          </a:xfrm>
          <a:prstGeom prst="roundRect">
            <a:avLst/>
          </a:prstGeom>
          <a:solidFill>
            <a:srgbClr val="01B8FE"/>
          </a:solidFill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语句</a:t>
            </a:r>
            <a:r>
              <a:rPr lang="zh-CN" altLang="en-US"/>
              <a:t>一</a:t>
            </a:r>
            <a:endParaRPr lang="zh-CN" altLang="en-US"/>
          </a:p>
        </p:txBody>
      </p:sp>
      <p:sp>
        <p:nvSpPr>
          <p:cNvPr id="14" name="圆角矩形 13"/>
          <p:cNvSpPr/>
          <p:nvPr/>
        </p:nvSpPr>
        <p:spPr>
          <a:xfrm>
            <a:off x="4177665" y="2683510"/>
            <a:ext cx="1221740" cy="384175"/>
          </a:xfrm>
          <a:prstGeom prst="roundRect">
            <a:avLst/>
          </a:prstGeom>
          <a:solidFill>
            <a:srgbClr val="01B8FE"/>
          </a:solidFill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语句</a:t>
            </a:r>
            <a:r>
              <a:rPr lang="zh-CN" altLang="en-US"/>
              <a:t>二</a:t>
            </a:r>
            <a:endParaRPr lang="zh-CN" altLang="en-US"/>
          </a:p>
        </p:txBody>
      </p:sp>
      <p:sp>
        <p:nvSpPr>
          <p:cNvPr id="15" name="圆角矩形 14"/>
          <p:cNvSpPr/>
          <p:nvPr/>
        </p:nvSpPr>
        <p:spPr>
          <a:xfrm>
            <a:off x="3359785" y="3588385"/>
            <a:ext cx="1221740" cy="384175"/>
          </a:xfrm>
          <a:prstGeom prst="roundRect">
            <a:avLst/>
          </a:prstGeom>
          <a:solidFill>
            <a:srgbClr val="01B8FE"/>
          </a:solidFill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语句</a:t>
            </a:r>
            <a:r>
              <a:rPr lang="zh-CN" altLang="en-US"/>
              <a:t>三</a:t>
            </a:r>
            <a:endParaRPr lang="zh-CN" altLang="en-US"/>
          </a:p>
        </p:txBody>
      </p:sp>
      <p:sp>
        <p:nvSpPr>
          <p:cNvPr id="16" name="圆角矩形 15"/>
          <p:cNvSpPr/>
          <p:nvPr/>
        </p:nvSpPr>
        <p:spPr>
          <a:xfrm>
            <a:off x="3359785" y="4432300"/>
            <a:ext cx="1221740" cy="384175"/>
          </a:xfrm>
          <a:prstGeom prst="roundRect">
            <a:avLst/>
          </a:prstGeom>
          <a:solidFill>
            <a:srgbClr val="01B8FE"/>
          </a:solidFill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语句</a:t>
            </a:r>
            <a:r>
              <a:rPr lang="en-US" altLang="zh-CN"/>
              <a:t>……</a:t>
            </a:r>
            <a:endParaRPr lang="en-US" altLang="zh-CN"/>
          </a:p>
        </p:txBody>
      </p:sp>
      <p:cxnSp>
        <p:nvCxnSpPr>
          <p:cNvPr id="18" name="直接箭头连接符 17"/>
          <p:cNvCxnSpPr>
            <a:stCxn id="5" idx="2"/>
            <a:endCxn id="10" idx="0"/>
          </p:cNvCxnSpPr>
          <p:nvPr/>
        </p:nvCxnSpPr>
        <p:spPr>
          <a:xfrm>
            <a:off x="1021080" y="3074035"/>
            <a:ext cx="0" cy="449580"/>
          </a:xfrm>
          <a:prstGeom prst="straightConnector1">
            <a:avLst/>
          </a:prstGeom>
          <a:ln>
            <a:solidFill>
              <a:schemeClr val="accent3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9" name="直接箭头连接符 18"/>
          <p:cNvCxnSpPr>
            <a:stCxn id="10" idx="2"/>
            <a:endCxn id="11" idx="0"/>
          </p:cNvCxnSpPr>
          <p:nvPr/>
        </p:nvCxnSpPr>
        <p:spPr>
          <a:xfrm>
            <a:off x="1021080" y="3907790"/>
            <a:ext cx="0" cy="426085"/>
          </a:xfrm>
          <a:prstGeom prst="straightConnector1">
            <a:avLst/>
          </a:prstGeom>
          <a:ln>
            <a:solidFill>
              <a:schemeClr val="accent3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0" name="肘形连接符 19"/>
          <p:cNvCxnSpPr>
            <a:stCxn id="12" idx="2"/>
            <a:endCxn id="13" idx="0"/>
          </p:cNvCxnSpPr>
          <p:nvPr/>
        </p:nvCxnSpPr>
        <p:spPr>
          <a:xfrm rot="5400000">
            <a:off x="3263265" y="1976120"/>
            <a:ext cx="637540" cy="777240"/>
          </a:xfrm>
          <a:prstGeom prst="bentConnector3">
            <a:avLst>
              <a:gd name="adj1" fmla="val 50000"/>
            </a:avLst>
          </a:prstGeom>
          <a:ln>
            <a:solidFill>
              <a:schemeClr val="accent3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2" name="肘形连接符 21"/>
          <p:cNvCxnSpPr>
            <a:stCxn id="12" idx="2"/>
            <a:endCxn id="14" idx="0"/>
          </p:cNvCxnSpPr>
          <p:nvPr/>
        </p:nvCxnSpPr>
        <p:spPr>
          <a:xfrm rot="5400000" flipV="1">
            <a:off x="4060825" y="1955800"/>
            <a:ext cx="637540" cy="817880"/>
          </a:xfrm>
          <a:prstGeom prst="bentConnector3">
            <a:avLst>
              <a:gd name="adj1" fmla="val 50000"/>
            </a:avLst>
          </a:prstGeom>
          <a:ln>
            <a:solidFill>
              <a:schemeClr val="accent3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4" name="肘形连接符 23"/>
          <p:cNvCxnSpPr>
            <a:stCxn id="13" idx="2"/>
            <a:endCxn id="15" idx="0"/>
          </p:cNvCxnSpPr>
          <p:nvPr/>
        </p:nvCxnSpPr>
        <p:spPr>
          <a:xfrm rot="5400000" flipV="1">
            <a:off x="3321685" y="2939415"/>
            <a:ext cx="520700" cy="777240"/>
          </a:xfrm>
          <a:prstGeom prst="bentConnector3">
            <a:avLst>
              <a:gd name="adj1" fmla="val 50000"/>
            </a:avLst>
          </a:prstGeom>
          <a:ln>
            <a:solidFill>
              <a:schemeClr val="accent3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5" name="肘形连接符 24"/>
          <p:cNvCxnSpPr>
            <a:stCxn id="14" idx="2"/>
            <a:endCxn id="15" idx="0"/>
          </p:cNvCxnSpPr>
          <p:nvPr/>
        </p:nvCxnSpPr>
        <p:spPr>
          <a:xfrm rot="5400000">
            <a:off x="4119245" y="2919095"/>
            <a:ext cx="520700" cy="817880"/>
          </a:xfrm>
          <a:prstGeom prst="bentConnector3">
            <a:avLst>
              <a:gd name="adj1" fmla="val 50000"/>
            </a:avLst>
          </a:prstGeom>
          <a:ln>
            <a:solidFill>
              <a:schemeClr val="accent3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6" name="直接箭头连接符 25"/>
          <p:cNvCxnSpPr>
            <a:endCxn id="16" idx="0"/>
          </p:cNvCxnSpPr>
          <p:nvPr/>
        </p:nvCxnSpPr>
        <p:spPr>
          <a:xfrm>
            <a:off x="3970655" y="3953510"/>
            <a:ext cx="0" cy="478790"/>
          </a:xfrm>
          <a:prstGeom prst="straightConnector1">
            <a:avLst/>
          </a:prstGeom>
          <a:ln>
            <a:solidFill>
              <a:schemeClr val="accent3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7" name="文本框 26"/>
          <p:cNvSpPr txBox="1"/>
          <p:nvPr/>
        </p:nvSpPr>
        <p:spPr>
          <a:xfrm>
            <a:off x="3359785" y="2180590"/>
            <a:ext cx="3740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highlight>
                  <a:srgbClr val="FFFF00"/>
                </a:highlight>
              </a:rPr>
              <a:t>真</a:t>
            </a:r>
            <a:endParaRPr lang="zh-CN" altLang="en-US">
              <a:highlight>
                <a:srgbClr val="FFFF00"/>
              </a:highlight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4282440" y="2180590"/>
            <a:ext cx="3740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highlight>
                  <a:srgbClr val="FFFF00"/>
                </a:highlight>
              </a:rPr>
              <a:t>假</a:t>
            </a:r>
            <a:endParaRPr lang="zh-CN" altLang="en-US">
              <a:highlight>
                <a:srgbClr val="FFFF00"/>
              </a:highlight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B8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520700" y="1805305"/>
            <a:ext cx="11150600" cy="253555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3">
            <a:schemeClr val="accent4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6000">
                <a:solidFill>
                  <a:schemeClr val="bg1"/>
                </a:solidFill>
                <a:effectLst/>
                <a:latin typeface="+mj-ea"/>
                <a:ea typeface="+mj-ea"/>
                <a:sym typeface="汉仪元隆黑-105简" panose="00020600040101010101" charset="-122"/>
              </a:rPr>
              <a:t>常用视窗组件入</a:t>
            </a:r>
            <a:r>
              <a:rPr lang="zh-CN" altLang="en-US" sz="6000">
                <a:solidFill>
                  <a:schemeClr val="bg1"/>
                </a:solidFill>
                <a:effectLst/>
                <a:latin typeface="+mj-ea"/>
                <a:ea typeface="+mj-ea"/>
                <a:sym typeface="汉仪元隆黑-105简" panose="00020600040101010101" charset="-122"/>
              </a:rPr>
              <a:t>门</a:t>
            </a:r>
            <a:endParaRPr lang="zh-CN" altLang="en-US" sz="6000">
              <a:solidFill>
                <a:schemeClr val="bg1"/>
              </a:solidFill>
              <a:effectLst/>
              <a:latin typeface="+mj-ea"/>
              <a:ea typeface="+mj-ea"/>
              <a:sym typeface="汉仪元隆黑-105简" panose="00020600040101010101" charset="-122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4598670" y="1238250"/>
            <a:ext cx="2984500" cy="889000"/>
          </a:xfrm>
          <a:prstGeom prst="roundRect">
            <a:avLst/>
          </a:prstGeom>
          <a:solidFill>
            <a:srgbClr val="01B8FE"/>
          </a:solidFill>
          <a:effectLst/>
        </p:spPr>
        <p:style>
          <a:lnRef idx="2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400">
                <a:solidFill>
                  <a:schemeClr val="bg1"/>
                </a:solidFill>
              </a:rPr>
              <a:t>第</a:t>
            </a:r>
            <a:r>
              <a:rPr lang="zh-CN" altLang="en-US" sz="2400">
                <a:solidFill>
                  <a:schemeClr val="bg1"/>
                </a:solidFill>
              </a:rPr>
              <a:t>三章</a:t>
            </a:r>
            <a:endParaRPr lang="zh-CN" altLang="en-US" sz="2400">
              <a:solidFill>
                <a:schemeClr val="bg1"/>
              </a:solidFill>
            </a:endParaRPr>
          </a:p>
        </p:txBody>
      </p:sp>
      <p:cxnSp>
        <p:nvCxnSpPr>
          <p:cNvPr id="2" name="直接连接符 1"/>
          <p:cNvCxnSpPr/>
          <p:nvPr/>
        </p:nvCxnSpPr>
        <p:spPr>
          <a:xfrm>
            <a:off x="-3175" y="6538595"/>
            <a:ext cx="12188825" cy="127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10173970" y="6551295"/>
            <a:ext cx="201803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400">
                <a:solidFill>
                  <a:schemeClr val="bg1"/>
                </a:solidFill>
                <a:latin typeface="+mn-ea"/>
                <a:sym typeface="标准粗黑" panose="02000503000000000000" charset="-122"/>
              </a:rPr>
              <a:t>www.qiaozhuo.net</a:t>
            </a:r>
            <a:endParaRPr lang="en-US" altLang="zh-CN" sz="1400">
              <a:solidFill>
                <a:schemeClr val="bg1"/>
              </a:solidFill>
              <a:latin typeface="+mn-ea"/>
              <a:sym typeface="标准粗黑" panose="02000503000000000000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" name="圆角矩形 5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rgbClr val="01B8FE"/>
          </a:soli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>
                <a:solidFill>
                  <a:schemeClr val="bg1"/>
                </a:solidFill>
              </a:rPr>
              <a:t>第三章：常用视窗组</a:t>
            </a:r>
            <a:r>
              <a:rPr lang="zh-CN" altLang="en-US" sz="2800">
                <a:solidFill>
                  <a:schemeClr val="bg1"/>
                </a:solidFill>
              </a:rPr>
              <a:t>件入</a:t>
            </a:r>
            <a:r>
              <a:rPr lang="zh-CN" altLang="en-US" sz="2800">
                <a:solidFill>
                  <a:schemeClr val="bg1"/>
                </a:solidFill>
              </a:rPr>
              <a:t>门</a:t>
            </a:r>
            <a:endParaRPr lang="zh-CN" altLang="en-US" sz="2800">
              <a:solidFill>
                <a:schemeClr val="bg1"/>
              </a:solidFill>
            </a:endParaRPr>
          </a:p>
        </p:txBody>
      </p:sp>
      <p:sp>
        <p:nvSpPr>
          <p:cNvPr id="3" name="圆角矩形 2"/>
          <p:cNvSpPr/>
          <p:nvPr>
            <p:custDataLst>
              <p:tags r:id="rId1"/>
            </p:custDataLst>
          </p:nvPr>
        </p:nvSpPr>
        <p:spPr>
          <a:xfrm>
            <a:off x="2604135" y="2971800"/>
            <a:ext cx="868045" cy="652145"/>
          </a:xfrm>
          <a:prstGeom prst="roundRect">
            <a:avLst/>
          </a:prstGeom>
          <a:solidFill>
            <a:srgbClr val="01B8FE"/>
          </a:solidFill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b="1"/>
              <a:t>2</a:t>
            </a:r>
            <a:endParaRPr lang="en-US" altLang="zh-CN" b="1"/>
          </a:p>
        </p:txBody>
      </p:sp>
      <p:sp>
        <p:nvSpPr>
          <p:cNvPr id="4" name="圆角矩形 3"/>
          <p:cNvSpPr/>
          <p:nvPr>
            <p:custDataLst>
              <p:tags r:id="rId2"/>
            </p:custDataLst>
          </p:nvPr>
        </p:nvSpPr>
        <p:spPr>
          <a:xfrm>
            <a:off x="3370580" y="2971800"/>
            <a:ext cx="5892165" cy="6521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1">
                    <a:lumMod val="75000"/>
                  </a:schemeClr>
                </a:solidFill>
              </a:rPr>
              <a:t>编辑</a:t>
            </a:r>
            <a:r>
              <a:rPr lang="zh-CN" altLang="en-US" b="1">
                <a:solidFill>
                  <a:schemeClr val="accent1">
                    <a:lumMod val="75000"/>
                  </a:schemeClr>
                </a:solidFill>
              </a:rPr>
              <a:t>框</a:t>
            </a:r>
            <a:endParaRPr lang="zh-CN" altLang="en-US" b="1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圆角矩形 4"/>
          <p:cNvSpPr/>
          <p:nvPr>
            <p:custDataLst>
              <p:tags r:id="rId3"/>
            </p:custDataLst>
          </p:nvPr>
        </p:nvSpPr>
        <p:spPr>
          <a:xfrm>
            <a:off x="2604135" y="3910965"/>
            <a:ext cx="868045" cy="652145"/>
          </a:xfrm>
          <a:prstGeom prst="roundRect">
            <a:avLst/>
          </a:prstGeom>
          <a:solidFill>
            <a:srgbClr val="01B8FE"/>
          </a:solidFill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b="1"/>
              <a:t>3</a:t>
            </a:r>
            <a:endParaRPr lang="en-US" altLang="zh-CN" b="1"/>
          </a:p>
        </p:txBody>
      </p:sp>
      <p:sp>
        <p:nvSpPr>
          <p:cNvPr id="7" name="圆角矩形 6"/>
          <p:cNvSpPr/>
          <p:nvPr>
            <p:custDataLst>
              <p:tags r:id="rId4"/>
            </p:custDataLst>
          </p:nvPr>
        </p:nvSpPr>
        <p:spPr>
          <a:xfrm>
            <a:off x="3370580" y="3910965"/>
            <a:ext cx="5892165" cy="6521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1">
                    <a:lumMod val="75000"/>
                  </a:schemeClr>
                </a:solidFill>
              </a:rPr>
              <a:t>按</a:t>
            </a:r>
            <a:r>
              <a:rPr lang="zh-CN" altLang="en-US" b="1">
                <a:solidFill>
                  <a:schemeClr val="accent1">
                    <a:lumMod val="75000"/>
                  </a:schemeClr>
                </a:solidFill>
              </a:rPr>
              <a:t>钮</a:t>
            </a:r>
            <a:endParaRPr lang="zh-CN" altLang="en-US" b="1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solidFill>
            <a:srgbClr val="01B8F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0602278" y="6551295"/>
            <a:ext cx="1589405" cy="30670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sz="1400" b="1">
                <a:ln w="15875"/>
                <a:solidFill>
                  <a:schemeClr val="accent1">
                    <a:lumMod val="75000"/>
                  </a:schemeClr>
                </a:solidFill>
                <a:effectLst/>
              </a:rPr>
              <a:t>www.qiaozhuo.net</a:t>
            </a:r>
            <a:endParaRPr lang="en-US" sz="1400" b="1">
              <a:ln w="15875"/>
              <a:solidFill>
                <a:schemeClr val="accent1">
                  <a:lumMod val="75000"/>
                </a:schemeClr>
              </a:solidFill>
              <a:effectLst/>
            </a:endParaRPr>
          </a:p>
        </p:txBody>
      </p:sp>
      <p:sp>
        <p:nvSpPr>
          <p:cNvPr id="2" name="圆角矩形 1"/>
          <p:cNvSpPr/>
          <p:nvPr>
            <p:custDataLst>
              <p:tags r:id="rId5"/>
            </p:custDataLst>
          </p:nvPr>
        </p:nvSpPr>
        <p:spPr>
          <a:xfrm>
            <a:off x="2604135" y="2078990"/>
            <a:ext cx="868045" cy="652145"/>
          </a:xfrm>
          <a:prstGeom prst="roundRect">
            <a:avLst/>
          </a:prstGeom>
          <a:solidFill>
            <a:srgbClr val="01B8FE"/>
          </a:solidFill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b="1"/>
              <a:t>1</a:t>
            </a:r>
            <a:endParaRPr lang="en-US" altLang="zh-CN" b="1"/>
          </a:p>
        </p:txBody>
      </p:sp>
      <p:sp>
        <p:nvSpPr>
          <p:cNvPr id="11" name="圆角矩形 10"/>
          <p:cNvSpPr/>
          <p:nvPr>
            <p:custDataLst>
              <p:tags r:id="rId6"/>
            </p:custDataLst>
          </p:nvPr>
        </p:nvSpPr>
        <p:spPr>
          <a:xfrm>
            <a:off x="3370580" y="2078990"/>
            <a:ext cx="5892165" cy="6521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1">
                    <a:lumMod val="75000"/>
                  </a:schemeClr>
                </a:solidFill>
              </a:rPr>
              <a:t>标</a:t>
            </a:r>
            <a:r>
              <a:rPr lang="zh-CN" altLang="en-US" b="1">
                <a:solidFill>
                  <a:schemeClr val="accent1">
                    <a:lumMod val="75000"/>
                  </a:schemeClr>
                </a:solidFill>
              </a:rPr>
              <a:t>签</a:t>
            </a:r>
            <a:endParaRPr lang="zh-CN" altLang="en-US" b="1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B8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520700" y="1805305"/>
            <a:ext cx="11150600" cy="253555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3">
            <a:schemeClr val="accent4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6000">
                <a:solidFill>
                  <a:schemeClr val="bg1"/>
                </a:solidFill>
                <a:effectLst/>
                <a:latin typeface="+mj-ea"/>
                <a:ea typeface="+mj-ea"/>
                <a:sym typeface="汉仪元隆黑-105简" panose="00020600040101010101" charset="-122"/>
              </a:rPr>
              <a:t>案例：《简单计算器》</a:t>
            </a:r>
            <a:r>
              <a:rPr lang="zh-CN" altLang="en-US" sz="6000">
                <a:solidFill>
                  <a:schemeClr val="bg1"/>
                </a:solidFill>
                <a:effectLst/>
                <a:latin typeface="+mj-ea"/>
                <a:ea typeface="+mj-ea"/>
                <a:sym typeface="汉仪元隆黑-105简" panose="00020600040101010101" charset="-122"/>
              </a:rPr>
              <a:t>程序</a:t>
            </a:r>
            <a:endParaRPr lang="zh-CN" altLang="en-US" sz="6000">
              <a:solidFill>
                <a:schemeClr val="bg1"/>
              </a:solidFill>
              <a:effectLst/>
              <a:latin typeface="+mj-ea"/>
              <a:ea typeface="+mj-ea"/>
              <a:sym typeface="汉仪元隆黑-105简" panose="00020600040101010101" charset="-122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4598670" y="1238250"/>
            <a:ext cx="2984500" cy="889000"/>
          </a:xfrm>
          <a:prstGeom prst="roundRect">
            <a:avLst/>
          </a:prstGeom>
          <a:solidFill>
            <a:srgbClr val="01B8FE"/>
          </a:solidFill>
          <a:effectLst/>
        </p:spPr>
        <p:style>
          <a:lnRef idx="2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400">
                <a:solidFill>
                  <a:schemeClr val="bg1"/>
                </a:solidFill>
              </a:rPr>
              <a:t>第</a:t>
            </a:r>
            <a:r>
              <a:rPr lang="zh-CN" altLang="en-US" sz="2400">
                <a:solidFill>
                  <a:schemeClr val="bg1"/>
                </a:solidFill>
              </a:rPr>
              <a:t>四章</a:t>
            </a:r>
            <a:endParaRPr lang="zh-CN" altLang="en-US" sz="2400">
              <a:solidFill>
                <a:schemeClr val="bg1"/>
              </a:solidFill>
            </a:endParaRPr>
          </a:p>
        </p:txBody>
      </p:sp>
      <p:cxnSp>
        <p:nvCxnSpPr>
          <p:cNvPr id="2" name="直接连接符 1"/>
          <p:cNvCxnSpPr/>
          <p:nvPr/>
        </p:nvCxnSpPr>
        <p:spPr>
          <a:xfrm>
            <a:off x="-3175" y="6538595"/>
            <a:ext cx="12188825" cy="127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10173970" y="6551295"/>
            <a:ext cx="201803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400">
                <a:solidFill>
                  <a:schemeClr val="bg1"/>
                </a:solidFill>
                <a:latin typeface="+mn-ea"/>
                <a:sym typeface="标准粗黑" panose="02000503000000000000" charset="-122"/>
              </a:rPr>
              <a:t>www.qiaozhuo.net</a:t>
            </a:r>
            <a:endParaRPr lang="en-US" altLang="zh-CN" sz="1400">
              <a:solidFill>
                <a:schemeClr val="bg1"/>
              </a:solidFill>
              <a:latin typeface="+mn-ea"/>
              <a:sym typeface="标准粗黑" panose="02000503000000000000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" name="圆角矩形 5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rgbClr val="01B8FE"/>
          </a:soli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>
                <a:solidFill>
                  <a:schemeClr val="bg1"/>
                </a:solidFill>
              </a:rPr>
              <a:t>第四章：案例：《简单计算器》</a:t>
            </a:r>
            <a:r>
              <a:rPr lang="zh-CN" altLang="en-US" sz="2800">
                <a:solidFill>
                  <a:schemeClr val="bg1"/>
                </a:solidFill>
              </a:rPr>
              <a:t>程序</a:t>
            </a:r>
            <a:endParaRPr lang="zh-CN" altLang="en-US" sz="2800">
              <a:solidFill>
                <a:schemeClr val="bg1"/>
              </a:solidFill>
            </a:endParaRPr>
          </a:p>
        </p:txBody>
      </p:sp>
      <p:sp>
        <p:nvSpPr>
          <p:cNvPr id="3" name="圆角矩形 2"/>
          <p:cNvSpPr/>
          <p:nvPr>
            <p:custDataLst>
              <p:tags r:id="rId1"/>
            </p:custDataLst>
          </p:nvPr>
        </p:nvSpPr>
        <p:spPr>
          <a:xfrm>
            <a:off x="2705735" y="3212465"/>
            <a:ext cx="868045" cy="652145"/>
          </a:xfrm>
          <a:prstGeom prst="roundRect">
            <a:avLst/>
          </a:prstGeom>
          <a:solidFill>
            <a:srgbClr val="01B8FE"/>
          </a:solidFill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b="1"/>
              <a:t>2</a:t>
            </a:r>
            <a:endParaRPr lang="en-US" altLang="zh-CN" b="1"/>
          </a:p>
        </p:txBody>
      </p:sp>
      <p:sp>
        <p:nvSpPr>
          <p:cNvPr id="4" name="圆角矩形 3"/>
          <p:cNvSpPr/>
          <p:nvPr>
            <p:custDataLst>
              <p:tags r:id="rId2"/>
            </p:custDataLst>
          </p:nvPr>
        </p:nvSpPr>
        <p:spPr>
          <a:xfrm>
            <a:off x="3472180" y="3212465"/>
            <a:ext cx="5892165" cy="6521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1">
                    <a:lumMod val="75000"/>
                  </a:schemeClr>
                </a:solidFill>
              </a:rPr>
              <a:t>编写代码</a:t>
            </a:r>
            <a:r>
              <a:rPr lang="zh-CN" altLang="en-US" b="1">
                <a:solidFill>
                  <a:schemeClr val="accent1">
                    <a:lumMod val="75000"/>
                  </a:schemeClr>
                </a:solidFill>
              </a:rPr>
              <a:t>逻辑</a:t>
            </a:r>
            <a:endParaRPr lang="zh-CN" altLang="en-US" b="1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圆角矩形 4"/>
          <p:cNvSpPr/>
          <p:nvPr>
            <p:custDataLst>
              <p:tags r:id="rId3"/>
            </p:custDataLst>
          </p:nvPr>
        </p:nvSpPr>
        <p:spPr>
          <a:xfrm>
            <a:off x="2705735" y="4151630"/>
            <a:ext cx="868045" cy="652145"/>
          </a:xfrm>
          <a:prstGeom prst="roundRect">
            <a:avLst/>
          </a:prstGeom>
          <a:solidFill>
            <a:srgbClr val="01B8FE"/>
          </a:solidFill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b="1"/>
              <a:t>3</a:t>
            </a:r>
            <a:endParaRPr lang="en-US" altLang="zh-CN" b="1"/>
          </a:p>
        </p:txBody>
      </p:sp>
      <p:sp>
        <p:nvSpPr>
          <p:cNvPr id="7" name="圆角矩形 6"/>
          <p:cNvSpPr/>
          <p:nvPr>
            <p:custDataLst>
              <p:tags r:id="rId4"/>
            </p:custDataLst>
          </p:nvPr>
        </p:nvSpPr>
        <p:spPr>
          <a:xfrm>
            <a:off x="3472180" y="4151630"/>
            <a:ext cx="5892165" cy="6521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1">
                    <a:lumMod val="75000"/>
                  </a:schemeClr>
                </a:solidFill>
                <a:sym typeface="+mn-ea"/>
              </a:rPr>
              <a:t>生成视窗程序</a:t>
            </a:r>
            <a:endParaRPr lang="zh-CN" altLang="en-US" b="1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solidFill>
            <a:srgbClr val="01B8F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0602278" y="6551295"/>
            <a:ext cx="1589405" cy="30670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sz="1400" b="1">
                <a:ln w="15875"/>
                <a:solidFill>
                  <a:schemeClr val="accent1">
                    <a:lumMod val="75000"/>
                  </a:schemeClr>
                </a:solidFill>
                <a:effectLst/>
              </a:rPr>
              <a:t>www.qiaozhuo.net</a:t>
            </a:r>
            <a:endParaRPr lang="en-US" sz="1400" b="1">
              <a:ln w="15875"/>
              <a:solidFill>
                <a:schemeClr val="accent1">
                  <a:lumMod val="75000"/>
                </a:schemeClr>
              </a:solidFill>
              <a:effectLst/>
            </a:endParaRPr>
          </a:p>
        </p:txBody>
      </p:sp>
      <p:sp>
        <p:nvSpPr>
          <p:cNvPr id="2" name="圆角矩形 1"/>
          <p:cNvSpPr/>
          <p:nvPr>
            <p:custDataLst>
              <p:tags r:id="rId5"/>
            </p:custDataLst>
          </p:nvPr>
        </p:nvSpPr>
        <p:spPr>
          <a:xfrm>
            <a:off x="2705735" y="2319655"/>
            <a:ext cx="868045" cy="652145"/>
          </a:xfrm>
          <a:prstGeom prst="roundRect">
            <a:avLst/>
          </a:prstGeom>
          <a:solidFill>
            <a:srgbClr val="01B8FE"/>
          </a:solidFill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b="1"/>
              <a:t>1</a:t>
            </a:r>
            <a:endParaRPr lang="en-US" altLang="zh-CN" b="1"/>
          </a:p>
        </p:txBody>
      </p:sp>
      <p:sp>
        <p:nvSpPr>
          <p:cNvPr id="11" name="圆角矩形 10"/>
          <p:cNvSpPr/>
          <p:nvPr>
            <p:custDataLst>
              <p:tags r:id="rId6"/>
            </p:custDataLst>
          </p:nvPr>
        </p:nvSpPr>
        <p:spPr>
          <a:xfrm>
            <a:off x="3472180" y="2319655"/>
            <a:ext cx="5892165" cy="6521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chemeClr val="accent1">
                    <a:lumMod val="75000"/>
                  </a:schemeClr>
                </a:solidFill>
              </a:rPr>
              <a:t>编辑程序界</a:t>
            </a:r>
            <a:r>
              <a:rPr lang="zh-CN" altLang="en-US" b="1">
                <a:solidFill>
                  <a:schemeClr val="accent1">
                    <a:lumMod val="75000"/>
                  </a:schemeClr>
                </a:solidFill>
              </a:rPr>
              <a:t>面</a:t>
            </a:r>
            <a:endParaRPr lang="zh-CN" altLang="en-US" b="1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B8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520700" y="1805305"/>
            <a:ext cx="11150600" cy="253555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3">
            <a:schemeClr val="accent4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6000">
                <a:solidFill>
                  <a:schemeClr val="bg1"/>
                </a:solidFill>
                <a:effectLst/>
                <a:latin typeface="+mj-ea"/>
                <a:ea typeface="+mj-ea"/>
                <a:sym typeface="汉仪元隆黑-105简" panose="00020600040101010101" charset="-122"/>
              </a:rPr>
              <a:t>后续学习建</a:t>
            </a:r>
            <a:r>
              <a:rPr lang="zh-CN" altLang="en-US" sz="6000">
                <a:solidFill>
                  <a:schemeClr val="bg1"/>
                </a:solidFill>
                <a:effectLst/>
                <a:latin typeface="+mj-ea"/>
                <a:ea typeface="+mj-ea"/>
                <a:sym typeface="汉仪元隆黑-105简" panose="00020600040101010101" charset="-122"/>
              </a:rPr>
              <a:t>议</a:t>
            </a:r>
            <a:endParaRPr lang="zh-CN" altLang="en-US" sz="6000">
              <a:solidFill>
                <a:schemeClr val="bg1"/>
              </a:solidFill>
              <a:effectLst/>
              <a:latin typeface="+mj-ea"/>
              <a:ea typeface="+mj-ea"/>
              <a:sym typeface="汉仪元隆黑-105简" panose="00020600040101010101" charset="-122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4603750" y="1238250"/>
            <a:ext cx="2984500" cy="889000"/>
          </a:xfrm>
          <a:prstGeom prst="roundRect">
            <a:avLst/>
          </a:prstGeom>
          <a:solidFill>
            <a:srgbClr val="01B8FE"/>
          </a:solidFill>
          <a:effectLst/>
        </p:spPr>
        <p:style>
          <a:lnRef idx="2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400">
                <a:solidFill>
                  <a:schemeClr val="bg1"/>
                </a:solidFill>
              </a:rPr>
              <a:t>第</a:t>
            </a:r>
            <a:r>
              <a:rPr lang="zh-CN" altLang="en-US" sz="2400">
                <a:solidFill>
                  <a:schemeClr val="bg1"/>
                </a:solidFill>
              </a:rPr>
              <a:t>五章</a:t>
            </a:r>
            <a:endParaRPr lang="zh-CN" altLang="en-US" sz="2400">
              <a:solidFill>
                <a:schemeClr val="bg1"/>
              </a:solidFill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-3175" y="6381750"/>
            <a:ext cx="12188825" cy="127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8997315" y="6381750"/>
            <a:ext cx="31883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400">
                <a:solidFill>
                  <a:schemeClr val="bg1"/>
                </a:solidFill>
                <a:latin typeface="+mn-ea"/>
                <a:sym typeface="标准粗黑" panose="02000503000000000000" charset="-122"/>
              </a:rPr>
              <a:t>www.qiaozhuo.net</a:t>
            </a:r>
            <a:endParaRPr lang="en-US" altLang="zh-CN" sz="2400">
              <a:solidFill>
                <a:schemeClr val="bg1"/>
              </a:solidFill>
              <a:latin typeface="+mn-ea"/>
              <a:sym typeface="标准粗黑" panose="02000503000000000000" charset="-12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" name="圆角矩形 5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rgbClr val="01B8FE"/>
          </a:soli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>
                <a:solidFill>
                  <a:schemeClr val="bg1"/>
                </a:solidFill>
              </a:rPr>
              <a:t>第五章：后续学习建</a:t>
            </a:r>
            <a:r>
              <a:rPr lang="zh-CN" altLang="en-US" sz="2800">
                <a:solidFill>
                  <a:schemeClr val="bg1"/>
                </a:solidFill>
              </a:rPr>
              <a:t>议</a:t>
            </a:r>
            <a:endParaRPr lang="zh-CN" altLang="en-US" sz="2800">
              <a:solidFill>
                <a:schemeClr val="bg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02615" y="1180465"/>
            <a:ext cx="11201400" cy="50774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chemeClr val="accent1">
                    <a:lumMod val="75000"/>
                  </a:schemeClr>
                </a:solidFill>
              </a:rPr>
              <a:t>亲爱的编程爱好者们，</a:t>
            </a:r>
            <a:endParaRPr lang="zh-CN" altLang="en-US" b="1">
              <a:solidFill>
                <a:schemeClr val="accent1">
                  <a:lumMod val="75000"/>
                </a:schemeClr>
              </a:solidFill>
            </a:endParaRPr>
          </a:p>
          <a:p>
            <a:endParaRPr lang="zh-CN" altLang="en-US" b="1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zh-CN" altLang="en-US" b="1">
                <a:solidFill>
                  <a:schemeClr val="accent1">
                    <a:lumMod val="75000"/>
                  </a:schemeClr>
                </a:solidFill>
              </a:rPr>
              <a:t>在巧琢编程网的陪伴下，您已经顺利完成了《火山视窗开发入门课》这一旅程，就像一位勇敢的探险家，初步揭开了</a:t>
            </a:r>
            <a:r>
              <a:rPr lang="zh-CN" altLang="en-US" b="1">
                <a:solidFill>
                  <a:schemeClr val="accent1">
                    <a:lumMod val="75000"/>
                  </a:schemeClr>
                </a:solidFill>
              </a:rPr>
              <a:t>视窗开发世界的神秘面纱。此刻，您或许正站在一座巍峨山峰的半山腰，眼前是更加壮丽而复杂的编程景观，心中既有成就感，也充满了对未知的好奇与向往。</a:t>
            </a:r>
            <a:endParaRPr lang="zh-CN" altLang="en-US" b="1">
              <a:solidFill>
                <a:schemeClr val="accent1">
                  <a:lumMod val="75000"/>
                </a:schemeClr>
              </a:solidFill>
            </a:endParaRPr>
          </a:p>
          <a:p>
            <a:endParaRPr lang="zh-CN" altLang="en-US" b="1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zh-CN" altLang="en-US" b="1">
                <a:solidFill>
                  <a:schemeClr val="accent1">
                    <a:lumMod val="75000"/>
                  </a:schemeClr>
                </a:solidFill>
              </a:rPr>
              <a:t>《火山</a:t>
            </a:r>
            <a:r>
              <a:rPr lang="zh-CN" altLang="en-US" b="1">
                <a:solidFill>
                  <a:schemeClr val="accent1">
                    <a:lumMod val="75000"/>
                  </a:schemeClr>
                </a:solidFill>
              </a:rPr>
              <a:t>视窗开发入门课》就像一盏明灯，引领您从编程的门外汉，成为了能够构建简单应用的“入门级工匠”。您学会了如何在代码的海洋中航行，体验了从设计到实现的全过程，那份成就感，如同亲手点亮的第一盏灯火，照亮了前行的道路。</a:t>
            </a:r>
            <a:endParaRPr lang="zh-CN" altLang="en-US" b="1">
              <a:solidFill>
                <a:schemeClr val="accent1">
                  <a:lumMod val="75000"/>
                </a:schemeClr>
              </a:solidFill>
            </a:endParaRPr>
          </a:p>
          <a:p>
            <a:endParaRPr lang="zh-CN" altLang="en-US" b="1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zh-CN" altLang="en-US" b="1">
                <a:solidFill>
                  <a:schemeClr val="accent1">
                    <a:lumMod val="75000"/>
                  </a:schemeClr>
                </a:solidFill>
              </a:rPr>
              <a:t>然而，编程的世界浩瀚无垠，仅仅掌握入门知识，还不足以让我们在这片广袤的土地上自由驰骋。正如古人所言：“学无止境，气有浩然。”在软件开发这条路上，每一次深入学习，都是对自己能力边界的拓宽，每一次实践尝试，都是对梦想的坚定追寻。</a:t>
            </a:r>
            <a:endParaRPr lang="zh-CN" altLang="en-US" b="1">
              <a:solidFill>
                <a:schemeClr val="accent1">
                  <a:lumMod val="75000"/>
                </a:schemeClr>
              </a:solidFill>
            </a:endParaRPr>
          </a:p>
          <a:p>
            <a:endParaRPr lang="zh-CN" altLang="en-US" b="1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zh-CN" altLang="en-US" b="1">
                <a:solidFill>
                  <a:schemeClr val="accent1">
                    <a:lumMod val="75000"/>
                  </a:schemeClr>
                </a:solidFill>
              </a:rPr>
              <a:t>因此，巧琢编程网精心筹备了《火山视窗开发从入门到精通》——这是一门专为希望在</a:t>
            </a:r>
            <a:r>
              <a:rPr lang="zh-CN" altLang="en-US" b="1">
                <a:solidFill>
                  <a:schemeClr val="accent1">
                    <a:lumMod val="75000"/>
                  </a:schemeClr>
                </a:solidFill>
              </a:rPr>
              <a:t>视窗开发领域更上一层楼的学习者打造的进阶课程。它不仅是对《入门》课程的深化与拓展，更是您从“入门”迈向“精通”的桥梁。在这里，您将深入了解</a:t>
            </a:r>
            <a:r>
              <a:rPr lang="zh-CN" altLang="en-US" b="1">
                <a:solidFill>
                  <a:schemeClr val="accent1">
                    <a:lumMod val="75000"/>
                  </a:schemeClr>
                </a:solidFill>
              </a:rPr>
              <a:t>视窗系统的底层机制，掌握高级编程技巧，学会如何设计高效、美观的用户界面，以及如何优化应用性能，确保它在万千应用中脱颖而出。</a:t>
            </a:r>
            <a:endParaRPr lang="zh-CN" altLang="en-US" b="1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solidFill>
            <a:srgbClr val="01B8F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0602278" y="6551295"/>
            <a:ext cx="1589405" cy="30670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sz="1400" b="1">
                <a:ln w="15875"/>
                <a:solidFill>
                  <a:schemeClr val="accent1">
                    <a:lumMod val="75000"/>
                  </a:schemeClr>
                </a:solidFill>
                <a:effectLst/>
              </a:rPr>
              <a:t>www.qiaozhuo.net</a:t>
            </a:r>
            <a:endParaRPr lang="en-US" sz="1400" b="1">
              <a:ln w="15875"/>
              <a:solidFill>
                <a:schemeClr val="accent1">
                  <a:lumMod val="75000"/>
                </a:schemeClr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" name="圆角矩形 5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rgbClr val="01B8FE"/>
          </a:soli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>
                <a:solidFill>
                  <a:schemeClr val="bg1"/>
                </a:solidFill>
              </a:rPr>
              <a:t>第五章：后续学习建</a:t>
            </a:r>
            <a:r>
              <a:rPr lang="zh-CN" altLang="en-US" sz="2800">
                <a:solidFill>
                  <a:schemeClr val="bg1"/>
                </a:solidFill>
              </a:rPr>
              <a:t>议</a:t>
            </a:r>
            <a:endParaRPr lang="zh-CN" altLang="en-US" sz="2800">
              <a:solidFill>
                <a:schemeClr val="bg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02615" y="1180465"/>
            <a:ext cx="11201400" cy="36925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chemeClr val="accent1">
                    <a:lumMod val="75000"/>
                  </a:schemeClr>
                </a:solidFill>
              </a:rPr>
              <a:t>学习之路，亦是修行之旅。在编程的世界里，每一次挑战都藏着成长的机遇，每一次失败都是通往成功的垫脚石。我们相信，每一位选择继续深造的您，都怀揣着对技术的热爱与对梦想的执着。正如匠人雕琢美玉，需经千锤百炼，方能成就非凡。您的每一次努力，都是在为自己的编程之路铺就坚实的基石。</a:t>
            </a:r>
            <a:endParaRPr lang="zh-CN" altLang="en-US" b="1">
              <a:solidFill>
                <a:schemeClr val="accent1">
                  <a:lumMod val="75000"/>
                </a:schemeClr>
              </a:solidFill>
            </a:endParaRPr>
          </a:p>
          <a:p>
            <a:endParaRPr lang="zh-CN" altLang="en-US" b="1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zh-CN" altLang="en-US" b="1">
                <a:solidFill>
                  <a:schemeClr val="accent1">
                    <a:lumMod val="75000"/>
                  </a:schemeClr>
                </a:solidFill>
              </a:rPr>
              <a:t>在巧琢编程网，我们不仅仅是知识的传递者，更是您学习旅程中的伙伴与朋友。我们希望通过《火山视窗开发从入门到精</a:t>
            </a:r>
            <a:r>
              <a:rPr lang="zh-CN" altLang="en-US" b="1">
                <a:solidFill>
                  <a:schemeClr val="accent1">
                    <a:lumMod val="75000"/>
                  </a:schemeClr>
                </a:solidFill>
              </a:rPr>
              <a:t>通》，不仅能让您的技术能力实现质的飞跃，更能激发您内心的潜能，让您在编程的广阔天地间，展翅高飞，成就一番属于自己的辉煌。</a:t>
            </a:r>
            <a:endParaRPr lang="zh-CN" altLang="en-US" b="1">
              <a:solidFill>
                <a:schemeClr val="accent1">
                  <a:lumMod val="75000"/>
                </a:schemeClr>
              </a:solidFill>
            </a:endParaRPr>
          </a:p>
          <a:p>
            <a:endParaRPr lang="zh-CN" altLang="en-US" b="1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zh-CN" altLang="en-US" b="1">
                <a:solidFill>
                  <a:schemeClr val="accent1">
                    <a:lumMod val="75000"/>
                  </a:schemeClr>
                </a:solidFill>
              </a:rPr>
              <a:t>现在，是时候迈出这一步，从“初识火山”到“精通</a:t>
            </a:r>
            <a:r>
              <a:rPr lang="zh-CN" altLang="en-US" b="1">
                <a:solidFill>
                  <a:schemeClr val="accent1">
                    <a:lumMod val="75000"/>
                  </a:schemeClr>
                </a:solidFill>
              </a:rPr>
              <a:t>视窗”，让我们一起，开启这段充满挑战与收获的进阶之旅。在巧琢编程网，您的每一分投入，都将转化为未来成功的种子，绽放出最耀眼的光芒。</a:t>
            </a:r>
            <a:endParaRPr lang="zh-CN" altLang="en-US" b="1">
              <a:solidFill>
                <a:schemeClr val="accent1">
                  <a:lumMod val="75000"/>
                </a:schemeClr>
              </a:solidFill>
            </a:endParaRPr>
          </a:p>
          <a:p>
            <a:endParaRPr lang="zh-CN" altLang="en-US" b="1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zh-CN" altLang="en-US" b="1">
                <a:solidFill>
                  <a:schemeClr val="accent1">
                    <a:lumMod val="75000"/>
                  </a:schemeClr>
                </a:solidFill>
              </a:rPr>
              <a:t>为了庆祝《火山视窗开发从入门到精</a:t>
            </a:r>
            <a:r>
              <a:rPr lang="zh-CN" altLang="en-US" b="1">
                <a:solidFill>
                  <a:schemeClr val="accent1">
                    <a:lumMod val="75000"/>
                  </a:schemeClr>
                </a:solidFill>
              </a:rPr>
              <a:t>通》的推出，前100名报名者将享受专属优惠，更有机会获得一对一学习指导。赶快行动吧，让梦想照进现实，从这一刻开始！</a:t>
            </a:r>
            <a:endParaRPr lang="zh-CN" altLang="en-US" b="1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516370"/>
            <a:ext cx="12192000" cy="76200"/>
          </a:xfrm>
          <a:prstGeom prst="rect">
            <a:avLst/>
          </a:prstGeom>
          <a:solidFill>
            <a:srgbClr val="01B8F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0602278" y="6551295"/>
            <a:ext cx="1589405" cy="30670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sz="1400" b="1">
                <a:ln w="15875"/>
                <a:solidFill>
                  <a:schemeClr val="accent1">
                    <a:lumMod val="75000"/>
                  </a:schemeClr>
                </a:solidFill>
                <a:effectLst/>
              </a:rPr>
              <a:t>www.qiaozhuo.net</a:t>
            </a:r>
            <a:endParaRPr lang="en-US" sz="1400" b="1">
              <a:ln w="15875"/>
              <a:solidFill>
                <a:schemeClr val="accent1">
                  <a:lumMod val="75000"/>
                </a:schemeClr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B8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520700" y="1805305"/>
            <a:ext cx="11150600" cy="253555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3">
            <a:schemeClr val="accent4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 sz="5400">
              <a:solidFill>
                <a:schemeClr val="bg1"/>
              </a:solidFill>
              <a:effectLst/>
              <a:latin typeface="+mj-ea"/>
              <a:ea typeface="+mj-ea"/>
              <a:sym typeface="汉仪元隆黑-105简" panose="00020600040101010101" charset="-122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4588510" y="1238250"/>
            <a:ext cx="2984500" cy="889000"/>
          </a:xfrm>
          <a:prstGeom prst="roundRect">
            <a:avLst/>
          </a:prstGeom>
          <a:solidFill>
            <a:srgbClr val="01B8FE"/>
          </a:solidFill>
          <a:effectLst/>
        </p:spPr>
        <p:style>
          <a:lnRef idx="2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400">
              <a:solidFill>
                <a:schemeClr val="bg1"/>
              </a:solidFill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-3175" y="6381750"/>
            <a:ext cx="12188825" cy="127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4587875" y="1336040"/>
            <a:ext cx="2985135" cy="6756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400">
                <a:solidFill>
                  <a:schemeClr val="bg1"/>
                </a:solidFill>
                <a:latin typeface="+mn-ea"/>
                <a:sym typeface="标准粗黑" panose="02000503000000000000" charset="-122"/>
              </a:rPr>
              <a:t>巧琢编程网</a:t>
            </a:r>
            <a:endParaRPr lang="en-US" altLang="zh-CN" sz="2400">
              <a:solidFill>
                <a:schemeClr val="bg1"/>
              </a:solidFill>
              <a:latin typeface="+mn-ea"/>
              <a:sym typeface="标准粗黑" panose="02000503000000000000" charset="-122"/>
            </a:endParaRPr>
          </a:p>
          <a:p>
            <a:pPr algn="ctr"/>
            <a:r>
              <a:rPr lang="en-US" altLang="zh-CN" sz="1400">
                <a:solidFill>
                  <a:schemeClr val="bg1"/>
                </a:solidFill>
                <a:latin typeface="+mn-ea"/>
                <a:sym typeface="标准粗黑" panose="02000503000000000000" charset="-122"/>
              </a:rPr>
              <a:t>www.qiaozhuo.net</a:t>
            </a:r>
            <a:endParaRPr lang="en-US" altLang="zh-CN" sz="1400">
              <a:solidFill>
                <a:schemeClr val="bg1"/>
              </a:solidFill>
              <a:latin typeface="+mn-ea"/>
              <a:sym typeface="标准粗黑" panose="02000503000000000000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18185" y="2393315"/>
            <a:ext cx="1072578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4800">
                <a:solidFill>
                  <a:schemeClr val="bg1"/>
                </a:solidFill>
                <a:effectLst/>
                <a:latin typeface="+mj-ea"/>
                <a:ea typeface="+mj-ea"/>
                <a:sym typeface="汉仪元隆黑-105简" panose="00020600040101010101" charset="-122"/>
              </a:rPr>
              <a:t>路虽远行则将至，事虽难做则必成。</a:t>
            </a:r>
            <a:endParaRPr lang="zh-CN" altLang="en-US" sz="4800">
              <a:solidFill>
                <a:schemeClr val="bg1"/>
              </a:solidFill>
              <a:effectLst/>
              <a:latin typeface="+mj-ea"/>
              <a:ea typeface="+mj-ea"/>
              <a:sym typeface="汉仪元隆黑-105简" panose="00020600040101010101" charset="-122"/>
            </a:endParaRPr>
          </a:p>
          <a:p>
            <a:pPr algn="ctr"/>
            <a:r>
              <a:rPr lang="zh-CN" altLang="en-US" sz="4800">
                <a:solidFill>
                  <a:schemeClr val="bg1"/>
                </a:solidFill>
              </a:rPr>
              <a:t>祝福你！再</a:t>
            </a:r>
            <a:r>
              <a:rPr lang="zh-CN" altLang="en-US" sz="4800">
                <a:solidFill>
                  <a:schemeClr val="bg1"/>
                </a:solidFill>
              </a:rPr>
              <a:t>会！</a:t>
            </a:r>
            <a:endParaRPr lang="zh-CN" altLang="en-US" sz="480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DIAGRAM_VIRTUALLY_FRAME" val="{&quot;height&quot;:349.25,&quot;left&quot;:186.4,&quot;top&quot;:106.4,&quot;width&quot;:524.3}"/>
</p:tagLst>
</file>

<file path=ppt/tags/tag2.xml><?xml version="1.0" encoding="utf-8"?>
<p:tagLst xmlns:p="http://schemas.openxmlformats.org/presentationml/2006/main">
  <p:tag name="KSO_WM_DIAGRAM_VIRTUALLY_FRAME" val="{&quot;height&quot;:349.25,&quot;left&quot;:186.4,&quot;top&quot;:106.4,&quot;width&quot;:524.3}"/>
</p:tagLst>
</file>

<file path=ppt/tags/tag3.xml><?xml version="1.0" encoding="utf-8"?>
<p:tagLst xmlns:p="http://schemas.openxmlformats.org/presentationml/2006/main">
  <p:tag name="KSO_WM_DIAGRAM_VIRTUALLY_FRAME" val="{&quot;height&quot;:349.25,&quot;left&quot;:186.4,&quot;top&quot;:106.4,&quot;width&quot;:524.3}"/>
</p:tagLst>
</file>

<file path=ppt/tags/tag4.xml><?xml version="1.0" encoding="utf-8"?>
<p:tagLst xmlns:p="http://schemas.openxmlformats.org/presentationml/2006/main">
  <p:tag name="KSO_WM_DIAGRAM_VIRTUALLY_FRAME" val="{&quot;height&quot;:349.25,&quot;left&quot;:186.4,&quot;top&quot;:106.4,&quot;width&quot;:524.3}"/>
</p:tagLst>
</file>

<file path=ppt/tags/tag5.xml><?xml version="1.0" encoding="utf-8"?>
<p:tagLst xmlns:p="http://schemas.openxmlformats.org/presentationml/2006/main">
  <p:tag name="KSO_WM_DIAGRAM_VIRTUALLY_FRAME" val="{&quot;height&quot;:349.25,&quot;left&quot;:186.4,&quot;top&quot;:106.4,&quot;width&quot;:524.3}"/>
</p:tagLst>
</file>

<file path=ppt/tags/tag6.xml><?xml version="1.0" encoding="utf-8"?>
<p:tagLst xmlns:p="http://schemas.openxmlformats.org/presentationml/2006/main">
  <p:tag name="KSO_WM_DIAGRAM_VIRTUALLY_FRAME" val="{&quot;height&quot;:349.25,&quot;left&quot;:186.4,&quot;top&quot;:106.4,&quot;width&quot;:524.3}"/>
</p:tagLst>
</file>

<file path=ppt/tags/tag7.xml><?xml version="1.0" encoding="utf-8"?>
<p:tagLst xmlns:p="http://schemas.openxmlformats.org/presentationml/2006/main">
  <p:tag name="KSO_WM_DIAGRAM_VIRTUALLY_FRAME" val="{&quot;height&quot;:349.25,&quot;left&quot;:186.4,&quot;top&quot;:106.4,&quot;width&quot;:524.3}"/>
</p:tagLst>
</file>

<file path=ppt/tags/tag8.xml><?xml version="1.0" encoding="utf-8"?>
<p:tagLst xmlns:p="http://schemas.openxmlformats.org/presentationml/2006/main">
  <p:tag name="KSO_WM_DIAGRAM_VIRTUALLY_FRAME" val="{&quot;height&quot;:349.25,&quot;left&quot;:186.4,&quot;top&quot;:106.4,&quot;width&quot;:524.3}"/>
</p:tagLst>
</file>

<file path=ppt/tags/tag9.xml><?xml version="1.0" encoding="utf-8"?>
<p:tagLst xmlns:p="http://schemas.openxmlformats.org/presentationml/2006/main">
  <p:tag name="KSO_WM_DIAGRAM_VIRTUALLY_FRAME" val="{&quot;height&quot;:349.25,&quot;left&quot;:186.4,&quot;top&quot;:106.4,&quot;width&quot;:524.3}"/>
</p:tagLst>
</file>

<file path=ppt/tags/tag10.xml><?xml version="1.0" encoding="utf-8"?>
<p:tagLst xmlns:p="http://schemas.openxmlformats.org/presentationml/2006/main">
  <p:tag name="KSO_WM_DIAGRAM_VIRTUALLY_FRAME" val="{&quot;height&quot;:349.25,&quot;left&quot;:186.4,&quot;top&quot;:106.4,&quot;width&quot;:524.3}"/>
</p:tagLst>
</file>

<file path=ppt/tags/tag11.xml><?xml version="1.0" encoding="utf-8"?>
<p:tagLst xmlns:p="http://schemas.openxmlformats.org/presentationml/2006/main">
  <p:tag name="KSO_WM_DIAGRAM_VIRTUALLY_FRAME" val="{&quot;height&quot;:349.25,&quot;left&quot;:186.4,&quot;top&quot;:106.4,&quot;width&quot;:525.4}"/>
</p:tagLst>
</file>

<file path=ppt/tags/tag12.xml><?xml version="1.0" encoding="utf-8"?>
<p:tagLst xmlns:p="http://schemas.openxmlformats.org/presentationml/2006/main">
  <p:tag name="KSO_WM_DIAGRAM_VIRTUALLY_FRAME" val="{&quot;height&quot;:349.25,&quot;left&quot;:186.4,&quot;top&quot;:106.4,&quot;width&quot;:525.4}"/>
</p:tagLst>
</file>

<file path=ppt/tags/tag13.xml><?xml version="1.0" encoding="utf-8"?>
<p:tagLst xmlns:p="http://schemas.openxmlformats.org/presentationml/2006/main">
  <p:tag name="KSO_WM_DIAGRAM_VIRTUALLY_FRAME" val="{&quot;height&quot;:349.25,&quot;left&quot;:186.4,&quot;top&quot;:106.4,&quot;width&quot;:525.4}"/>
</p:tagLst>
</file>

<file path=ppt/tags/tag14.xml><?xml version="1.0" encoding="utf-8"?>
<p:tagLst xmlns:p="http://schemas.openxmlformats.org/presentationml/2006/main">
  <p:tag name="KSO_WM_DIAGRAM_VIRTUALLY_FRAME" val="{&quot;height&quot;:349.25,&quot;left&quot;:186.4,&quot;top&quot;:106.4,&quot;width&quot;:525.4}"/>
</p:tagLst>
</file>

<file path=ppt/tags/tag15.xml><?xml version="1.0" encoding="utf-8"?>
<p:tagLst xmlns:p="http://schemas.openxmlformats.org/presentationml/2006/main">
  <p:tag name="KSO_WM_DIAGRAM_VIRTUALLY_FRAME" val="{&quot;height&quot;:349.25,&quot;left&quot;:186.4,&quot;top&quot;:106.4,&quot;width&quot;:525.4}"/>
</p:tagLst>
</file>

<file path=ppt/tags/tag16.xml><?xml version="1.0" encoding="utf-8"?>
<p:tagLst xmlns:p="http://schemas.openxmlformats.org/presentationml/2006/main">
  <p:tag name="KSO_WM_DIAGRAM_VIRTUALLY_FRAME" val="{&quot;height&quot;:349.25,&quot;left&quot;:186.4,&quot;top&quot;:106.4,&quot;width&quot;:525.4}"/>
</p:tagLst>
</file>

<file path=ppt/tags/tag17.xml><?xml version="1.0" encoding="utf-8"?>
<p:tagLst xmlns:p="http://schemas.openxmlformats.org/presentationml/2006/main">
  <p:tag name="KSO_WM_DIAGRAM_VIRTUALLY_FRAME" val="{&quot;height&quot;:354,&quot;left&quot;:186.4,&quot;top&quot;:101.65,&quot;width&quot;:525.4}"/>
</p:tagLst>
</file>

<file path=ppt/tags/tag18.xml><?xml version="1.0" encoding="utf-8"?>
<p:tagLst xmlns:p="http://schemas.openxmlformats.org/presentationml/2006/main">
  <p:tag name="KSO_WM_DIAGRAM_VIRTUALLY_FRAME" val="{&quot;height&quot;:354,&quot;left&quot;:186.4,&quot;top&quot;:101.65,&quot;width&quot;:525.4}"/>
</p:tagLst>
</file>

<file path=ppt/tags/tag19.xml><?xml version="1.0" encoding="utf-8"?>
<p:tagLst xmlns:p="http://schemas.openxmlformats.org/presentationml/2006/main">
  <p:tag name="KSO_WM_DIAGRAM_VIRTUALLY_FRAME" val="{&quot;height&quot;:354,&quot;left&quot;:186.4,&quot;top&quot;:101.65,&quot;width&quot;:525.4}"/>
</p:tagLst>
</file>

<file path=ppt/tags/tag20.xml><?xml version="1.0" encoding="utf-8"?>
<p:tagLst xmlns:p="http://schemas.openxmlformats.org/presentationml/2006/main">
  <p:tag name="KSO_WM_DIAGRAM_VIRTUALLY_FRAME" val="{&quot;height&quot;:354,&quot;left&quot;:186.4,&quot;top&quot;:101.65,&quot;width&quot;:525.4}"/>
</p:tagLst>
</file>

<file path=ppt/tags/tag21.xml><?xml version="1.0" encoding="utf-8"?>
<p:tagLst xmlns:p="http://schemas.openxmlformats.org/presentationml/2006/main">
  <p:tag name="KSO_WM_DIAGRAM_VIRTUALLY_FRAME" val="{&quot;height&quot;:354,&quot;left&quot;:186.4,&quot;top&quot;:101.65,&quot;width&quot;:525.4}"/>
</p:tagLst>
</file>

<file path=ppt/tags/tag22.xml><?xml version="1.0" encoding="utf-8"?>
<p:tagLst xmlns:p="http://schemas.openxmlformats.org/presentationml/2006/main">
  <p:tag name="KSO_WM_DIAGRAM_VIRTUALLY_FRAME" val="{&quot;height&quot;:354,&quot;left&quot;:186.4,&quot;top&quot;:101.65,&quot;width&quot;:525.4}"/>
</p:tagLst>
</file>

<file path=ppt/tags/tag23.xml><?xml version="1.0" encoding="utf-8"?>
<p:tagLst xmlns:p="http://schemas.openxmlformats.org/presentationml/2006/main">
  <p:tag name="KSO_WM_DIAGRAM_VIRTUALLY_FRAME" val="{&quot;height&quot;:349.25,&quot;left&quot;:186.4,&quot;top&quot;:106.4,&quot;width&quot;:525.4}"/>
</p:tagLst>
</file>

<file path=ppt/tags/tag24.xml><?xml version="1.0" encoding="utf-8"?>
<p:tagLst xmlns:p="http://schemas.openxmlformats.org/presentationml/2006/main">
  <p:tag name="KSO_WM_DIAGRAM_VIRTUALLY_FRAME" val="{&quot;height&quot;:349.25,&quot;left&quot;:186.4,&quot;top&quot;:106.4,&quot;width&quot;:525.4}"/>
</p:tagLst>
</file>

<file path=ppt/tags/tag25.xml><?xml version="1.0" encoding="utf-8"?>
<p:tagLst xmlns:p="http://schemas.openxmlformats.org/presentationml/2006/main">
  <p:tag name="KSO_WM_DIAGRAM_VIRTUALLY_FRAME" val="{&quot;height&quot;:349.25,&quot;left&quot;:186.4,&quot;top&quot;:106.4,&quot;width&quot;:525.4}"/>
</p:tagLst>
</file>

<file path=ppt/tags/tag26.xml><?xml version="1.0" encoding="utf-8"?>
<p:tagLst xmlns:p="http://schemas.openxmlformats.org/presentationml/2006/main">
  <p:tag name="KSO_WM_DIAGRAM_VIRTUALLY_FRAME" val="{&quot;height&quot;:349.25,&quot;left&quot;:186.4,&quot;top&quot;:106.4,&quot;width&quot;:525.4}"/>
</p:tagLst>
</file>

<file path=ppt/tags/tag27.xml><?xml version="1.0" encoding="utf-8"?>
<p:tagLst xmlns:p="http://schemas.openxmlformats.org/presentationml/2006/main">
  <p:tag name="KSO_WM_DIAGRAM_VIRTUALLY_FRAME" val="{&quot;height&quot;:354,&quot;left&quot;:186.4,&quot;top&quot;:101.65,&quot;width&quot;:525.4}"/>
</p:tagLst>
</file>

<file path=ppt/tags/tag28.xml><?xml version="1.0" encoding="utf-8"?>
<p:tagLst xmlns:p="http://schemas.openxmlformats.org/presentationml/2006/main">
  <p:tag name="KSO_WM_DIAGRAM_VIRTUALLY_FRAME" val="{&quot;height&quot;:354,&quot;left&quot;:186.4,&quot;top&quot;:101.65,&quot;width&quot;:525.4}"/>
</p:tagLst>
</file>

<file path=ppt/tags/tag29.xml><?xml version="1.0" encoding="utf-8"?>
<p:tagLst xmlns:p="http://schemas.openxmlformats.org/presentationml/2006/main">
  <p:tag name="RESOURCE_RECORD_KEY" val="{&quot;13&quot;:[4563127,20362259,20419717,4364952,20280319]}"/>
</p:tagLst>
</file>

<file path=ppt/tags/tag30.xml><?xml version="1.0" encoding="utf-8"?>
<p:tagLst xmlns:p="http://schemas.openxmlformats.org/presentationml/2006/main">
  <p:tag name="RESOURCE_RECORD_KEY" val="{&quot;13&quot;:[4563127,20362259,20419717]}"/>
</p:tagLst>
</file>

<file path=ppt/tags/tag31.xml><?xml version="1.0" encoding="utf-8"?>
<p:tagLst xmlns:p="http://schemas.openxmlformats.org/presentationml/2006/main">
  <p:tag name="KSO_WM_DIAGRAM_VIRTUALLY_FRAME" val="{&quot;height&quot;:387.4,&quot;left&quot;:44.25,&quot;top&quot;:95.75,&quot;width&quot;:352.4}"/>
</p:tagLst>
</file>

<file path=ppt/tags/tag32.xml><?xml version="1.0" encoding="utf-8"?>
<p:tagLst xmlns:p="http://schemas.openxmlformats.org/presentationml/2006/main">
  <p:tag name="KSO_WM_DIAGRAM_VIRTUALLY_FRAME" val="{&quot;height&quot;:387.4,&quot;left&quot;:44.25,&quot;top&quot;:95.75,&quot;width&quot;:352.4}"/>
</p:tagLst>
</file>

<file path=ppt/tags/tag33.xml><?xml version="1.0" encoding="utf-8"?>
<p:tagLst xmlns:p="http://schemas.openxmlformats.org/presentationml/2006/main">
  <p:tag name="KSO_WM_DIAGRAM_VIRTUALLY_FRAME" val="{&quot;height&quot;:387.4,&quot;left&quot;:44.25,&quot;top&quot;:95.75,&quot;width&quot;:352.4}"/>
</p:tagLst>
</file>

<file path=ppt/tags/tag34.xml><?xml version="1.0" encoding="utf-8"?>
<p:tagLst xmlns:p="http://schemas.openxmlformats.org/presentationml/2006/main">
  <p:tag name="KSO_WM_DIAGRAM_VIRTUALLY_FRAME" val="{&quot;height&quot;:387.4,&quot;left&quot;:44.25,&quot;top&quot;:95.75,&quot;width&quot;:352.4}"/>
</p:tagLst>
</file>

<file path=ppt/tags/tag35.xml><?xml version="1.0" encoding="utf-8"?>
<p:tagLst xmlns:p="http://schemas.openxmlformats.org/presentationml/2006/main">
  <p:tag name="KSO_WM_DIAGRAM_VIRTUALLY_FRAME" val="{&quot;height&quot;:387.4,&quot;left&quot;:44.25,&quot;top&quot;:95.75,&quot;width&quot;:352.4}"/>
</p:tagLst>
</file>

<file path=ppt/tags/tag36.xml><?xml version="1.0" encoding="utf-8"?>
<p:tagLst xmlns:p="http://schemas.openxmlformats.org/presentationml/2006/main">
  <p:tag name="KSO_WM_DIAGRAM_VIRTUALLY_FRAME" val="{&quot;height&quot;:387.4,&quot;left&quot;:44.25,&quot;top&quot;:95.75,&quot;width&quot;:352.4}"/>
</p:tagLst>
</file>

<file path=ppt/tags/tag37.xml><?xml version="1.0" encoding="utf-8"?>
<p:tagLst xmlns:p="http://schemas.openxmlformats.org/presentationml/2006/main">
  <p:tag name="RESOURCE_RECORD_KEY" val="{&quot;13&quot;:[4563127,20362259,20419717]}"/>
</p:tagLst>
</file>

<file path=ppt/tags/tag38.xml><?xml version="1.0" encoding="utf-8"?>
<p:tagLst xmlns:p="http://schemas.openxmlformats.org/presentationml/2006/main">
  <p:tag name="RESOURCE_RECORD_KEY" val="{&quot;13&quot;:[4563127,20362259,20419717]}"/>
</p:tagLst>
</file>

<file path=ppt/tags/tag39.xml><?xml version="1.0" encoding="utf-8"?>
<p:tagLst xmlns:p="http://schemas.openxmlformats.org/presentationml/2006/main">
  <p:tag name="TABLE_ENDDRAG_ORIGIN_RECT" val="376*204"/>
  <p:tag name="TABLE_ENDDRAG_RECT" val="22*118*376*204"/>
</p:tagLst>
</file>

<file path=ppt/tags/tag40.xml><?xml version="1.0" encoding="utf-8"?>
<p:tagLst xmlns:p="http://schemas.openxmlformats.org/presentationml/2006/main">
  <p:tag name="RESOURCE_RECORD_KEY" val="{&quot;13&quot;:[4563127,20362259,20419717]}"/>
</p:tagLst>
</file>

<file path=ppt/tags/tag41.xml><?xml version="1.0" encoding="utf-8"?>
<p:tagLst xmlns:p="http://schemas.openxmlformats.org/presentationml/2006/main">
  <p:tag name="TABLE_ENDDRAG_ORIGIN_RECT" val="376*204"/>
  <p:tag name="TABLE_ENDDRAG_RECT" val="22*118*376*204"/>
</p:tagLst>
</file>

<file path=ppt/tags/tag42.xml><?xml version="1.0" encoding="utf-8"?>
<p:tagLst xmlns:p="http://schemas.openxmlformats.org/presentationml/2006/main">
  <p:tag name="RESOURCE_RECORD_KEY" val="{&quot;13&quot;:[4563127,20362259,20419717]}"/>
</p:tagLst>
</file>

<file path=ppt/tags/tag43.xml><?xml version="1.0" encoding="utf-8"?>
<p:tagLst xmlns:p="http://schemas.openxmlformats.org/presentationml/2006/main">
  <p:tag name="RESOURCE_RECORD_KEY" val="{&quot;13&quot;:[4563127,20362259,20419717]}"/>
</p:tagLst>
</file>

<file path=ppt/tags/tag44.xml><?xml version="1.0" encoding="utf-8"?>
<p:tagLst xmlns:p="http://schemas.openxmlformats.org/presentationml/2006/main">
  <p:tag name="KSO_WM_DIAGRAM_VIRTUALLY_FRAME" val="{&quot;height&quot;:354,&quot;left&quot;:186.4,&quot;top&quot;:101.65,&quot;width&quot;:525.4}"/>
</p:tagLst>
</file>

<file path=ppt/tags/tag45.xml><?xml version="1.0" encoding="utf-8"?>
<p:tagLst xmlns:p="http://schemas.openxmlformats.org/presentationml/2006/main">
  <p:tag name="KSO_WM_DIAGRAM_VIRTUALLY_FRAME" val="{&quot;height&quot;:354,&quot;left&quot;:186.4,&quot;top&quot;:101.65,&quot;width&quot;:525.4}"/>
</p:tagLst>
</file>

<file path=ppt/tags/tag46.xml><?xml version="1.0" encoding="utf-8"?>
<p:tagLst xmlns:p="http://schemas.openxmlformats.org/presentationml/2006/main">
  <p:tag name="KSO_WM_DIAGRAM_VIRTUALLY_FRAME" val="{&quot;height&quot;:354,&quot;left&quot;:186.4,&quot;top&quot;:101.65,&quot;width&quot;:525.4}"/>
</p:tagLst>
</file>

<file path=ppt/tags/tag47.xml><?xml version="1.0" encoding="utf-8"?>
<p:tagLst xmlns:p="http://schemas.openxmlformats.org/presentationml/2006/main">
  <p:tag name="KSO_WM_DIAGRAM_VIRTUALLY_FRAME" val="{&quot;height&quot;:354,&quot;left&quot;:186.4,&quot;top&quot;:101.65,&quot;width&quot;:525.4}"/>
</p:tagLst>
</file>

<file path=ppt/tags/tag48.xml><?xml version="1.0" encoding="utf-8"?>
<p:tagLst xmlns:p="http://schemas.openxmlformats.org/presentationml/2006/main">
  <p:tag name="KSO_WM_DIAGRAM_VIRTUALLY_FRAME" val="{&quot;height&quot;:354,&quot;left&quot;:186.4,&quot;top&quot;:101.65,&quot;width&quot;:525.4}"/>
</p:tagLst>
</file>

<file path=ppt/tags/tag49.xml><?xml version="1.0" encoding="utf-8"?>
<p:tagLst xmlns:p="http://schemas.openxmlformats.org/presentationml/2006/main">
  <p:tag name="KSO_WM_DIAGRAM_VIRTUALLY_FRAME" val="{&quot;height&quot;:354,&quot;left&quot;:186.4,&quot;top&quot;:101.65,&quot;width&quot;:525.4}"/>
</p:tagLst>
</file>

<file path=ppt/tags/tag50.xml><?xml version="1.0" encoding="utf-8"?>
<p:tagLst xmlns:p="http://schemas.openxmlformats.org/presentationml/2006/main">
  <p:tag name="KSO_WM_DIAGRAM_VIRTUALLY_FRAME" val="{&quot;height&quot;:354,&quot;left&quot;:186.4,&quot;top&quot;:101.65,&quot;width&quot;:525.4}"/>
</p:tagLst>
</file>

<file path=ppt/tags/tag51.xml><?xml version="1.0" encoding="utf-8"?>
<p:tagLst xmlns:p="http://schemas.openxmlformats.org/presentationml/2006/main">
  <p:tag name="KSO_WM_DIAGRAM_VIRTUALLY_FRAME" val="{&quot;height&quot;:354,&quot;left&quot;:186.4,&quot;top&quot;:101.65,&quot;width&quot;:525.4}"/>
</p:tagLst>
</file>

<file path=ppt/tags/tag52.xml><?xml version="1.0" encoding="utf-8"?>
<p:tagLst xmlns:p="http://schemas.openxmlformats.org/presentationml/2006/main">
  <p:tag name="KSO_WM_DIAGRAM_VIRTUALLY_FRAME" val="{&quot;height&quot;:354,&quot;left&quot;:186.4,&quot;top&quot;:101.65,&quot;width&quot;:525.4}"/>
</p:tagLst>
</file>

<file path=ppt/tags/tag53.xml><?xml version="1.0" encoding="utf-8"?>
<p:tagLst xmlns:p="http://schemas.openxmlformats.org/presentationml/2006/main">
  <p:tag name="KSO_WM_DIAGRAM_VIRTUALLY_FRAME" val="{&quot;height&quot;:354,&quot;left&quot;:186.4,&quot;top&quot;:101.65,&quot;width&quot;:525.4}"/>
</p:tagLst>
</file>

<file path=ppt/tags/tag54.xml><?xml version="1.0" encoding="utf-8"?>
<p:tagLst xmlns:p="http://schemas.openxmlformats.org/presentationml/2006/main">
  <p:tag name="KSO_WM_DIAGRAM_VIRTUALLY_FRAME" val="{&quot;height&quot;:354,&quot;left&quot;:186.4,&quot;top&quot;:101.65,&quot;width&quot;:525.4}"/>
</p:tagLst>
</file>

<file path=ppt/tags/tag55.xml><?xml version="1.0" encoding="utf-8"?>
<p:tagLst xmlns:p="http://schemas.openxmlformats.org/presentationml/2006/main">
  <p:tag name="KSO_WM_DIAGRAM_VIRTUALLY_FRAME" val="{&quot;height&quot;:354,&quot;left&quot;:186.4,&quot;top&quot;:101.65,&quot;width&quot;:525.4}"/>
</p:tagLst>
</file>

<file path=ppt/tags/tag56.xml><?xml version="1.0" encoding="utf-8"?>
<p:tagLst xmlns:p="http://schemas.openxmlformats.org/presentationml/2006/main">
  <p:tag name="commondata" val="eyJoZGlkIjoiZTQxZGY5ZWFkZDY0ZjNjYTI3ODFjOTExYzlhMjVlYzkifQ=="/>
  <p:tag name="resource_record_key" val="{&quot;12&quot;:[25002277],&quot;13&quot;:[19951231,4563128,4563124,20419721,4563127,20362259,20419717,4364952,20280319],&quot;29&quot;:[50052423,50052436,50000142]}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3150</Words>
  <Application>WPS 演示</Application>
  <PresentationFormat>宽屏</PresentationFormat>
  <Paragraphs>389</Paragraphs>
  <Slides>24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6" baseType="lpstr">
      <vt:lpstr>Arial</vt:lpstr>
      <vt:lpstr>宋体</vt:lpstr>
      <vt:lpstr>Wingdings</vt:lpstr>
      <vt:lpstr>汉仪元隆黑-105简</vt:lpstr>
      <vt:lpstr>黑体</vt:lpstr>
      <vt:lpstr>标准粗黑</vt:lpstr>
      <vt:lpstr>微软雅黑</vt:lpstr>
      <vt:lpstr>Calibri</vt:lpstr>
      <vt:lpstr>Arial Unicode MS</vt:lpstr>
      <vt:lpstr>标准粗黑</vt:lpstr>
      <vt:lpstr>汉仪元隆黑-105简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zmmhcc-P43s</dc:creator>
  <cp:lastModifiedBy>zmmhcc</cp:lastModifiedBy>
  <cp:revision>80</cp:revision>
  <dcterms:created xsi:type="dcterms:W3CDTF">2023-08-09T12:44:00Z</dcterms:created>
  <dcterms:modified xsi:type="dcterms:W3CDTF">2026-01-22T12:42:53Z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E18F61A9E723483C9BDC11331E3B654E_13</vt:lpwstr>
  </property>
  <property fmtid="{D5CDD505-2E9C-101B-9397-08002B2CF9AE}" pid="3" name="KSOProductBuildVer">
    <vt:lpwstr>2052-12.1.0.24034</vt:lpwstr>
  </property>
</Properties>
</file>