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3"/>
    <p:sldId id="261" r:id="rId4"/>
    <p:sldId id="262" r:id="rId5"/>
    <p:sldId id="263" r:id="rId6"/>
    <p:sldId id="264" r:id="rId7"/>
    <p:sldId id="305" r:id="rId8"/>
    <p:sldId id="307" r:id="rId9"/>
    <p:sldId id="265" r:id="rId10"/>
    <p:sldId id="266" r:id="rId11"/>
    <p:sldId id="308" r:id="rId12"/>
    <p:sldId id="309" r:id="rId13"/>
    <p:sldId id="310" r:id="rId14"/>
    <p:sldId id="311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x="12192000" cy="6858000"/>
  <p:notesSz cx="6858000" cy="9144000"/>
  <p:embeddedFontLst>
    <p:embeddedFont>
      <p:font typeface="标准粗黑" panose="02000503000000000000" charset="-122"/>
      <p:regular r:id="rId56"/>
    </p:embeddedFont>
    <p:embeddedFont>
      <p:font typeface="微软雅黑" panose="020B0503020204020204" charset="-122"/>
      <p:regular r:id="rId57"/>
    </p:embeddedFont>
    <p:embeddedFont>
      <p:font typeface="Calibri" panose="020F0502020204030204" charset="0"/>
      <p:regular r:id="rId58"/>
      <p:bold r:id="rId59"/>
      <p:italic r:id="rId60"/>
      <p:boldItalic r:id="rId61"/>
    </p:embeddedFont>
  </p:embeddedFontLst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2" Type="http://schemas.openxmlformats.org/officeDocument/2006/relationships/tags" Target="tags/tag176.xml"/><Relationship Id="rId61" Type="http://schemas.openxmlformats.org/officeDocument/2006/relationships/font" Target="fonts/font6.fntdata"/><Relationship Id="rId60" Type="http://schemas.openxmlformats.org/officeDocument/2006/relationships/font" Target="fonts/font5.fntdata"/><Relationship Id="rId6" Type="http://schemas.openxmlformats.org/officeDocument/2006/relationships/slide" Target="slides/slide4.xml"/><Relationship Id="rId59" Type="http://schemas.openxmlformats.org/officeDocument/2006/relationships/font" Target="fonts/font4.fntdata"/><Relationship Id="rId58" Type="http://schemas.openxmlformats.org/officeDocument/2006/relationships/font" Target="fonts/font3.fntdata"/><Relationship Id="rId57" Type="http://schemas.openxmlformats.org/officeDocument/2006/relationships/font" Target="fonts/font2.fntdata"/><Relationship Id="rId56" Type="http://schemas.openxmlformats.org/officeDocument/2006/relationships/font" Target="fonts/font1.fntdata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image" Target="../media/image7.png"/><Relationship Id="rId4" Type="http://schemas.openxmlformats.org/officeDocument/2006/relationships/tags" Target="../tags/tag15.xml"/><Relationship Id="rId3" Type="http://schemas.openxmlformats.org/officeDocument/2006/relationships/image" Target="../media/image6.png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10.png"/><Relationship Id="rId2" Type="http://schemas.openxmlformats.org/officeDocument/2006/relationships/tags" Target="../tags/tag14.xml"/><Relationship Id="rId19" Type="http://schemas.openxmlformats.org/officeDocument/2006/relationships/image" Target="../media/image9.png"/><Relationship Id="rId18" Type="http://schemas.openxmlformats.org/officeDocument/2006/relationships/image" Target="../media/image8.png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tags" Target="../tags/tag6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13.xml"/><Relationship Id="rId1" Type="http://schemas.openxmlformats.org/officeDocument/2006/relationships/tags" Target="../tags/tag10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8281035" y="694690"/>
            <a:ext cx="339026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accent4"/>
                </a:solidFill>
                <a:latin typeface="+mj-ea"/>
                <a:ea typeface="+mj-ea"/>
                <a:cs typeface="+mj-ea"/>
              </a:rPr>
              <a:t>巧</a:t>
            </a:r>
            <a:r>
              <a:rPr lang="zh-CN" altLang="en-US">
                <a:solidFill>
                  <a:schemeClr val="accent4"/>
                </a:solidFill>
                <a:latin typeface="+mj-ea"/>
                <a:ea typeface="+mj-ea"/>
                <a:cs typeface="+mj-ea"/>
              </a:rPr>
              <a:t>琢编程</a:t>
            </a:r>
            <a:r>
              <a:rPr lang="en-US" altLang="zh-CN">
                <a:solidFill>
                  <a:schemeClr val="accent4"/>
                </a:solidFill>
                <a:latin typeface="+mj-ea"/>
                <a:ea typeface="+mj-ea"/>
                <a:cs typeface="+mj-ea"/>
              </a:rPr>
              <a:t> · </a:t>
            </a:r>
            <a:r>
              <a:rPr lang="zh-CN" altLang="en-US">
                <a:solidFill>
                  <a:schemeClr val="accent4"/>
                </a:solidFill>
                <a:latin typeface="+mj-ea"/>
                <a:ea typeface="+mj-ea"/>
                <a:cs typeface="+mj-ea"/>
              </a:rPr>
              <a:t>从入门到实战系列</a:t>
            </a:r>
            <a:endParaRPr lang="zh-CN" altLang="en-US">
              <a:solidFill>
                <a:schemeClr val="accent4"/>
              </a:solidFill>
              <a:latin typeface="+mj-ea"/>
              <a:ea typeface="+mj-ea"/>
              <a:cs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175" y="6381750"/>
            <a:ext cx="12188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997315" y="6381750"/>
            <a:ext cx="3188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latin typeface="+mn-ea"/>
                <a:sym typeface="标准粗黑" panose="02000503000000000000" charset="-122"/>
              </a:rPr>
              <a:t>www.qiaozhuo.net</a:t>
            </a:r>
            <a:endParaRPr lang="en-US" altLang="zh-CN" sz="2400">
              <a:solidFill>
                <a:schemeClr val="bg1"/>
              </a:solidFill>
              <a:latin typeface="+mn-ea"/>
              <a:sym typeface="标准粗黑" panose="02000503000000000000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402590" y="1295400"/>
            <a:ext cx="11377295" cy="408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917" h="6430">
                <a:moveTo>
                  <a:pt x="0" y="0"/>
                </a:moveTo>
                <a:lnTo>
                  <a:pt x="17917" y="0"/>
                </a:lnTo>
                <a:lnTo>
                  <a:pt x="17917" y="6430"/>
                </a:lnTo>
                <a:lnTo>
                  <a:pt x="11176" y="6430"/>
                </a:lnTo>
                <a:lnTo>
                  <a:pt x="11176" y="5945"/>
                </a:lnTo>
                <a:cubicBezTo>
                  <a:pt x="11176" y="5829"/>
                  <a:pt x="11083" y="5736"/>
                  <a:pt x="10967" y="5736"/>
                </a:cubicBezTo>
                <a:lnTo>
                  <a:pt x="7219" y="5736"/>
                </a:lnTo>
                <a:cubicBezTo>
                  <a:pt x="7103" y="5736"/>
                  <a:pt x="7010" y="5829"/>
                  <a:pt x="7010" y="5945"/>
                </a:cubicBezTo>
                <a:lnTo>
                  <a:pt x="7010" y="6430"/>
                </a:lnTo>
                <a:lnTo>
                  <a:pt x="0" y="643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zh-CN" altLang="en-US" sz="8000">
                <a:solidFill>
                  <a:schemeClr val="bg1"/>
                </a:solidFill>
                <a:latin typeface="+mj-ea"/>
                <a:ea typeface="+mj-ea"/>
                <a:sym typeface="标准粗黑" panose="02000503000000000000" charset="-122"/>
              </a:rPr>
              <a:t>火山安卓</a:t>
            </a:r>
            <a:r>
              <a:rPr lang="en-US" altLang="zh-CN" sz="8000">
                <a:solidFill>
                  <a:schemeClr val="bg1"/>
                </a:solidFill>
                <a:latin typeface="+mj-ea"/>
                <a:ea typeface="+mj-ea"/>
                <a:sym typeface="标准粗黑" panose="02000503000000000000" charset="-122"/>
              </a:rPr>
              <a:t>APP</a:t>
            </a:r>
            <a:r>
              <a:rPr lang="zh-CN" altLang="en-US" sz="8000">
                <a:solidFill>
                  <a:schemeClr val="bg1"/>
                </a:solidFill>
                <a:latin typeface="+mj-ea"/>
                <a:ea typeface="+mj-ea"/>
                <a:sym typeface="标准粗黑" panose="02000503000000000000" charset="-122"/>
              </a:rPr>
              <a:t>开发课：</a:t>
            </a:r>
            <a:endParaRPr lang="zh-CN" altLang="en-US" sz="8000">
              <a:solidFill>
                <a:schemeClr val="bg1"/>
              </a:solidFill>
              <a:latin typeface="+mj-ea"/>
              <a:ea typeface="+mj-ea"/>
              <a:sym typeface="标准粗黑" panose="02000503000000000000" charset="-122"/>
            </a:endParaRPr>
          </a:p>
          <a:p>
            <a:pPr algn="ctr"/>
            <a:r>
              <a:rPr lang="zh-CN" altLang="en-US" sz="8000">
                <a:solidFill>
                  <a:schemeClr val="bg1"/>
                </a:solidFill>
                <a:latin typeface="+mj-ea"/>
                <a:ea typeface="+mj-ea"/>
                <a:sym typeface="标准粗黑" panose="02000503000000000000" charset="-122"/>
              </a:rPr>
              <a:t>从入门到实战</a:t>
            </a:r>
            <a:endParaRPr lang="zh-CN" altLang="en-US" sz="8000">
              <a:solidFill>
                <a:schemeClr val="bg1"/>
              </a:solidFill>
              <a:latin typeface="+mj-ea"/>
              <a:ea typeface="+mj-ea"/>
              <a:sym typeface="标准粗黑" panose="02000503000000000000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853305" y="4936490"/>
            <a:ext cx="2645410" cy="79565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巧琢编程网出品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48280" y="229044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14725" y="22904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搭建开发</a:t>
            </a:r>
            <a:r>
              <a:rPr lang="zh-CN" altLang="en-US" sz="2000" b="1">
                <a:solidFill>
                  <a:schemeClr val="accent4"/>
                </a:solidFill>
              </a:rPr>
              <a:t>环境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第一章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初识火山软件开发平</a:t>
            </a:r>
            <a:r>
              <a:rPr lang="zh-CN" altLang="en-US" sz="2800">
                <a:solidFill>
                  <a:schemeClr val="bg1"/>
                </a:solidFill>
              </a:rPr>
              <a:t>台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48280" y="324294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14725" y="32429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认识火山软件开发平台界</a:t>
            </a:r>
            <a:r>
              <a:rPr lang="zh-CN" altLang="en-US" sz="2000" b="1">
                <a:solidFill>
                  <a:schemeClr val="accent4"/>
                </a:solidFill>
              </a:rPr>
              <a:t>面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48280" y="410654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14725" y="41065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创建我的第一个安卓</a:t>
            </a:r>
            <a:r>
              <a:rPr lang="en-US" altLang="zh-CN" sz="2000" b="1">
                <a:solidFill>
                  <a:schemeClr val="accent4"/>
                </a:solidFill>
              </a:rPr>
              <a:t>APP</a:t>
            </a:r>
            <a:endParaRPr lang="en-US" altLang="zh-CN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第一章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初识火山软件开发平</a:t>
            </a:r>
            <a:r>
              <a:rPr lang="zh-CN" altLang="en-US" sz="2800">
                <a:solidFill>
                  <a:schemeClr val="bg1"/>
                </a:solidFill>
              </a:rPr>
              <a:t>台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48280" y="229044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14725" y="22904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从代码到</a:t>
            </a:r>
            <a:r>
              <a:rPr lang="en-US" altLang="zh-CN" sz="2000" b="1">
                <a:solidFill>
                  <a:schemeClr val="accent4"/>
                </a:solidFill>
              </a:rPr>
              <a:t>APP</a:t>
            </a:r>
            <a:endParaRPr lang="en-US" altLang="zh-CN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第二章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安卓</a:t>
            </a:r>
            <a:r>
              <a:rPr lang="en-US" altLang="zh-CN" sz="2800">
                <a:solidFill>
                  <a:schemeClr val="bg1"/>
                </a:solidFill>
              </a:rPr>
              <a:t>APP</a:t>
            </a:r>
            <a:r>
              <a:rPr lang="zh-CN" altLang="en-US" sz="2800">
                <a:solidFill>
                  <a:schemeClr val="bg1"/>
                </a:solidFill>
              </a:rPr>
              <a:t>是如何运行</a:t>
            </a:r>
            <a:r>
              <a:rPr lang="zh-CN" altLang="en-US" sz="2800">
                <a:solidFill>
                  <a:schemeClr val="bg1"/>
                </a:solidFill>
              </a:rPr>
              <a:t>的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48280" y="324294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14725" y="32429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accent4"/>
                </a:solidFill>
              </a:rPr>
              <a:t>APP</a:t>
            </a:r>
            <a:r>
              <a:rPr lang="zh-CN" altLang="en-US" sz="2000" b="1">
                <a:solidFill>
                  <a:schemeClr val="accent4"/>
                </a:solidFill>
              </a:rPr>
              <a:t>运行环境</a:t>
            </a:r>
            <a:r>
              <a:rPr lang="zh-CN" altLang="en-US" sz="2000" b="1">
                <a:solidFill>
                  <a:schemeClr val="accent4"/>
                </a:solidFill>
              </a:rPr>
              <a:t>介绍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48280" y="410654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14725" y="410654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熟悉火山项目文件结</a:t>
            </a:r>
            <a:r>
              <a:rPr lang="zh-CN" altLang="en-US" sz="2000" b="1">
                <a:solidFill>
                  <a:schemeClr val="accent4"/>
                </a:solidFill>
              </a:rPr>
              <a:t>构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第二章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第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1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节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从代码到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AP</a:t>
            </a:r>
            <a:r>
              <a:rPr lang="en-US" sz="2800">
                <a:solidFill>
                  <a:schemeClr val="bg1"/>
                </a:solidFill>
                <a:sym typeface="+mn-ea"/>
              </a:rPr>
              <a:t>P</a:t>
            </a:r>
            <a:endParaRPr lang="en-US" sz="2800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1610" y="960120"/>
            <a:ext cx="117963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/>
              <a:t>程序员使用</a:t>
            </a:r>
            <a:r>
              <a:rPr lang="zh-CN" altLang="en-US" b="1">
                <a:solidFill>
                  <a:schemeClr val="accent2"/>
                </a:solidFill>
              </a:rPr>
              <a:t>火山软件开发平台</a:t>
            </a:r>
            <a:r>
              <a:rPr lang="zh-CN" altLang="en-US"/>
              <a:t>编写的源代码是人类可读的</a:t>
            </a:r>
            <a:r>
              <a:rPr lang="zh-CN" altLang="en-US" b="1">
                <a:solidFill>
                  <a:schemeClr val="accent2"/>
                </a:solidFill>
              </a:rPr>
              <a:t>文本文件</a:t>
            </a:r>
            <a:r>
              <a:rPr lang="zh-CN" altLang="en-US"/>
              <a:t>，其中包含了应用程序的逻辑与指令。然而，安卓设备无法直接执行这些文本代码，它仅能运行经过编译打包的</a:t>
            </a:r>
            <a:r>
              <a:rPr lang="en-US" altLang="zh-CN" b="1">
                <a:solidFill>
                  <a:schemeClr val="accent2"/>
                </a:solidFill>
                <a:latin typeface="+mn-ea"/>
                <a:cs typeface="+mn-ea"/>
              </a:rPr>
              <a:t>APK</a:t>
            </a:r>
            <a:r>
              <a:rPr lang="zh-CN" altLang="en-US" b="1">
                <a:solidFill>
                  <a:schemeClr val="accent2"/>
                </a:solidFill>
                <a:latin typeface="+mn-ea"/>
                <a:cs typeface="+mn-ea"/>
              </a:rPr>
              <a:t>文件</a:t>
            </a:r>
            <a:r>
              <a:rPr lang="zh-CN" altLang="en-US"/>
              <a:t>。为了让安卓设备运行应用，需借助编译器将</a:t>
            </a:r>
            <a:r>
              <a:rPr lang="zh-CN" altLang="en-US" b="1">
                <a:solidFill>
                  <a:schemeClr val="accent2"/>
                </a:solidFill>
              </a:rPr>
              <a:t>源代码</a:t>
            </a:r>
            <a:r>
              <a:rPr lang="zh-CN" altLang="en-US"/>
              <a:t>转换为</a:t>
            </a:r>
            <a:r>
              <a:rPr lang="en-US" altLang="zh-CN" b="1">
                <a:solidFill>
                  <a:schemeClr val="accent2"/>
                </a:solidFill>
              </a:rPr>
              <a:t>.class</a:t>
            </a:r>
            <a:r>
              <a:rPr lang="zh-CN" altLang="en-US" b="1">
                <a:solidFill>
                  <a:schemeClr val="accent2"/>
                </a:solidFill>
              </a:rPr>
              <a:t>文件</a:t>
            </a:r>
            <a:r>
              <a:rPr lang="zh-CN" altLang="en-US"/>
              <a:t>，再通过</a:t>
            </a:r>
            <a:r>
              <a:rPr lang="en-US" altLang="zh-CN"/>
              <a:t>DX</a:t>
            </a:r>
            <a:r>
              <a:rPr lang="zh-CN" altLang="en-US"/>
              <a:t>或</a:t>
            </a:r>
            <a:r>
              <a:rPr lang="en-US" altLang="zh-CN"/>
              <a:t>D8</a:t>
            </a:r>
            <a:r>
              <a:rPr lang="zh-CN" altLang="en-US"/>
              <a:t>工具进一步编译为</a:t>
            </a:r>
            <a:r>
              <a:rPr lang="en-US" altLang="zh-CN" b="1">
                <a:solidFill>
                  <a:schemeClr val="accent2"/>
                </a:solidFill>
              </a:rPr>
              <a:t>Dalvik</a:t>
            </a:r>
            <a:r>
              <a:rPr lang="zh-CN" altLang="en-US" b="1">
                <a:solidFill>
                  <a:schemeClr val="accent2"/>
                </a:solidFill>
              </a:rPr>
              <a:t>字节码（</a:t>
            </a:r>
            <a:r>
              <a:rPr lang="en-US" altLang="zh-CN" b="1">
                <a:solidFill>
                  <a:schemeClr val="accent2"/>
                </a:solidFill>
              </a:rPr>
              <a:t>.dex</a:t>
            </a:r>
            <a:r>
              <a:rPr lang="zh-CN" altLang="en-US" b="1">
                <a:solidFill>
                  <a:schemeClr val="accent2"/>
                </a:solidFill>
              </a:rPr>
              <a:t>文件）</a:t>
            </a:r>
            <a:r>
              <a:rPr lang="zh-CN" altLang="en-US"/>
              <a:t>。同时，</a:t>
            </a:r>
            <a:r>
              <a:rPr lang="zh-CN" altLang="en-US" b="1">
                <a:solidFill>
                  <a:schemeClr val="accent2"/>
                </a:solidFill>
              </a:rPr>
              <a:t>资源文件</a:t>
            </a:r>
            <a:r>
              <a:rPr lang="zh-CN" altLang="en-US"/>
              <a:t>经</a:t>
            </a:r>
            <a:r>
              <a:rPr lang="en-US" altLang="zh-CN"/>
              <a:t>AAPT/AAPT2</a:t>
            </a:r>
            <a:r>
              <a:rPr lang="zh-CN" altLang="en-US"/>
              <a:t>处理生成</a:t>
            </a:r>
            <a:r>
              <a:rPr lang="zh-CN" altLang="en-US" b="1">
                <a:solidFill>
                  <a:schemeClr val="accent2"/>
                </a:solidFill>
              </a:rPr>
              <a:t>二进制资源索引（</a:t>
            </a:r>
            <a:r>
              <a:rPr lang="en-US" altLang="zh-CN" b="1">
                <a:solidFill>
                  <a:schemeClr val="accent2"/>
                </a:solidFill>
              </a:rPr>
              <a:t>resources.arsc</a:t>
            </a:r>
            <a:r>
              <a:rPr lang="zh-CN" altLang="en-US" b="1">
                <a:solidFill>
                  <a:schemeClr val="accent2"/>
                </a:solidFill>
              </a:rPr>
              <a:t>）和</a:t>
            </a:r>
            <a:r>
              <a:rPr lang="en-US" altLang="zh-CN" b="1">
                <a:solidFill>
                  <a:schemeClr val="accent2"/>
                </a:solidFill>
              </a:rPr>
              <a:t>R.java</a:t>
            </a:r>
            <a:r>
              <a:rPr lang="zh-CN" altLang="en-US"/>
              <a:t>。随后，</a:t>
            </a:r>
            <a:r>
              <a:rPr lang="en-US" altLang="zh-CN"/>
              <a:t>Gradle</a:t>
            </a:r>
            <a:r>
              <a:rPr lang="zh-CN" altLang="en-US"/>
              <a:t>构建工具将</a:t>
            </a:r>
            <a:r>
              <a:rPr lang="en-US" altLang="zh-CN"/>
              <a:t>.dex</a:t>
            </a:r>
            <a:r>
              <a:rPr lang="zh-CN" altLang="en-US"/>
              <a:t>文件、资源文件及</a:t>
            </a:r>
            <a:r>
              <a:rPr lang="en-US" altLang="zh-CN"/>
              <a:t>AndroidManifest.xml</a:t>
            </a:r>
            <a:r>
              <a:rPr lang="zh-CN" altLang="en-US"/>
              <a:t>打包为</a:t>
            </a:r>
            <a:r>
              <a:rPr lang="en-US" altLang="zh-CN"/>
              <a:t>APK</a:t>
            </a:r>
            <a:r>
              <a:rPr lang="zh-CN" altLang="en-US"/>
              <a:t>，并使用密钥签名。安装到设备后，</a:t>
            </a:r>
            <a:r>
              <a:rPr lang="en-US" altLang="zh-CN"/>
              <a:t>APK</a:t>
            </a:r>
            <a:r>
              <a:rPr lang="zh-CN" altLang="en-US"/>
              <a:t>被解压，</a:t>
            </a:r>
            <a:r>
              <a:rPr lang="en-US" altLang="zh-CN"/>
              <a:t>.dex</a:t>
            </a:r>
            <a:r>
              <a:rPr lang="zh-CN" altLang="en-US"/>
              <a:t>文件由</a:t>
            </a:r>
            <a:r>
              <a:rPr lang="en-US" altLang="zh-CN"/>
              <a:t>ART/Dalvik</a:t>
            </a:r>
            <a:r>
              <a:rPr lang="zh-CN" altLang="en-US"/>
              <a:t>虚拟机加载到内存，资源文件则被解压到应用目录，最终完成从代码到可运行应用的转换。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3195955"/>
            <a:ext cx="4533265" cy="2019935"/>
          </a:xfrm>
          <a:prstGeom prst="rect">
            <a:avLst/>
          </a:prstGeom>
        </p:spPr>
      </p:pic>
      <p:pic>
        <p:nvPicPr>
          <p:cNvPr id="9" name="图片 8" descr="火山图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470" y="5574030"/>
            <a:ext cx="847725" cy="637540"/>
          </a:xfrm>
          <a:prstGeom prst="rect">
            <a:avLst/>
          </a:prstGeom>
        </p:spPr>
      </p:pic>
      <p:pic>
        <p:nvPicPr>
          <p:cNvPr id="4" name="图片 3" descr="QQ20250611-2249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760" y="3075940"/>
            <a:ext cx="800100" cy="85725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5339715" y="3502660"/>
            <a:ext cx="1196975" cy="5067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源代</a:t>
            </a:r>
            <a:r>
              <a:rPr lang="zh-CN" altLang="en-US"/>
              <a:t>码</a:t>
            </a:r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339715" y="4464050"/>
            <a:ext cx="1196975" cy="5067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资源</a:t>
            </a:r>
            <a:r>
              <a:rPr lang="zh-CN" altLang="en-US"/>
              <a:t>文件</a:t>
            </a:r>
            <a:endParaRPr lang="zh-CN" altLang="en-US"/>
          </a:p>
        </p:txBody>
      </p:sp>
      <p:cxnSp>
        <p:nvCxnSpPr>
          <p:cNvPr id="8" name="直接箭头连接符 7"/>
          <p:cNvCxnSpPr>
            <a:stCxn id="3" idx="3"/>
            <a:endCxn id="5" idx="1"/>
          </p:cNvCxnSpPr>
          <p:nvPr/>
        </p:nvCxnSpPr>
        <p:spPr>
          <a:xfrm flipV="1">
            <a:off x="4799965" y="3756025"/>
            <a:ext cx="539750" cy="45021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3" idx="3"/>
            <a:endCxn id="7" idx="1"/>
          </p:cNvCxnSpPr>
          <p:nvPr/>
        </p:nvCxnSpPr>
        <p:spPr>
          <a:xfrm>
            <a:off x="4799965" y="4206240"/>
            <a:ext cx="539750" cy="51117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6917055" y="2733675"/>
            <a:ext cx="3067685" cy="3573145"/>
          </a:xfrm>
          <a:prstGeom prst="round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7191375" y="3075940"/>
            <a:ext cx="1196975" cy="5067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.class</a:t>
            </a:r>
            <a:r>
              <a:rPr lang="zh-CN" altLang="en-US"/>
              <a:t>文件</a:t>
            </a:r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8615680" y="3075940"/>
            <a:ext cx="1196975" cy="5067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.dex</a:t>
            </a:r>
            <a:r>
              <a:rPr lang="zh-CN" altLang="en-US"/>
              <a:t>文件</a:t>
            </a:r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7192010" y="4085590"/>
            <a:ext cx="2620645" cy="5067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二进制资源</a:t>
            </a:r>
            <a:r>
              <a:rPr lang="zh-CN" altLang="en-US"/>
              <a:t>索引</a:t>
            </a:r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7192010" y="4853305"/>
            <a:ext cx="2620645" cy="5067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/>
              <a:t>R.</a:t>
            </a:r>
            <a:r>
              <a:rPr lang="en-US"/>
              <a:t>java</a:t>
            </a:r>
            <a:endParaRPr lang="en-US"/>
          </a:p>
        </p:txBody>
      </p:sp>
      <p:cxnSp>
        <p:nvCxnSpPr>
          <p:cNvPr id="24" name="直接箭头连接符 23"/>
          <p:cNvCxnSpPr>
            <a:stCxn id="5" idx="3"/>
            <a:endCxn id="19" idx="1"/>
          </p:cNvCxnSpPr>
          <p:nvPr/>
        </p:nvCxnSpPr>
        <p:spPr>
          <a:xfrm flipV="1">
            <a:off x="6536690" y="3329305"/>
            <a:ext cx="654685" cy="42672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9" idx="3"/>
            <a:endCxn id="20" idx="1"/>
          </p:cNvCxnSpPr>
          <p:nvPr/>
        </p:nvCxnSpPr>
        <p:spPr>
          <a:xfrm>
            <a:off x="8388350" y="3329305"/>
            <a:ext cx="227330" cy="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7" idx="3"/>
            <a:endCxn id="21" idx="1"/>
          </p:cNvCxnSpPr>
          <p:nvPr/>
        </p:nvCxnSpPr>
        <p:spPr>
          <a:xfrm flipV="1">
            <a:off x="6536690" y="4338955"/>
            <a:ext cx="655320" cy="37846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7" idx="3"/>
            <a:endCxn id="22" idx="1"/>
          </p:cNvCxnSpPr>
          <p:nvPr/>
        </p:nvCxnSpPr>
        <p:spPr>
          <a:xfrm>
            <a:off x="6536690" y="4717415"/>
            <a:ext cx="655320" cy="38925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1" idx="3"/>
            <a:endCxn id="4" idx="1"/>
          </p:cNvCxnSpPr>
          <p:nvPr/>
        </p:nvCxnSpPr>
        <p:spPr>
          <a:xfrm flipV="1">
            <a:off x="9984740" y="3504565"/>
            <a:ext cx="795020" cy="10160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 animBg="1"/>
      <p:bldP spid="11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第二章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第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2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节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en-US" sz="2800">
                <a:solidFill>
                  <a:schemeClr val="bg1"/>
                </a:solidFill>
                <a:sym typeface="+mn-ea"/>
              </a:rPr>
              <a:t>APP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运行环境介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绍</a:t>
            </a:r>
            <a:endParaRPr lang="zh-CN" altLang="en-US" sz="2800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rcRect l="14296" t="14912" r="13502" b="10711"/>
          <a:stretch>
            <a:fillRect/>
          </a:stretch>
        </p:blipFill>
        <p:spPr>
          <a:xfrm>
            <a:off x="3286125" y="1076325"/>
            <a:ext cx="2290445" cy="4718685"/>
          </a:xfrm>
          <a:prstGeom prst="rect">
            <a:avLst/>
          </a:prstGeom>
        </p:spPr>
      </p:pic>
      <p:pic>
        <p:nvPicPr>
          <p:cNvPr id="13" name="图片 12"/>
          <p:cNvPicPr/>
          <p:nvPr/>
        </p:nvPicPr>
        <p:blipFill>
          <a:blip r:embed="rId2"/>
          <a:stretch>
            <a:fillRect/>
          </a:stretch>
        </p:blipFill>
        <p:spPr>
          <a:xfrm>
            <a:off x="6967855" y="1076325"/>
            <a:ext cx="2766060" cy="47180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581400" y="5795010"/>
            <a:ext cx="1695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手</a:t>
            </a:r>
            <a:r>
              <a:rPr lang="zh-CN" altLang="en-US"/>
              <a:t>机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503160" y="5795010"/>
            <a:ext cx="1695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模拟</a:t>
            </a:r>
            <a:r>
              <a:rPr lang="zh-CN" altLang="en-US"/>
              <a:t>器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第二章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第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3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节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熟悉火山项目文件结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构</a:t>
            </a:r>
            <a:endParaRPr lang="zh-CN" altLang="en-US" sz="2800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81610" y="960120"/>
            <a:ext cx="11796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b="1">
                <a:solidFill>
                  <a:schemeClr val="accent2"/>
                </a:solidFill>
              </a:rPr>
              <a:t>创建</a:t>
            </a:r>
            <a:r>
              <a:rPr lang="zh-CN" altLang="en-US"/>
              <a:t>安卓项目时，根据</a:t>
            </a:r>
            <a:r>
              <a:rPr lang="en-US" altLang="zh-CN"/>
              <a:t>IDE</a:t>
            </a:r>
            <a:r>
              <a:rPr lang="zh-CN" altLang="en-US"/>
              <a:t>的引导，会让用户选择</a:t>
            </a:r>
            <a:r>
              <a:rPr lang="zh-CN" altLang="en-US"/>
              <a:t>安卓文档</a:t>
            </a:r>
            <a:r>
              <a:rPr lang="zh-CN" altLang="en-US" b="1">
                <a:solidFill>
                  <a:schemeClr val="accent2"/>
                </a:solidFill>
              </a:rPr>
              <a:t>存档地址</a:t>
            </a:r>
            <a:r>
              <a:rPr lang="zh-CN" altLang="en-US"/>
              <a:t>（如</a:t>
            </a:r>
            <a:r>
              <a:rPr lang="en-US" altLang="zh-CN"/>
              <a:t>F</a:t>
            </a:r>
            <a:r>
              <a:rPr lang="en-US" altLang="zh-CN"/>
              <a:t>:\</a:t>
            </a:r>
            <a:r>
              <a:rPr lang="zh-CN" altLang="en-US"/>
              <a:t>），再分别输入</a:t>
            </a:r>
            <a:r>
              <a:rPr lang="zh-CN" altLang="en-US" b="1">
                <a:solidFill>
                  <a:schemeClr val="accent2"/>
                </a:solidFill>
              </a:rPr>
              <a:t>解决方案名称</a:t>
            </a:r>
            <a:r>
              <a:rPr lang="zh-CN" altLang="en-US"/>
              <a:t>和</a:t>
            </a:r>
            <a:r>
              <a:rPr lang="zh-CN" altLang="en-US" b="1">
                <a:solidFill>
                  <a:schemeClr val="accent2"/>
                </a:solidFill>
              </a:rPr>
              <a:t>项目文名称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28" name="圆角矩形 27"/>
          <p:cNvSpPr/>
          <p:nvPr>
            <p:custDataLst>
              <p:tags r:id="rId1"/>
            </p:custDataLst>
          </p:nvPr>
        </p:nvSpPr>
        <p:spPr>
          <a:xfrm>
            <a:off x="408305" y="1835150"/>
            <a:ext cx="3044825" cy="34480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40000"/>
                    <a:lumOff val="60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tx1"/>
                </a:solidFill>
                <a:sym typeface="+mn-ea"/>
              </a:rPr>
              <a:t>F:\1-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巧琢编程网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\huoshan_wendang</a:t>
            </a:r>
            <a:endParaRPr lang="en-US" altLang="zh-CN" sz="1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7" name="图片 26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39510" y="2642870"/>
            <a:ext cx="1344930" cy="1605280"/>
          </a:xfrm>
          <a:prstGeom prst="rect">
            <a:avLst/>
          </a:prstGeom>
        </p:spPr>
      </p:pic>
      <p:pic>
        <p:nvPicPr>
          <p:cNvPr id="37" name="图片 36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710930" y="2642870"/>
            <a:ext cx="1506855" cy="1647190"/>
          </a:xfrm>
          <a:prstGeom prst="rect">
            <a:avLst/>
          </a:prstGeom>
        </p:spPr>
      </p:pic>
      <p:sp>
        <p:nvSpPr>
          <p:cNvPr id="40" name="圆角矩形 39"/>
          <p:cNvSpPr/>
          <p:nvPr>
            <p:custDataLst>
              <p:tags r:id="rId6"/>
            </p:custDataLst>
          </p:nvPr>
        </p:nvSpPr>
        <p:spPr>
          <a:xfrm>
            <a:off x="521970" y="5092065"/>
            <a:ext cx="128968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解决方案名称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1" name="圆角矩形 40"/>
          <p:cNvSpPr/>
          <p:nvPr>
            <p:custDataLst>
              <p:tags r:id="rId7"/>
            </p:custDataLst>
          </p:nvPr>
        </p:nvSpPr>
        <p:spPr>
          <a:xfrm>
            <a:off x="2074545" y="5101590"/>
            <a:ext cx="128460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项目名</a:t>
            </a:r>
            <a:r>
              <a:rPr lang="zh-CN" altLang="en-US" sz="1200">
                <a:solidFill>
                  <a:schemeClr val="tx1"/>
                </a:solidFill>
              </a:rPr>
              <a:t>称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2" name="圆角矩形 41"/>
          <p:cNvSpPr/>
          <p:nvPr>
            <p:custDataLst>
              <p:tags r:id="rId8"/>
            </p:custDataLst>
          </p:nvPr>
        </p:nvSpPr>
        <p:spPr>
          <a:xfrm>
            <a:off x="4625340" y="5081270"/>
            <a:ext cx="128460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项目名</a:t>
            </a:r>
            <a:r>
              <a:rPr lang="zh-CN" altLang="en-US" sz="1200">
                <a:solidFill>
                  <a:schemeClr val="tx1"/>
                </a:solidFill>
              </a:rPr>
              <a:t>称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7" name="圆角矩形 46"/>
          <p:cNvSpPr/>
          <p:nvPr>
            <p:custDataLst>
              <p:tags r:id="rId9"/>
            </p:custDataLst>
          </p:nvPr>
        </p:nvSpPr>
        <p:spPr>
          <a:xfrm>
            <a:off x="8638540" y="5100320"/>
            <a:ext cx="1646555" cy="3879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chemeClr val="tx1"/>
                </a:solidFill>
              </a:rPr>
              <a:t>默认源代</a:t>
            </a:r>
            <a:r>
              <a:rPr lang="zh-CN" altLang="en-US" sz="1200">
                <a:solidFill>
                  <a:schemeClr val="tx1"/>
                </a:solidFill>
              </a:rPr>
              <a:t>码文件</a:t>
            </a:r>
            <a:r>
              <a:rPr lang="zh-CN" altLang="en-US" sz="1200">
                <a:solidFill>
                  <a:schemeClr val="tx1"/>
                </a:solidFill>
              </a:rPr>
              <a:t>名</a:t>
            </a:r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38" name="右箭头 37"/>
          <p:cNvSpPr/>
          <p:nvPr>
            <p:custDataLst>
              <p:tags r:id="rId10"/>
            </p:custDataLst>
          </p:nvPr>
        </p:nvSpPr>
        <p:spPr>
          <a:xfrm>
            <a:off x="3676015" y="3269615"/>
            <a:ext cx="697230" cy="38735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右箭头 38"/>
          <p:cNvSpPr/>
          <p:nvPr>
            <p:custDataLst>
              <p:tags r:id="rId11"/>
            </p:custDataLst>
          </p:nvPr>
        </p:nvSpPr>
        <p:spPr>
          <a:xfrm>
            <a:off x="7343140" y="3269615"/>
            <a:ext cx="990600" cy="38735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8" name="直接箭头连接符 47"/>
          <p:cNvCxnSpPr/>
          <p:nvPr>
            <p:custDataLst>
              <p:tags r:id="rId12"/>
            </p:custDataLst>
          </p:nvPr>
        </p:nvCxnSpPr>
        <p:spPr>
          <a:xfrm flipV="1">
            <a:off x="9503410" y="4377055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>
            <p:custDataLst>
              <p:tags r:id="rId13"/>
            </p:custDataLst>
          </p:nvPr>
        </p:nvCxnSpPr>
        <p:spPr>
          <a:xfrm flipV="1">
            <a:off x="5306060" y="4358005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>
            <p:custDataLst>
              <p:tags r:id="rId14"/>
            </p:custDataLst>
          </p:nvPr>
        </p:nvCxnSpPr>
        <p:spPr>
          <a:xfrm flipV="1">
            <a:off x="2716530" y="4349750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40" idx="0"/>
          </p:cNvCxnSpPr>
          <p:nvPr>
            <p:custDataLst>
              <p:tags r:id="rId15"/>
            </p:custDataLst>
          </p:nvPr>
        </p:nvCxnSpPr>
        <p:spPr>
          <a:xfrm flipV="1">
            <a:off x="1167130" y="4348480"/>
            <a:ext cx="0" cy="743585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>
            <p:custDataLst>
              <p:tags r:id="rId16"/>
            </p:custDataLst>
          </p:nvPr>
        </p:nvSpPr>
        <p:spPr>
          <a:xfrm>
            <a:off x="4625975" y="1835785"/>
            <a:ext cx="3522345" cy="553720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40000"/>
                    <a:lumOff val="60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400">
                <a:solidFill>
                  <a:schemeClr val="tx1"/>
                </a:solidFill>
                <a:sym typeface="+mn-ea"/>
              </a:rPr>
              <a:t>F:\1-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巧琢编程网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\huoshan_wendang\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第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3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课创建我的第一个安卓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APP</a:t>
            </a:r>
            <a:endParaRPr lang="en-US" altLang="zh-CN" sz="1400">
              <a:solidFill>
                <a:schemeClr val="tx1"/>
              </a:solidFill>
              <a:sym typeface="+mn-ea"/>
            </a:endParaRPr>
          </a:p>
        </p:txBody>
      </p:sp>
      <p:sp>
        <p:nvSpPr>
          <p:cNvPr id="34" name="圆角矩形 33"/>
          <p:cNvSpPr/>
          <p:nvPr>
            <p:custDataLst>
              <p:tags r:id="rId17"/>
            </p:custDataLst>
          </p:nvPr>
        </p:nvSpPr>
        <p:spPr>
          <a:xfrm>
            <a:off x="8638540" y="1835785"/>
            <a:ext cx="3397885" cy="553720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40000"/>
                    <a:lumOff val="60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400">
                <a:solidFill>
                  <a:schemeClr val="tx1"/>
                </a:solidFill>
                <a:sym typeface="+mn-ea"/>
              </a:rPr>
              <a:t>F:\1-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巧琢编程网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\huoshan_wendang\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第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3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课创建我的第一个安卓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APP\src</a:t>
            </a:r>
            <a:endParaRPr lang="en-US" altLang="zh-CN" sz="1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18"/>
          <a:stretch>
            <a:fillRect/>
          </a:stretch>
        </p:blipFill>
        <p:spPr>
          <a:xfrm>
            <a:off x="408305" y="2653030"/>
            <a:ext cx="1493520" cy="154940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19"/>
          <a:stretch>
            <a:fillRect/>
          </a:stretch>
        </p:blipFill>
        <p:spPr>
          <a:xfrm>
            <a:off x="2021840" y="2655570"/>
            <a:ext cx="1418590" cy="155257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0"/>
          <a:stretch>
            <a:fillRect/>
          </a:stretch>
        </p:blipFill>
        <p:spPr>
          <a:xfrm>
            <a:off x="4645025" y="2620645"/>
            <a:ext cx="1372235" cy="1668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90190" y="161861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56635" y="161861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代码</a:t>
            </a:r>
            <a:r>
              <a:rPr lang="zh-CN" altLang="en-US" sz="2000" b="1">
                <a:solidFill>
                  <a:schemeClr val="accent4"/>
                </a:solidFill>
              </a:rPr>
              <a:t>注释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第三章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火山语法基</a:t>
            </a:r>
            <a:r>
              <a:rPr lang="zh-CN" altLang="en-US" sz="2800">
                <a:solidFill>
                  <a:schemeClr val="bg1"/>
                </a:solidFill>
              </a:rPr>
              <a:t>础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90190" y="257111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56635" y="257111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变量与常</a:t>
            </a:r>
            <a:r>
              <a:rPr lang="zh-CN" altLang="en-US" sz="2000" b="1">
                <a:solidFill>
                  <a:schemeClr val="accent4"/>
                </a:solidFill>
              </a:rPr>
              <a:t>量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90190" y="343471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56635" y="343471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基本数据类</a:t>
            </a:r>
            <a:r>
              <a:rPr lang="zh-CN" altLang="en-US" sz="2000" b="1">
                <a:solidFill>
                  <a:schemeClr val="accent4"/>
                </a:solidFill>
              </a:rPr>
              <a:t>型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790190" y="429831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556635" y="429831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数据类型转</a:t>
            </a:r>
            <a:r>
              <a:rPr lang="zh-CN" altLang="en-US" sz="2000" b="1">
                <a:solidFill>
                  <a:schemeClr val="accent4"/>
                </a:solidFill>
              </a:rPr>
              <a:t>换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9"/>
            </p:custDataLst>
          </p:nvPr>
        </p:nvSpPr>
        <p:spPr>
          <a:xfrm>
            <a:off x="2790190" y="516191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五</a:t>
            </a:r>
            <a:endParaRPr lang="zh-CN" altLang="en-US" sz="2000" b="1"/>
          </a:p>
        </p:txBody>
      </p:sp>
      <p:sp>
        <p:nvSpPr>
          <p:cNvPr id="11" name="圆角矩形 10"/>
          <p:cNvSpPr/>
          <p:nvPr>
            <p:custDataLst>
              <p:tags r:id="rId10"/>
            </p:custDataLst>
          </p:nvPr>
        </p:nvSpPr>
        <p:spPr>
          <a:xfrm>
            <a:off x="3556635" y="516191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运算</a:t>
            </a:r>
            <a:r>
              <a:rPr lang="zh-CN" altLang="en-US" sz="2000" b="1">
                <a:solidFill>
                  <a:schemeClr val="accent4"/>
                </a:solidFill>
              </a:rPr>
              <a:t>符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第三章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第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节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代码</a:t>
            </a:r>
            <a:r>
              <a:rPr lang="zh-CN" altLang="en-US" sz="2800">
                <a:solidFill>
                  <a:schemeClr val="bg1"/>
                </a:solidFill>
              </a:rPr>
              <a:t>注释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1775" y="991235"/>
            <a:ext cx="116782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在代码中</a:t>
            </a:r>
            <a:r>
              <a:rPr lang="zh-CN" altLang="en-US" b="1">
                <a:solidFill>
                  <a:schemeClr val="accent2"/>
                </a:solidFill>
              </a:rPr>
              <a:t>添加注释</a:t>
            </a:r>
            <a:r>
              <a:rPr lang="zh-CN" altLang="en-US"/>
              <a:t>能提高代码的</a:t>
            </a:r>
            <a:r>
              <a:rPr lang="zh-CN" altLang="en-US" b="1">
                <a:solidFill>
                  <a:schemeClr val="accent2"/>
                </a:solidFill>
              </a:rPr>
              <a:t>可读性</a:t>
            </a:r>
            <a:r>
              <a:rPr lang="zh-CN" altLang="en-US"/>
              <a:t>。注释中包含了程序的信息，可以帮助程序员更好地阅读和理解程序。在火山源程序文件的任意位置都可以添加注释，且火</a:t>
            </a:r>
            <a:r>
              <a:rPr lang="zh-CN" altLang="en-US"/>
              <a:t>山编译器不编译代码中的注释，也就是说代码中的注释对程序不产生任何影响。所以开发者不仅可以在注释中键入代码的说明文字、设计者的个人信息，还可以使用注释来屏蔽某些不希望执行的代码。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0990" y="2071370"/>
            <a:ext cx="6510655" cy="41713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第三章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第</a:t>
            </a:r>
            <a:r>
              <a:rPr lang="en-US" altLang="zh-CN" sz="2800">
                <a:solidFill>
                  <a:schemeClr val="bg1"/>
                </a:solidFill>
              </a:rPr>
              <a:t>2</a:t>
            </a:r>
            <a:r>
              <a:rPr lang="zh-CN" altLang="en-US" sz="2800">
                <a:solidFill>
                  <a:schemeClr val="bg1"/>
                </a:solidFill>
              </a:rPr>
              <a:t>节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常量与变</a:t>
            </a:r>
            <a:r>
              <a:rPr lang="zh-CN" altLang="en-US" sz="2800">
                <a:solidFill>
                  <a:schemeClr val="bg1"/>
                </a:solidFill>
              </a:rPr>
              <a:t>量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49065" y="1088390"/>
            <a:ext cx="6886575" cy="3424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</a:rPr>
              <a:t>常量</a:t>
            </a:r>
            <a:r>
              <a:rPr lang="zh-CN" altLang="en-US"/>
              <a:t>指的是在程序运行期间，值不会被修改的量。在火山平台中，常量的类型只能是基础数据类型，即数值、逻辑</a:t>
            </a:r>
            <a:r>
              <a:rPr lang="zh-CN" altLang="en-US"/>
              <a:t>型和文本</a:t>
            </a:r>
            <a:r>
              <a:rPr lang="zh-CN" altLang="en-US"/>
              <a:t>型等类型。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常量的主要用途</a:t>
            </a:r>
            <a:r>
              <a:rPr lang="zh-CN" altLang="en-US">
                <a:sym typeface="+mn-ea"/>
              </a:rPr>
              <a:t>有：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配置管理</a:t>
            </a:r>
            <a:r>
              <a:rPr lang="zh-CN" altLang="en-US">
                <a:sym typeface="+mn-ea"/>
              </a:rPr>
              <a:t>：用于存储配置参数，如数据库连接字符串、</a:t>
            </a:r>
            <a:r>
              <a:rPr lang="en-US" altLang="zh-CN">
                <a:sym typeface="+mn-ea"/>
              </a:rPr>
              <a:t>API</a:t>
            </a:r>
            <a:r>
              <a:rPr lang="zh-CN" altLang="en-US">
                <a:sym typeface="+mn-ea"/>
              </a:rPr>
              <a:t>密钥、服务器地址等。这些值在不同的环境（开发、测试、生产）中可能不同，但使用常量可以方便地管理和切换。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物理常数</a:t>
            </a:r>
            <a:r>
              <a:rPr lang="zh-CN" altLang="en-US">
                <a:sym typeface="+mn-ea"/>
              </a:rPr>
              <a:t>：在科学计算或工程应用中，常量用于表示物理常数，如光速、重力加速度等。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accent2"/>
                </a:solidFill>
                <a:sym typeface="+mn-ea"/>
              </a:rPr>
              <a:t>性能优化</a:t>
            </a:r>
            <a:r>
              <a:rPr lang="zh-CN" altLang="en-US">
                <a:sym typeface="+mn-ea"/>
              </a:rPr>
              <a:t>：由于常量的值在编译时就已确定，编译器有时可以对使用常量的代码进行优化，从而提高程序的性能。</a:t>
            </a:r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3205" y="1088390"/>
            <a:ext cx="3587115" cy="40633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31255" y="4512945"/>
            <a:ext cx="930275" cy="484505"/>
          </a:xfrm>
          <a:prstGeom prst="rect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常量名</a:t>
            </a:r>
            <a:endParaRPr lang="zh-CN" altLang="en-US" sz="1400"/>
          </a:p>
        </p:txBody>
      </p:sp>
      <p:sp>
        <p:nvSpPr>
          <p:cNvPr id="6" name="矩形 5"/>
          <p:cNvSpPr/>
          <p:nvPr/>
        </p:nvSpPr>
        <p:spPr>
          <a:xfrm>
            <a:off x="7161530" y="4512945"/>
            <a:ext cx="930275" cy="484505"/>
          </a:xfrm>
          <a:prstGeom prst="rect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数据类型</a:t>
            </a:r>
            <a:endParaRPr lang="zh-CN" altLang="en-US" sz="1400"/>
          </a:p>
        </p:txBody>
      </p:sp>
      <p:sp>
        <p:nvSpPr>
          <p:cNvPr id="11" name="矩形 10"/>
          <p:cNvSpPr/>
          <p:nvPr/>
        </p:nvSpPr>
        <p:spPr>
          <a:xfrm>
            <a:off x="8091805" y="4512945"/>
            <a:ext cx="930275" cy="484505"/>
          </a:xfrm>
          <a:prstGeom prst="rect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值</a:t>
            </a:r>
            <a:endParaRPr lang="zh-CN" altLang="en-US" sz="1400"/>
          </a:p>
        </p:txBody>
      </p:sp>
      <p:sp>
        <p:nvSpPr>
          <p:cNvPr id="12" name="文本框 11"/>
          <p:cNvSpPr txBox="1"/>
          <p:nvPr/>
        </p:nvSpPr>
        <p:spPr>
          <a:xfrm>
            <a:off x="6941820" y="5151755"/>
            <a:ext cx="13696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/>
              <a:t>常量三要素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439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bldLvl="0" animBg="1"/>
      <p:bldP spid="6" grpId="0" bldLvl="0" animBg="1"/>
      <p:bldP spid="11" grpId="0" bldLvl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第三章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第</a:t>
            </a:r>
            <a:r>
              <a:rPr lang="en-US" altLang="zh-CN" sz="2800">
                <a:solidFill>
                  <a:schemeClr val="bg1"/>
                </a:solidFill>
              </a:rPr>
              <a:t>2</a:t>
            </a:r>
            <a:r>
              <a:rPr lang="zh-CN" altLang="en-US" sz="2800">
                <a:solidFill>
                  <a:schemeClr val="bg1"/>
                </a:solidFill>
              </a:rPr>
              <a:t>节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常量与变</a:t>
            </a:r>
            <a:r>
              <a:rPr lang="zh-CN" altLang="en-US" sz="2800">
                <a:solidFill>
                  <a:schemeClr val="bg1"/>
                </a:solidFill>
              </a:rPr>
              <a:t>量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971925" y="1228725"/>
            <a:ext cx="648589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chemeClr val="accent2"/>
                </a:solidFill>
              </a:rPr>
              <a:t>变量与硬件的联系</a:t>
            </a:r>
            <a:r>
              <a:rPr lang="zh-CN" altLang="en-US" sz="2000">
                <a:solidFill>
                  <a:schemeClr val="accent2"/>
                </a:solidFill>
              </a:rPr>
              <a:t>：</a:t>
            </a:r>
            <a:r>
              <a:rPr lang="zh-CN" altLang="en-US" sz="2000"/>
              <a:t>当编译器编译火山程序时，通过某个变量值的数据类型，编译器就能够知晓要为这个值分配多大内存。值被存储在指定大小的内存中后，即可通过算术、关系、逻辑等运算符对其进行计算。</a:t>
            </a:r>
            <a:endParaRPr lang="zh-CN" alt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>
                <a:solidFill>
                  <a:schemeClr val="accent2"/>
                </a:solidFill>
              </a:rPr>
              <a:t>变量的含义</a:t>
            </a:r>
            <a:r>
              <a:rPr lang="en-US" altLang="zh-CN" sz="2000">
                <a:solidFill>
                  <a:schemeClr val="accent2"/>
                </a:solidFill>
              </a:rPr>
              <a:t>：</a:t>
            </a:r>
            <a:r>
              <a:rPr lang="zh-CN" altLang="en-US" sz="2000"/>
              <a:t>变量来源于数学。在高中数学里，变量被定义为</a:t>
            </a:r>
            <a:r>
              <a:rPr lang="en-US" altLang="zh-CN" sz="2000"/>
              <a:t>“</a:t>
            </a:r>
            <a:r>
              <a:rPr lang="zh-CN" altLang="en-US" sz="2000"/>
              <a:t>没有固定的值，可以改变的数</a:t>
            </a:r>
            <a:r>
              <a:rPr lang="en-US" altLang="zh-CN" sz="2000"/>
              <a:t>”</a:t>
            </a:r>
            <a:r>
              <a:rPr lang="zh-CN" altLang="en-US" sz="2000"/>
              <a:t>。但是，变量在计算机语言中被定义为</a:t>
            </a:r>
            <a:r>
              <a:rPr lang="en-US" altLang="zh-CN" sz="2000"/>
              <a:t>“</a:t>
            </a:r>
            <a:r>
              <a:rPr lang="zh-CN" altLang="en-US" sz="2000"/>
              <a:t>能够存储数据（计算结果或值）的内存</a:t>
            </a:r>
            <a:r>
              <a:rPr lang="en-US" altLang="zh-CN" sz="2000"/>
              <a:t>”</a:t>
            </a:r>
            <a:r>
              <a:rPr lang="zh-CN" altLang="en-US" sz="2000"/>
              <a:t>。明确变量在计算机语言中的含义后，下面讲解变量在火山平</a:t>
            </a:r>
            <a:r>
              <a:rPr lang="zh-CN" altLang="en-US" sz="2000"/>
              <a:t>台中的使用方法。</a:t>
            </a:r>
            <a:endParaRPr lang="zh-CN" altLang="en-US" sz="2000"/>
          </a:p>
        </p:txBody>
      </p:sp>
      <p:sp>
        <p:nvSpPr>
          <p:cNvPr id="4" name="圆角矩形 3"/>
          <p:cNvSpPr/>
          <p:nvPr/>
        </p:nvSpPr>
        <p:spPr>
          <a:xfrm>
            <a:off x="1375410" y="1557020"/>
            <a:ext cx="1071245" cy="41402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000">
                <a:solidFill>
                  <a:schemeClr val="bg1"/>
                </a:solidFill>
              </a:rPr>
              <a:t>变量名：整数</a:t>
            </a:r>
            <a:r>
              <a:rPr lang="en-US" altLang="zh-CN" sz="1000">
                <a:solidFill>
                  <a:schemeClr val="bg1"/>
                </a:solidFill>
              </a:rPr>
              <a:t>1</a:t>
            </a:r>
            <a:endParaRPr lang="zh-CN" altLang="en-US" sz="1000">
              <a:solidFill>
                <a:schemeClr val="bg1"/>
              </a:solidFill>
            </a:endParaRPr>
          </a:p>
          <a:p>
            <a:pPr algn="l"/>
            <a:r>
              <a:rPr lang="zh-CN" altLang="en-US" sz="1000">
                <a:solidFill>
                  <a:schemeClr val="bg1"/>
                </a:solidFill>
              </a:rPr>
              <a:t>变量值：</a:t>
            </a:r>
            <a:r>
              <a:rPr lang="en-US" altLang="zh-CN" sz="1000">
                <a:solidFill>
                  <a:schemeClr val="bg1"/>
                </a:solidFill>
              </a:rPr>
              <a:t>123</a:t>
            </a:r>
            <a:endParaRPr lang="en-US" altLang="zh-CN" sz="1000">
              <a:solidFill>
                <a:schemeClr val="bg1"/>
              </a:solidFill>
            </a:endParaRPr>
          </a:p>
        </p:txBody>
      </p:sp>
      <p:pic>
        <p:nvPicPr>
          <p:cNvPr id="10" name="图片 9" descr="Swollen lithium smartphone batter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800" y="2393950"/>
            <a:ext cx="3442970" cy="229552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54555" y="3046730"/>
            <a:ext cx="194945" cy="152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59435" y="4681220"/>
            <a:ext cx="3194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图：内存与变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量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9" name="直接连接符 8"/>
          <p:cNvCxnSpPr>
            <a:stCxn id="4" idx="2"/>
            <a:endCxn id="8" idx="0"/>
          </p:cNvCxnSpPr>
          <p:nvPr/>
        </p:nvCxnSpPr>
        <p:spPr>
          <a:xfrm>
            <a:off x="1911350" y="1971040"/>
            <a:ext cx="340995" cy="1075690"/>
          </a:xfrm>
          <a:prstGeom prst="lin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  <p:bldP spid="13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第三章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第</a:t>
            </a:r>
            <a:r>
              <a:rPr lang="en-US" altLang="zh-CN" sz="2800">
                <a:solidFill>
                  <a:schemeClr val="bg1"/>
                </a:solidFill>
              </a:rPr>
              <a:t>3</a:t>
            </a:r>
            <a:r>
              <a:rPr lang="zh-CN" altLang="en-US" sz="2800">
                <a:solidFill>
                  <a:schemeClr val="bg1"/>
                </a:solidFill>
              </a:rPr>
              <a:t>节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基本数据类</a:t>
            </a:r>
            <a:r>
              <a:rPr lang="zh-CN" altLang="en-US" sz="2800">
                <a:solidFill>
                  <a:schemeClr val="bg1"/>
                </a:solidFill>
              </a:rPr>
              <a:t>型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5450" y="1078230"/>
            <a:ext cx="8661400" cy="23507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2950" y="4193540"/>
            <a:ext cx="9613900" cy="18897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/>
              <a:t>在火山代码编辑区通过点击</a:t>
            </a:r>
            <a:r>
              <a:rPr lang="zh-CN" altLang="en-US" sz="2000" b="1">
                <a:solidFill>
                  <a:schemeClr val="accent2"/>
                </a:solidFill>
              </a:rPr>
              <a:t>鼠标右键选择</a:t>
            </a:r>
            <a:r>
              <a:rPr lang="en-US" altLang="zh-CN" sz="2000" b="1">
                <a:solidFill>
                  <a:schemeClr val="accent2"/>
                </a:solidFill>
              </a:rPr>
              <a:t>“</a:t>
            </a:r>
            <a:r>
              <a:rPr lang="zh-CN" altLang="en-US" sz="2000" b="1">
                <a:solidFill>
                  <a:schemeClr val="accent2"/>
                </a:solidFill>
              </a:rPr>
              <a:t>插入新成员</a:t>
            </a:r>
            <a:r>
              <a:rPr lang="en-US" altLang="zh-CN" sz="2000" b="1">
                <a:solidFill>
                  <a:schemeClr val="accent2"/>
                </a:solidFill>
              </a:rPr>
              <a:t>/</a:t>
            </a:r>
            <a:r>
              <a:rPr lang="zh-CN" altLang="en-US" sz="2000" b="1">
                <a:solidFill>
                  <a:schemeClr val="accent2"/>
                </a:solidFill>
              </a:rPr>
              <a:t>局部变量</a:t>
            </a:r>
            <a:r>
              <a:rPr lang="en-US" altLang="zh-CN" sz="2000" b="1">
                <a:solidFill>
                  <a:schemeClr val="accent2"/>
                </a:solidFill>
              </a:rPr>
              <a:t>”</a:t>
            </a:r>
            <a:r>
              <a:rPr lang="zh-CN" altLang="en-US" sz="2000"/>
              <a:t>创建空白《火山声明表》，随后在</a:t>
            </a:r>
            <a:r>
              <a:rPr lang="en-US" altLang="zh-CN" sz="2000"/>
              <a:t>“</a:t>
            </a:r>
            <a:r>
              <a:rPr lang="zh-CN" altLang="en-US" sz="2000"/>
              <a:t>成员</a:t>
            </a:r>
            <a:r>
              <a:rPr lang="en-US" altLang="zh-CN" sz="2000"/>
              <a:t>/</a:t>
            </a:r>
            <a:r>
              <a:rPr lang="zh-CN" altLang="en-US" sz="2000"/>
              <a:t>局部变量名</a:t>
            </a:r>
            <a:r>
              <a:rPr lang="en-US" altLang="zh-CN" sz="2000"/>
              <a:t>”</a:t>
            </a:r>
            <a:r>
              <a:rPr lang="zh-CN" altLang="en-US" sz="2000"/>
              <a:t>和</a:t>
            </a:r>
            <a:r>
              <a:rPr lang="en-US" altLang="zh-CN" sz="2000"/>
              <a:t>“</a:t>
            </a:r>
            <a:r>
              <a:rPr lang="zh-CN" altLang="en-US" sz="2000"/>
              <a:t>类型</a:t>
            </a:r>
            <a:r>
              <a:rPr lang="en-US" altLang="zh-CN" sz="2000"/>
              <a:t>”</a:t>
            </a:r>
            <a:r>
              <a:rPr lang="zh-CN" altLang="en-US" sz="2000"/>
              <a:t>列中填写对应信息，即可声明变量。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 b="1">
                <a:solidFill>
                  <a:schemeClr val="accent2"/>
                </a:solidFill>
              </a:rPr>
              <a:t>变量名</a:t>
            </a:r>
            <a:r>
              <a:rPr lang="zh-CN" altLang="en-US" sz="2000"/>
              <a:t>由用户根据标识符的命名规则自定义，</a:t>
            </a:r>
            <a:r>
              <a:rPr lang="zh-CN" altLang="en-US" sz="2000" b="1">
                <a:solidFill>
                  <a:schemeClr val="accent2"/>
                </a:solidFill>
              </a:rPr>
              <a:t>变量类型</a:t>
            </a:r>
            <a:r>
              <a:rPr lang="zh-CN" altLang="en-US" sz="2000"/>
              <a:t>我们在下节课中会学</a:t>
            </a:r>
            <a:r>
              <a:rPr lang="zh-CN" altLang="en-US" sz="2000"/>
              <a:t>到。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注：也可通过快捷键</a:t>
            </a:r>
            <a:r>
              <a:rPr lang="en-US" altLang="zh-CN" sz="2000" b="1">
                <a:solidFill>
                  <a:schemeClr val="accent2"/>
                </a:solidFill>
              </a:rPr>
              <a:t>Ctrl + L</a:t>
            </a:r>
            <a:r>
              <a:rPr lang="en-US" altLang="zh-CN" sz="2000"/>
              <a:t> </a:t>
            </a:r>
            <a:r>
              <a:rPr lang="zh-CN" altLang="en-US" sz="2000"/>
              <a:t>创建。</a:t>
            </a:r>
            <a:endParaRPr lang="zh-CN" altLang="en-US" sz="2000"/>
          </a:p>
        </p:txBody>
      </p:sp>
      <p:sp>
        <p:nvSpPr>
          <p:cNvPr id="24" name="文本框 23"/>
          <p:cNvSpPr txBox="1"/>
          <p:nvPr/>
        </p:nvSpPr>
        <p:spPr>
          <a:xfrm>
            <a:off x="2997200" y="3501390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表：火山声明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第三章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第</a:t>
            </a:r>
            <a:r>
              <a:rPr lang="en-US" altLang="zh-CN" sz="2800">
                <a:solidFill>
                  <a:schemeClr val="bg1"/>
                </a:solidFill>
              </a:rPr>
              <a:t>3</a:t>
            </a:r>
            <a:r>
              <a:rPr lang="zh-CN" altLang="en-US" sz="2800">
                <a:solidFill>
                  <a:schemeClr val="bg1"/>
                </a:solidFill>
              </a:rPr>
              <a:t>节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基本数据类</a:t>
            </a:r>
            <a:r>
              <a:rPr lang="zh-CN" altLang="en-US" sz="2800">
                <a:solidFill>
                  <a:schemeClr val="bg1"/>
                </a:solidFill>
              </a:rPr>
              <a:t>型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0080" y="4351020"/>
            <a:ext cx="9613900" cy="1783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/>
              <a:t>通过在《火山声明表》的</a:t>
            </a:r>
            <a:r>
              <a:rPr lang="en-US" altLang="zh-CN" sz="2000"/>
              <a:t>“</a:t>
            </a:r>
            <a:r>
              <a:rPr lang="zh-CN" altLang="en-US" sz="2000"/>
              <a:t>初始值</a:t>
            </a:r>
            <a:r>
              <a:rPr lang="en-US" altLang="zh-CN" sz="2000"/>
              <a:t>”</a:t>
            </a:r>
            <a:r>
              <a:rPr lang="zh-CN" altLang="en-US" sz="2000"/>
              <a:t>列中填写对应信息，即可声明变量的初始</a:t>
            </a:r>
            <a:r>
              <a:rPr lang="zh-CN" altLang="en-US" sz="2000"/>
              <a:t>值。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注：如果</a:t>
            </a:r>
            <a:r>
              <a:rPr lang="zh-CN" altLang="en-US" sz="2000">
                <a:sym typeface="+mn-ea"/>
              </a:rPr>
              <a:t>在《火山声明表》的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初始值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列中不填写任何信息，那么变量的初始值会被设置为变量类型的默认值。文本型、整数、小数、逻辑型变量的默认值分别为：</a:t>
            </a:r>
            <a:r>
              <a:rPr lang="en-US" altLang="zh-CN" sz="2000">
                <a:sym typeface="+mn-ea"/>
              </a:rPr>
              <a:t>””(</a:t>
            </a:r>
            <a:r>
              <a:rPr lang="zh-CN" altLang="en-US" sz="2000">
                <a:sym typeface="+mn-ea"/>
              </a:rPr>
              <a:t>即空</a:t>
            </a:r>
            <a:r>
              <a:rPr lang="en-US" altLang="zh-CN" sz="2000">
                <a:sym typeface="+mn-ea"/>
              </a:rPr>
              <a:t>)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0</a:t>
            </a:r>
            <a:r>
              <a:rPr lang="zh-CN" altLang="en-US" sz="2000">
                <a:sym typeface="+mn-ea"/>
              </a:rPr>
              <a:t>、</a:t>
            </a:r>
            <a:r>
              <a:rPr lang="en-US" altLang="zh-CN" sz="2000">
                <a:sym typeface="+mn-ea"/>
              </a:rPr>
              <a:t>0.0</a:t>
            </a:r>
            <a:r>
              <a:rPr lang="zh-CN" altLang="en-US" sz="2000">
                <a:sym typeface="+mn-ea"/>
              </a:rPr>
              <a:t>、假。</a:t>
            </a:r>
            <a:endParaRPr lang="zh-CN" altLang="en-US" sz="2000"/>
          </a:p>
          <a:p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3034665" y="3600450"/>
            <a:ext cx="6122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表：火山声明</a:t>
            </a:r>
            <a:r>
              <a:rPr lang="zh-CN" altLang="en-US">
                <a:solidFill>
                  <a:schemeClr val="bg1">
                    <a:lumMod val="50000"/>
                  </a:schemeClr>
                </a:solidFill>
              </a:rPr>
              <a:t>表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3045" y="1221105"/>
            <a:ext cx="9185910" cy="2350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90190" y="19189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56635" y="19189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程序结</a:t>
            </a:r>
            <a:r>
              <a:rPr lang="zh-CN" altLang="en-US" sz="2000" b="1">
                <a:solidFill>
                  <a:schemeClr val="accent4"/>
                </a:solidFill>
              </a:rPr>
              <a:t>构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第四章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流程控制</a:t>
            </a:r>
            <a:endParaRPr lang="en-US" altLang="zh-CN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90190" y="28714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56635" y="28714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条件语</a:t>
            </a:r>
            <a:r>
              <a:rPr lang="zh-CN" altLang="en-US" sz="2000" b="1">
                <a:solidFill>
                  <a:schemeClr val="accent4"/>
                </a:solidFill>
              </a:rPr>
              <a:t>句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90190" y="37350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56635" y="37350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循环语</a:t>
            </a:r>
            <a:r>
              <a:rPr lang="zh-CN" altLang="en-US" sz="2000" b="1">
                <a:solidFill>
                  <a:schemeClr val="accent4"/>
                </a:solidFill>
              </a:rPr>
              <a:t>句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790190" y="45986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556635" y="45986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跳转语</a:t>
            </a:r>
            <a:r>
              <a:rPr lang="zh-CN" altLang="en-US" sz="2000" b="1">
                <a:solidFill>
                  <a:schemeClr val="accent4"/>
                </a:solidFill>
              </a:rPr>
              <a:t>句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第四章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流程</a:t>
            </a:r>
            <a:r>
              <a:rPr lang="zh-CN" altLang="en-US" sz="2800">
                <a:solidFill>
                  <a:schemeClr val="bg1"/>
                </a:solidFill>
              </a:rPr>
              <a:t>控制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90190" y="19189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56635" y="19189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数组的</a:t>
            </a:r>
            <a:r>
              <a:rPr lang="zh-CN" altLang="en-US" sz="2000" b="1">
                <a:solidFill>
                  <a:schemeClr val="accent4"/>
                </a:solidFill>
              </a:rPr>
              <a:t>概述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第五章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数</a:t>
            </a:r>
            <a:r>
              <a:rPr lang="zh-CN" altLang="en-US" sz="2800">
                <a:solidFill>
                  <a:schemeClr val="bg1"/>
                </a:solidFill>
              </a:rPr>
              <a:t>组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90190" y="28714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56635" y="28714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一维数</a:t>
            </a:r>
            <a:r>
              <a:rPr lang="zh-CN" altLang="en-US" sz="2000" b="1">
                <a:solidFill>
                  <a:schemeClr val="accent4"/>
                </a:solidFill>
              </a:rPr>
              <a:t>组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90190" y="37350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56635" y="37350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二维数</a:t>
            </a:r>
            <a:r>
              <a:rPr lang="zh-CN" altLang="en-US" sz="2000" b="1">
                <a:solidFill>
                  <a:schemeClr val="accent4"/>
                </a:solidFill>
              </a:rPr>
              <a:t>组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790190" y="45986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556635" y="45986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数组的基本</a:t>
            </a:r>
            <a:r>
              <a:rPr lang="zh-CN" altLang="en-US" sz="2000" b="1">
                <a:solidFill>
                  <a:schemeClr val="accent4"/>
                </a:solidFill>
              </a:rPr>
              <a:t>操作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第五章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数组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90190" y="19189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56635" y="19189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文本</a:t>
            </a:r>
            <a:r>
              <a:rPr lang="zh-CN" altLang="en-US" sz="2000" b="1">
                <a:solidFill>
                  <a:schemeClr val="accent4"/>
                </a:solidFill>
              </a:rPr>
              <a:t>型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第六章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文本</a:t>
            </a:r>
            <a:r>
              <a:rPr lang="zh-CN" altLang="en-US" sz="2800">
                <a:solidFill>
                  <a:schemeClr val="bg1"/>
                </a:solidFill>
              </a:rPr>
              <a:t>型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90190" y="28714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56635" y="28714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文本型的</a:t>
            </a:r>
            <a:r>
              <a:rPr lang="zh-CN" altLang="en-US" sz="2000" b="1">
                <a:solidFill>
                  <a:schemeClr val="accent4"/>
                </a:solidFill>
              </a:rPr>
              <a:t>连接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90190" y="37350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56635" y="37350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提取</a:t>
            </a:r>
            <a:r>
              <a:rPr lang="zh-CN" altLang="en-US" sz="2000" b="1">
                <a:solidFill>
                  <a:schemeClr val="accent4"/>
                </a:solidFill>
              </a:rPr>
              <a:t>文本信息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790190" y="45986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556635" y="45986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文本</a:t>
            </a:r>
            <a:r>
              <a:rPr lang="zh-CN" altLang="en-US" sz="2000" b="1">
                <a:solidFill>
                  <a:schemeClr val="accent4"/>
                </a:solidFill>
              </a:rPr>
              <a:t>的操作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第六章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文本型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1090930" y="14446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1857375" y="14446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面向对象</a:t>
            </a:r>
            <a:r>
              <a:rPr lang="zh-CN" altLang="en-US" sz="2000" b="1">
                <a:solidFill>
                  <a:schemeClr val="accent4"/>
                </a:solidFill>
              </a:rPr>
              <a:t>概述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第七章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面向对象编程基</a:t>
            </a:r>
            <a:r>
              <a:rPr lang="zh-CN" altLang="en-US" sz="2800">
                <a:solidFill>
                  <a:schemeClr val="bg1"/>
                </a:solidFill>
              </a:rPr>
              <a:t>础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1090930" y="23971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1857375" y="23971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类与对</a:t>
            </a:r>
            <a:r>
              <a:rPr lang="zh-CN" altLang="en-US" sz="2000" b="1">
                <a:solidFill>
                  <a:schemeClr val="accent4"/>
                </a:solidFill>
              </a:rPr>
              <a:t>象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1090930" y="32607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1857375" y="32607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静态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1090930" y="41243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1857375" y="41243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方法的声明和定</a:t>
            </a:r>
            <a:r>
              <a:rPr lang="zh-CN" altLang="en-US" sz="2000" b="1">
                <a:solidFill>
                  <a:schemeClr val="accent4"/>
                </a:solidFill>
              </a:rPr>
              <a:t>义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9"/>
            </p:custDataLst>
          </p:nvPr>
        </p:nvSpPr>
        <p:spPr>
          <a:xfrm>
            <a:off x="1090930" y="50768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五</a:t>
            </a:r>
            <a:endParaRPr lang="zh-CN" altLang="en-US" sz="2000" b="1"/>
          </a:p>
        </p:txBody>
      </p:sp>
      <p:sp>
        <p:nvSpPr>
          <p:cNvPr id="11" name="圆角矩形 10"/>
          <p:cNvSpPr/>
          <p:nvPr>
            <p:custDataLst>
              <p:tags r:id="rId10"/>
            </p:custDataLst>
          </p:nvPr>
        </p:nvSpPr>
        <p:spPr>
          <a:xfrm>
            <a:off x="1857375" y="50768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方法的普通参数、默认参</a:t>
            </a:r>
            <a:r>
              <a:rPr lang="zh-CN" altLang="en-US" sz="2000" b="1">
                <a:solidFill>
                  <a:schemeClr val="accent4"/>
                </a:solidFill>
              </a:rPr>
              <a:t>数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2" name="圆角矩形 11"/>
          <p:cNvSpPr/>
          <p:nvPr>
            <p:custDataLst>
              <p:tags r:id="rId11"/>
            </p:custDataLst>
          </p:nvPr>
        </p:nvSpPr>
        <p:spPr>
          <a:xfrm>
            <a:off x="6678930" y="14446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六</a:t>
            </a:r>
            <a:endParaRPr lang="zh-CN" altLang="en-US" sz="2000" b="1"/>
          </a:p>
        </p:txBody>
      </p:sp>
      <p:sp>
        <p:nvSpPr>
          <p:cNvPr id="13" name="圆角矩形 12"/>
          <p:cNvSpPr/>
          <p:nvPr>
            <p:custDataLst>
              <p:tags r:id="rId12"/>
            </p:custDataLst>
          </p:nvPr>
        </p:nvSpPr>
        <p:spPr>
          <a:xfrm>
            <a:off x="7445375" y="14446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方法的返回</a:t>
            </a:r>
            <a:r>
              <a:rPr lang="zh-CN" altLang="en-US" sz="2000" b="1">
                <a:solidFill>
                  <a:schemeClr val="accent4"/>
                </a:solidFill>
              </a:rPr>
              <a:t>值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7" name="圆角矩形 16"/>
          <p:cNvSpPr/>
          <p:nvPr>
            <p:custDataLst>
              <p:tags r:id="rId13"/>
            </p:custDataLst>
          </p:nvPr>
        </p:nvSpPr>
        <p:spPr>
          <a:xfrm>
            <a:off x="6678930" y="23971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七</a:t>
            </a:r>
            <a:endParaRPr lang="zh-CN" altLang="en-US" sz="2000" b="1"/>
          </a:p>
        </p:txBody>
      </p: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7445375" y="23971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变量的作用</a:t>
            </a:r>
            <a:r>
              <a:rPr lang="zh-CN" altLang="en-US" sz="2000" b="1">
                <a:solidFill>
                  <a:schemeClr val="accent4"/>
                </a:solidFill>
              </a:rPr>
              <a:t>域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6678930" y="32607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八</a:t>
            </a:r>
            <a:endParaRPr lang="zh-CN" altLang="en-US" sz="2000" b="1"/>
          </a:p>
        </p:txBody>
      </p:sp>
      <p:sp>
        <p:nvSpPr>
          <p:cNvPr id="20" name="圆角矩形 19"/>
          <p:cNvSpPr/>
          <p:nvPr>
            <p:custDataLst>
              <p:tags r:id="rId16"/>
            </p:custDataLst>
          </p:nvPr>
        </p:nvSpPr>
        <p:spPr>
          <a:xfrm>
            <a:off x="7445375" y="32607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属性读</a:t>
            </a:r>
            <a:r>
              <a:rPr lang="zh-CN" altLang="en-US" sz="2000" b="1">
                <a:solidFill>
                  <a:schemeClr val="accent4"/>
                </a:solidFill>
              </a:rPr>
              <a:t>方法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21" name="圆角矩形 20"/>
          <p:cNvSpPr/>
          <p:nvPr>
            <p:custDataLst>
              <p:tags r:id="rId17"/>
            </p:custDataLst>
          </p:nvPr>
        </p:nvSpPr>
        <p:spPr>
          <a:xfrm>
            <a:off x="6678930" y="41243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九</a:t>
            </a:r>
            <a:endParaRPr lang="zh-CN" altLang="en-US" sz="2000" b="1"/>
          </a:p>
        </p:txBody>
      </p:sp>
      <p:sp>
        <p:nvSpPr>
          <p:cNvPr id="22" name="圆角矩形 21"/>
          <p:cNvSpPr/>
          <p:nvPr>
            <p:custDataLst>
              <p:tags r:id="rId18"/>
            </p:custDataLst>
          </p:nvPr>
        </p:nvSpPr>
        <p:spPr>
          <a:xfrm>
            <a:off x="7445375" y="41243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属性写</a:t>
            </a:r>
            <a:r>
              <a:rPr lang="zh-CN" altLang="en-US" sz="2000" b="1">
                <a:solidFill>
                  <a:schemeClr val="accent4"/>
                </a:solidFill>
              </a:rPr>
              <a:t>方法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23" name="圆角矩形 22"/>
          <p:cNvSpPr/>
          <p:nvPr>
            <p:custDataLst>
              <p:tags r:id="rId19"/>
            </p:custDataLst>
          </p:nvPr>
        </p:nvSpPr>
        <p:spPr>
          <a:xfrm>
            <a:off x="6678930" y="507682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十</a:t>
            </a:r>
            <a:endParaRPr lang="zh-CN" altLang="en-US" sz="2000" b="1"/>
          </a:p>
        </p:txBody>
      </p:sp>
      <p:sp>
        <p:nvSpPr>
          <p:cNvPr id="24" name="圆角矩形 23"/>
          <p:cNvSpPr/>
          <p:nvPr>
            <p:custDataLst>
              <p:tags r:id="rId20"/>
            </p:custDataLst>
          </p:nvPr>
        </p:nvSpPr>
        <p:spPr>
          <a:xfrm>
            <a:off x="7445375" y="5076825"/>
            <a:ext cx="405574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方法的定义事件和接收事</a:t>
            </a:r>
            <a:r>
              <a:rPr lang="zh-CN" altLang="en-US" sz="2000" b="1">
                <a:solidFill>
                  <a:schemeClr val="accent4"/>
                </a:solidFill>
              </a:rPr>
              <a:t>件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第七章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面向对象编程基础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90190" y="19189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56635" y="19189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类的封</a:t>
            </a:r>
            <a:r>
              <a:rPr lang="zh-CN" altLang="en-US" sz="2000" b="1">
                <a:solidFill>
                  <a:schemeClr val="accent4"/>
                </a:solidFill>
              </a:rPr>
              <a:t>装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第八章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面向对象编程核心</a:t>
            </a:r>
            <a:r>
              <a:rPr lang="zh-CN" altLang="en-US" sz="2800">
                <a:solidFill>
                  <a:schemeClr val="bg1"/>
                </a:solidFill>
              </a:rPr>
              <a:t>技术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90190" y="28714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56635" y="28714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类的</a:t>
            </a:r>
            <a:r>
              <a:rPr lang="zh-CN" altLang="en-US" sz="2000" b="1">
                <a:solidFill>
                  <a:schemeClr val="accent4"/>
                </a:solidFill>
              </a:rPr>
              <a:t>继承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90190" y="37350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56635" y="37350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访问</a:t>
            </a:r>
            <a:r>
              <a:rPr lang="zh-CN" altLang="en-US" sz="2000" b="1">
                <a:solidFill>
                  <a:schemeClr val="accent4"/>
                </a:solidFill>
              </a:rPr>
              <a:t>控制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第八章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面向对象编程核心技术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790190" y="19189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556635" y="19189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异常</a:t>
            </a:r>
            <a:r>
              <a:rPr lang="zh-CN" altLang="en-US" sz="2000" b="1">
                <a:solidFill>
                  <a:schemeClr val="accent4"/>
                </a:solidFill>
              </a:rPr>
              <a:t>概述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第九章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异常处</a:t>
            </a:r>
            <a:r>
              <a:rPr lang="zh-CN" altLang="en-US" sz="2800">
                <a:solidFill>
                  <a:schemeClr val="bg1"/>
                </a:solidFill>
              </a:rPr>
              <a:t>理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790190" y="28714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556635" y="28714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捕捉处理</a:t>
            </a:r>
            <a:r>
              <a:rPr lang="zh-CN" altLang="en-US" sz="2000" b="1">
                <a:solidFill>
                  <a:schemeClr val="accent4"/>
                </a:solidFill>
              </a:rPr>
              <a:t>异常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790190" y="373507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556635" y="373507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在方法中抛出</a:t>
            </a:r>
            <a:r>
              <a:rPr lang="zh-CN" altLang="en-US" sz="2000" b="1">
                <a:solidFill>
                  <a:schemeClr val="accent4"/>
                </a:solidFill>
              </a:rPr>
              <a:t>异常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第九章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异常处理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5328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5328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文本型</a:t>
            </a:r>
            <a:r>
              <a:rPr lang="zh-CN" altLang="en-US" sz="2000" b="1">
                <a:solidFill>
                  <a:schemeClr val="accent4"/>
                </a:solidFill>
              </a:rPr>
              <a:t>类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解读常用</a:t>
            </a:r>
            <a:r>
              <a:rPr lang="en-US" altLang="zh-CN" sz="2800">
                <a:solidFill>
                  <a:schemeClr val="bg1"/>
                </a:solidFill>
              </a:rPr>
              <a:t>Java</a:t>
            </a:r>
            <a:r>
              <a:rPr lang="zh-CN" altLang="en-US" sz="2800">
                <a:solidFill>
                  <a:schemeClr val="bg1"/>
                </a:solidFill>
              </a:rPr>
              <a:t>基本</a:t>
            </a:r>
            <a:r>
              <a:rPr lang="zh-CN" altLang="en-US" sz="2800">
                <a:solidFill>
                  <a:schemeClr val="bg1"/>
                </a:solidFill>
              </a:rPr>
              <a:t>类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4853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4853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数学运算</a:t>
            </a:r>
            <a:r>
              <a:rPr lang="zh-CN" altLang="en-US" sz="2000" b="1">
                <a:solidFill>
                  <a:schemeClr val="accent4"/>
                </a:solidFill>
              </a:rPr>
              <a:t>类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33489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33489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日历类、时间类、日期格式</a:t>
            </a:r>
            <a:r>
              <a:rPr lang="zh-CN" altLang="en-US" sz="2000" b="1">
                <a:solidFill>
                  <a:schemeClr val="accent4"/>
                </a:solidFill>
              </a:rPr>
              <a:t>类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891790" y="42125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658235" y="42125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文件读写操作</a:t>
            </a:r>
            <a:r>
              <a:rPr lang="zh-CN" altLang="en-US" sz="2000" b="1">
                <a:solidFill>
                  <a:schemeClr val="accent4"/>
                </a:solidFill>
              </a:rPr>
              <a:t>类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9"/>
            </p:custDataLst>
          </p:nvPr>
        </p:nvSpPr>
        <p:spPr>
          <a:xfrm>
            <a:off x="2891790" y="51142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五</a:t>
            </a:r>
            <a:endParaRPr lang="zh-CN" altLang="en-US" sz="2000" b="1"/>
          </a:p>
        </p:txBody>
      </p:sp>
      <p:sp>
        <p:nvSpPr>
          <p:cNvPr id="11" name="圆角矩形 10"/>
          <p:cNvSpPr/>
          <p:nvPr>
            <p:custDataLst>
              <p:tags r:id="rId10"/>
            </p:custDataLst>
          </p:nvPr>
        </p:nvSpPr>
        <p:spPr>
          <a:xfrm>
            <a:off x="3658235" y="51142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输入输出</a:t>
            </a:r>
            <a:r>
              <a:rPr lang="zh-CN" altLang="en-US" sz="2000" b="1">
                <a:solidFill>
                  <a:schemeClr val="accent4"/>
                </a:solidFill>
              </a:rPr>
              <a:t>流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解读常用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Java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基本类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5328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5328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线程</a:t>
            </a:r>
            <a:r>
              <a:rPr lang="zh-CN" altLang="en-US" sz="2000" b="1">
                <a:solidFill>
                  <a:schemeClr val="accent4"/>
                </a:solidFill>
              </a:rPr>
              <a:t>简介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第十一章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多线</a:t>
            </a:r>
            <a:r>
              <a:rPr lang="zh-CN" altLang="en-US" sz="2800">
                <a:solidFill>
                  <a:schemeClr val="bg1"/>
                </a:solidFill>
              </a:rPr>
              <a:t>程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4853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4853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实现线程的两种</a:t>
            </a:r>
            <a:r>
              <a:rPr lang="zh-CN" altLang="en-US" sz="2000" b="1">
                <a:solidFill>
                  <a:schemeClr val="accent4"/>
                </a:solidFill>
              </a:rPr>
              <a:t>方式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33489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33489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线程的生命周</a:t>
            </a:r>
            <a:r>
              <a:rPr lang="zh-CN" altLang="en-US" sz="2000" b="1">
                <a:solidFill>
                  <a:schemeClr val="accent4"/>
                </a:solidFill>
              </a:rPr>
              <a:t>期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891790" y="42125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658235" y="42125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操作线程的</a:t>
            </a:r>
            <a:r>
              <a:rPr lang="zh-CN" altLang="en-US" sz="2000" b="1">
                <a:solidFill>
                  <a:schemeClr val="accent4"/>
                </a:solidFill>
              </a:rPr>
              <a:t>方法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9"/>
            </p:custDataLst>
          </p:nvPr>
        </p:nvSpPr>
        <p:spPr>
          <a:xfrm>
            <a:off x="2891790" y="5114290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五</a:t>
            </a:r>
            <a:endParaRPr lang="zh-CN" altLang="en-US" sz="2000" b="1"/>
          </a:p>
        </p:txBody>
      </p:sp>
      <p:sp>
        <p:nvSpPr>
          <p:cNvPr id="11" name="圆角矩形 10"/>
          <p:cNvSpPr/>
          <p:nvPr>
            <p:custDataLst>
              <p:tags r:id="rId10"/>
            </p:custDataLst>
          </p:nvPr>
        </p:nvSpPr>
        <p:spPr>
          <a:xfrm>
            <a:off x="3658235" y="5114290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线程的同</a:t>
            </a:r>
            <a:r>
              <a:rPr lang="zh-CN" altLang="en-US" sz="2000" b="1">
                <a:solidFill>
                  <a:schemeClr val="accent4"/>
                </a:solidFill>
              </a:rPr>
              <a:t>步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第十一章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多线程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2185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2185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accent4"/>
                </a:solidFill>
              </a:rPr>
              <a:t>JDBC</a:t>
            </a:r>
            <a:r>
              <a:rPr lang="zh-CN" altLang="en-US" sz="2000" b="1">
                <a:solidFill>
                  <a:schemeClr val="accent4"/>
                </a:solidFill>
              </a:rPr>
              <a:t>概述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第十二章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使用</a:t>
            </a:r>
            <a:r>
              <a:rPr lang="en-US" altLang="zh-CN" sz="2800">
                <a:solidFill>
                  <a:schemeClr val="bg1"/>
                </a:solidFill>
              </a:rPr>
              <a:t>JDBC</a:t>
            </a:r>
            <a:r>
              <a:rPr lang="zh-CN" altLang="en-US" sz="2800">
                <a:solidFill>
                  <a:schemeClr val="bg1"/>
                </a:solidFill>
              </a:rPr>
              <a:t>操作数据</a:t>
            </a:r>
            <a:r>
              <a:rPr lang="zh-CN" altLang="en-US" sz="2800">
                <a:solidFill>
                  <a:schemeClr val="bg1"/>
                </a:solidFill>
              </a:rPr>
              <a:t>库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31375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31375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accent4"/>
                </a:solidFill>
              </a:rPr>
              <a:t>JDBC</a:t>
            </a:r>
            <a:r>
              <a:rPr lang="zh-CN" altLang="en-US" sz="2000" b="1">
                <a:solidFill>
                  <a:schemeClr val="accent4"/>
                </a:solidFill>
              </a:rPr>
              <a:t>中的常用类和</a:t>
            </a:r>
            <a:r>
              <a:rPr lang="zh-CN" altLang="en-US" sz="2000" b="1">
                <a:solidFill>
                  <a:schemeClr val="accent4"/>
                </a:solidFill>
              </a:rPr>
              <a:t>方法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40011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40011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数据库</a:t>
            </a:r>
            <a:r>
              <a:rPr lang="zh-CN" altLang="en-US" sz="2000" b="1">
                <a:solidFill>
                  <a:schemeClr val="accent4"/>
                </a:solidFill>
              </a:rPr>
              <a:t>操作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第十二章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使用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JDBC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操作数据库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9183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9183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文本框、编</a:t>
            </a:r>
            <a:r>
              <a:rPr lang="zh-CN" altLang="en-US" sz="2000" b="1">
                <a:solidFill>
                  <a:schemeClr val="accent4"/>
                </a:solidFill>
              </a:rPr>
              <a:t>辑框和</a:t>
            </a:r>
            <a:r>
              <a:rPr lang="zh-CN" altLang="en-US" sz="2000" b="1">
                <a:solidFill>
                  <a:schemeClr val="accent4"/>
                </a:solidFill>
              </a:rPr>
              <a:t>按钮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第十三章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常用安卓基本组件介</a:t>
            </a:r>
            <a:r>
              <a:rPr lang="zh-CN" altLang="en-US" sz="2800">
                <a:solidFill>
                  <a:schemeClr val="bg1"/>
                </a:solidFill>
              </a:rPr>
              <a:t>绍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8708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8708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图片</a:t>
            </a:r>
            <a:r>
              <a:rPr lang="zh-CN" altLang="en-US" sz="2000" b="1">
                <a:solidFill>
                  <a:schemeClr val="accent4"/>
                </a:solidFill>
              </a:rPr>
              <a:t>框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37344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37344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线性布局</a:t>
            </a:r>
            <a:r>
              <a:rPr lang="zh-CN" altLang="en-US" sz="2000" b="1">
                <a:solidFill>
                  <a:schemeClr val="accent4"/>
                </a:solidFill>
              </a:rPr>
              <a:t>器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891790" y="4598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658235" y="4598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对话</a:t>
            </a:r>
            <a:r>
              <a:rPr lang="zh-CN" altLang="en-US" sz="2000" b="1">
                <a:solidFill>
                  <a:schemeClr val="accent4"/>
                </a:solidFill>
              </a:rPr>
              <a:t>框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第十三章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常用安卓基本组件介绍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2185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2185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窗口的启动和结</a:t>
            </a:r>
            <a:r>
              <a:rPr lang="zh-CN" altLang="en-US" sz="2000" b="1">
                <a:solidFill>
                  <a:schemeClr val="accent4"/>
                </a:solidFill>
              </a:rPr>
              <a:t>束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第十四章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窗口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31375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31375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窗口的生命周</a:t>
            </a:r>
            <a:r>
              <a:rPr lang="zh-CN" altLang="en-US" sz="2000" b="1">
                <a:solidFill>
                  <a:schemeClr val="accent4"/>
                </a:solidFill>
              </a:rPr>
              <a:t>期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40011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40011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窗口的启动模</a:t>
            </a:r>
            <a:r>
              <a:rPr lang="zh-CN" altLang="en-US" sz="2000" b="1">
                <a:solidFill>
                  <a:schemeClr val="accent4"/>
                </a:solidFill>
              </a:rPr>
              <a:t>式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891790" y="48647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658235" y="48647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在窗口之间传递</a:t>
            </a:r>
            <a:r>
              <a:rPr lang="zh-CN" altLang="en-US" sz="2000" b="1">
                <a:solidFill>
                  <a:schemeClr val="accent4"/>
                </a:solidFill>
              </a:rPr>
              <a:t>信息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第十四章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窗口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2185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2185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accent4"/>
                </a:solidFill>
              </a:rPr>
              <a:t>SQL</a:t>
            </a:r>
            <a:r>
              <a:rPr lang="zh-CN" altLang="en-US" sz="2000" b="1">
                <a:solidFill>
                  <a:schemeClr val="accent4"/>
                </a:solidFill>
              </a:rPr>
              <a:t>的基本语</a:t>
            </a:r>
            <a:r>
              <a:rPr lang="zh-CN" altLang="en-US" sz="2000" b="1">
                <a:solidFill>
                  <a:schemeClr val="accent4"/>
                </a:solidFill>
              </a:rPr>
              <a:t>法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第十五章</a:t>
            </a:r>
            <a:r>
              <a:rPr lang="en-US" altLang="zh-CN" sz="2800">
                <a:solidFill>
                  <a:schemeClr val="bg1"/>
                </a:solidFill>
              </a:rPr>
              <a:t> Sqlite</a:t>
            </a:r>
            <a:r>
              <a:rPr lang="zh-CN" altLang="en-US" sz="2800">
                <a:solidFill>
                  <a:schemeClr val="bg1"/>
                </a:solidFill>
              </a:rPr>
              <a:t>数据库</a:t>
            </a:r>
            <a:endParaRPr lang="en-US" altLang="zh-CN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31375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31375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创建</a:t>
            </a:r>
            <a:r>
              <a:rPr lang="en-US" altLang="zh-CN" sz="2000" b="1">
                <a:solidFill>
                  <a:schemeClr val="accent4"/>
                </a:solidFill>
              </a:rPr>
              <a:t>Sqlite</a:t>
            </a:r>
            <a:r>
              <a:rPr lang="zh-CN" altLang="en-US" sz="2000" b="1">
                <a:solidFill>
                  <a:schemeClr val="accent4"/>
                </a:solidFill>
              </a:rPr>
              <a:t>数据库</a:t>
            </a:r>
            <a:r>
              <a:rPr lang="zh-CN" altLang="en-US" sz="2000" b="1">
                <a:solidFill>
                  <a:schemeClr val="accent4"/>
                </a:solidFill>
              </a:rPr>
              <a:t>文件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40011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40011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创建</a:t>
            </a:r>
            <a:r>
              <a:rPr lang="en-US" altLang="zh-CN" sz="2000" b="1">
                <a:solidFill>
                  <a:schemeClr val="accent4"/>
                </a:solidFill>
                <a:sym typeface="+mn-ea"/>
              </a:rPr>
              <a:t>Sqlite</a:t>
            </a:r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数据库</a:t>
            </a:r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表</a:t>
            </a:r>
            <a:endParaRPr lang="zh-CN" altLang="en-US" sz="2000" b="1">
              <a:solidFill>
                <a:schemeClr val="accent4"/>
              </a:solidFill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2891790" y="48647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四</a:t>
            </a:r>
            <a:endParaRPr lang="zh-CN" altLang="en-US" sz="2000" b="1"/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3658235" y="48647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数据库表信息的增</a:t>
            </a:r>
            <a:r>
              <a:rPr lang="zh-CN" altLang="en-US" sz="2000" b="1">
                <a:solidFill>
                  <a:schemeClr val="accent4"/>
                </a:solidFill>
              </a:rPr>
              <a:t>删改</a:t>
            </a:r>
            <a:r>
              <a:rPr lang="zh-CN" altLang="en-US" sz="2000" b="1">
                <a:solidFill>
                  <a:schemeClr val="accent4"/>
                </a:solidFill>
              </a:rPr>
              <a:t>查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第十五章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Sqlite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数据库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8929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8929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下拉列表</a:t>
            </a:r>
            <a:r>
              <a:rPr lang="zh-CN" altLang="en-US" sz="2000" b="1">
                <a:solidFill>
                  <a:schemeClr val="accent4"/>
                </a:solidFill>
              </a:rPr>
              <a:t>框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第十六章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常用高级组件介</a:t>
            </a:r>
            <a:r>
              <a:rPr lang="zh-CN" altLang="en-US" sz="2800">
                <a:solidFill>
                  <a:schemeClr val="bg1"/>
                </a:solidFill>
              </a:rPr>
              <a:t>绍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8454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8454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列表类组</a:t>
            </a:r>
            <a:r>
              <a:rPr lang="zh-CN" altLang="en-US" sz="2000" b="1">
                <a:solidFill>
                  <a:schemeClr val="accent4"/>
                </a:solidFill>
              </a:rPr>
              <a:t>件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3709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3709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画板组</a:t>
            </a:r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件</a:t>
            </a:r>
            <a:endParaRPr lang="zh-CN" altLang="en-US" sz="2000" b="1">
              <a:solidFill>
                <a:schemeClr val="accent4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第十六章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常用高级组件介绍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8929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8929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收发应用</a:t>
            </a:r>
            <a:r>
              <a:rPr lang="zh-CN" altLang="en-US" sz="2000" b="1">
                <a:solidFill>
                  <a:schemeClr val="accent4"/>
                </a:solidFill>
              </a:rPr>
              <a:t>广播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第十七章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广播组</a:t>
            </a:r>
            <a:r>
              <a:rPr lang="zh-CN" altLang="en-US" sz="2800">
                <a:solidFill>
                  <a:schemeClr val="bg1"/>
                </a:solidFill>
              </a:rPr>
              <a:t>件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8454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8454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监听系统</a:t>
            </a:r>
            <a:r>
              <a:rPr lang="zh-CN" altLang="en-US" sz="2000" b="1">
                <a:solidFill>
                  <a:schemeClr val="accent4"/>
                </a:solidFill>
              </a:rPr>
              <a:t>广播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3709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3709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捕捉屏幕的变更事</a:t>
            </a:r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件</a:t>
            </a:r>
            <a:endParaRPr lang="zh-CN" altLang="en-US" sz="2000" b="1">
              <a:solidFill>
                <a:schemeClr val="accent4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第十七章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广播组件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8929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8929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消息</a:t>
            </a:r>
            <a:r>
              <a:rPr lang="zh-CN" altLang="en-US" sz="2000" b="1">
                <a:solidFill>
                  <a:schemeClr val="accent4"/>
                </a:solidFill>
              </a:rPr>
              <a:t>通知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第十八章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通知与</a:t>
            </a:r>
            <a:r>
              <a:rPr lang="zh-CN" altLang="en-US" sz="2800">
                <a:solidFill>
                  <a:schemeClr val="bg1"/>
                </a:solidFill>
              </a:rPr>
              <a:t>服务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8454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8454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服务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3709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3709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捕捉屏幕的变更事</a:t>
            </a:r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件</a:t>
            </a:r>
            <a:endParaRPr lang="zh-CN" altLang="en-US" sz="2000" b="1">
              <a:solidFill>
                <a:schemeClr val="accent4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第十八章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通知与服务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8929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8929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图</a:t>
            </a:r>
            <a:r>
              <a:rPr lang="zh-CN" altLang="en-US" sz="2000" b="1">
                <a:solidFill>
                  <a:schemeClr val="accent4"/>
                </a:solidFill>
              </a:rPr>
              <a:t>片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第十九章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多媒</a:t>
            </a:r>
            <a:r>
              <a:rPr lang="zh-CN" altLang="en-US" sz="2800">
                <a:solidFill>
                  <a:schemeClr val="bg1"/>
                </a:solidFill>
              </a:rPr>
              <a:t>体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8454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8454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音频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891790" y="37090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三</a:t>
            </a:r>
            <a:endParaRPr lang="zh-CN" altLang="en-US" sz="2000" b="1"/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3658235" y="37090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  <a:sym typeface="+mn-ea"/>
              </a:rPr>
              <a:t>视频</a:t>
            </a:r>
            <a:endParaRPr lang="zh-CN" altLang="en-US" sz="2000" b="1">
              <a:solidFill>
                <a:schemeClr val="accent4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第十九章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多媒体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91790" y="18929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58235" y="18929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accent4"/>
                </a:solidFill>
              </a:rPr>
              <a:t>HTTP</a:t>
            </a:r>
            <a:endParaRPr lang="en-US" altLang="zh-CN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第二十章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网络</a:t>
            </a:r>
            <a:r>
              <a:rPr lang="zh-CN" altLang="en-US" sz="2800">
                <a:solidFill>
                  <a:schemeClr val="bg1"/>
                </a:solidFill>
              </a:rPr>
              <a:t>通信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91790" y="284543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58235" y="284543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下载管理</a:t>
            </a:r>
            <a:r>
              <a:rPr lang="zh-CN" altLang="en-US" sz="2000" b="1">
                <a:solidFill>
                  <a:schemeClr val="accent4"/>
                </a:solidFill>
              </a:rPr>
              <a:t>器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第二十章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网络通信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2853690" y="277685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一</a:t>
            </a:r>
            <a:endParaRPr lang="zh-CN" altLang="en-US" sz="2000" b="1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620135" y="277685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项目设</a:t>
            </a:r>
            <a:r>
              <a:rPr lang="zh-CN" altLang="en-US" sz="2000" b="1">
                <a:solidFill>
                  <a:schemeClr val="accent4"/>
                </a:solidFill>
              </a:rPr>
              <a:t>置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第二十一章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生成</a:t>
            </a:r>
            <a:r>
              <a:rPr lang="en-US" altLang="zh-CN" sz="2800">
                <a:solidFill>
                  <a:schemeClr val="bg1"/>
                </a:solidFill>
              </a:rPr>
              <a:t>APP</a:t>
            </a:r>
            <a:r>
              <a:rPr lang="zh-CN" altLang="en-US" sz="2800">
                <a:solidFill>
                  <a:schemeClr val="bg1"/>
                </a:solidFill>
              </a:rPr>
              <a:t>安装</a:t>
            </a:r>
            <a:r>
              <a:rPr lang="zh-CN" altLang="en-US" sz="2800">
                <a:solidFill>
                  <a:schemeClr val="bg1"/>
                </a:solidFill>
              </a:rPr>
              <a:t>程序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2853690" y="3729355"/>
            <a:ext cx="868045" cy="652145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/>
              <a:t>二</a:t>
            </a:r>
            <a:endParaRPr lang="zh-CN" altLang="en-US" sz="2000" b="1"/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3620135" y="3729355"/>
            <a:ext cx="5892165" cy="6521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FFFFFF"/>
          </a:lnRef>
          <a:fillRef idx="1">
            <a:schemeClr val="accent4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accent4"/>
                </a:solidFill>
              </a:rPr>
              <a:t>生成</a:t>
            </a:r>
            <a:r>
              <a:rPr lang="en-US" altLang="zh-CN" sz="2000" b="1">
                <a:solidFill>
                  <a:schemeClr val="accent4"/>
                </a:solidFill>
              </a:rPr>
              <a:t>APK</a:t>
            </a:r>
            <a:r>
              <a:rPr lang="zh-CN" altLang="en-US" sz="2000" b="1">
                <a:solidFill>
                  <a:schemeClr val="accent4"/>
                </a:solidFill>
              </a:rPr>
              <a:t>安装</a:t>
            </a:r>
            <a:r>
              <a:rPr lang="zh-CN" altLang="en-US" sz="2000" b="1">
                <a:solidFill>
                  <a:schemeClr val="accent4"/>
                </a:solidFill>
              </a:rPr>
              <a:t>包</a:t>
            </a:r>
            <a:endParaRPr lang="zh-CN" altLang="en-US" sz="20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sym typeface="+mn-ea"/>
              </a:rPr>
              <a:t>第二十章</a:t>
            </a:r>
            <a:r>
              <a:rPr lang="en-US" altLang="zh-CN" sz="28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sym typeface="+mn-ea"/>
              </a:rPr>
              <a:t>网络通信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181610" y="175895"/>
            <a:ext cx="11797030" cy="6705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</a:rPr>
              <a:t>第二十二章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实战项</a:t>
            </a:r>
            <a:r>
              <a:rPr lang="zh-CN" altLang="en-US" sz="2800">
                <a:solidFill>
                  <a:schemeClr val="bg1"/>
                </a:solidFill>
              </a:rPr>
              <a:t>目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640207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19018" y="6456045"/>
            <a:ext cx="1990725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b="1">
                <a:ln w="15875"/>
                <a:solidFill>
                  <a:schemeClr val="accent4"/>
                </a:solidFill>
                <a:effectLst/>
              </a:rPr>
              <a:t>www.qiaozhuo.net</a:t>
            </a:r>
            <a:endParaRPr lang="en-US" b="1">
              <a:ln w="15875"/>
              <a:solidFill>
                <a:schemeClr val="accent4"/>
              </a:solidFill>
              <a:effectLst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130" y="951865"/>
            <a:ext cx="111093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尊敬的学</a:t>
            </a:r>
            <a:r>
              <a:rPr lang="zh-CN" altLang="en-US"/>
              <a:t>员：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您</a:t>
            </a:r>
            <a:r>
              <a:rPr lang="zh-CN" altLang="en-US"/>
              <a:t>将看到基于</a:t>
            </a:r>
            <a:r>
              <a:rPr lang="en-US" altLang="zh-CN"/>
              <a:t>PPT</a:t>
            </a:r>
            <a:r>
              <a:rPr lang="zh-CN" altLang="en-US"/>
              <a:t>展示的理论内容。这部分内容主要涵盖课程的基础理论知识和核心概念，通过详尽的解释帮助您建立起坚实的理论基础。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 </a:t>
            </a:r>
            <a:r>
              <a:rPr lang="zh-CN" altLang="en-US"/>
              <a:t>然而，随着课程的推进，我们将更多地转向实践操作环节。这部分内容由于其高度的操作性和实践性，不再适合通过</a:t>
            </a:r>
            <a:r>
              <a:rPr lang="en-US" altLang="zh-CN"/>
              <a:t>PPT</a:t>
            </a:r>
            <a:r>
              <a:rPr lang="zh-CN" altLang="en-US"/>
              <a:t>进行讲解。因此，</a:t>
            </a:r>
            <a:r>
              <a:rPr lang="en-US" altLang="zh-CN"/>
              <a:t>PPT</a:t>
            </a:r>
            <a:r>
              <a:rPr lang="zh-CN" altLang="en-US"/>
              <a:t>中无课件内容的</a:t>
            </a:r>
            <a:r>
              <a:rPr lang="zh-CN" altLang="en-US"/>
              <a:t>章节将以实操演示为主，旨在让您通过实际动手操作加深对理论知识的理解，并掌握必要的技能技巧。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 </a:t>
            </a:r>
            <a:r>
              <a:rPr lang="zh-CN" altLang="en-US"/>
              <a:t>请注意，在实践操作部分，我们鼓励您跟随视频一起动手练习，这将有助于提高您的实际操作能力以及解决问题的能力。希望这种安排能够帮助您更好地学习并应用所学知识。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祝您学习愉快！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.xml><?xml version="1.0" encoding="utf-8"?>
<p:tagLst xmlns:p="http://schemas.openxmlformats.org/presentationml/2006/main">
  <p:tag name="KSO_WM_DIAGRAM_VIRTUALLY_FRAME" val="{&quot;height&quot;:249.6,&quot;left&quot;:12.85,&quot;top&quot;:129.15,&quot;width&quot;:626.6}"/>
</p:tagLst>
</file>

<file path=ppt/tags/tag14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15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16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17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18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19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20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21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22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23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24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25.xml><?xml version="1.0" encoding="utf-8"?>
<p:tagLst xmlns:p="http://schemas.openxmlformats.org/presentationml/2006/main">
  <p:tag name="KSO_WM_DIAGRAM_VIRTUALLY_FRAME" val="{&quot;height&quot;:402.05,&quot;left&quot;:12.85,&quot;top&quot;:109.95,&quot;width&quot;:819.3}"/>
</p:tagLst>
</file>

<file path=ppt/tags/tag26.xml><?xml version="1.0" encoding="utf-8"?>
<p:tagLst xmlns:p="http://schemas.openxmlformats.org/presentationml/2006/main">
  <p:tag name="KSO_WM_DIAGRAM_VIRTUALLY_FRAME" val="{&quot;height&quot;:249.6,&quot;left&quot;:12.85,&quot;top&quot;:129.15,&quot;width&quot;:626.6}"/>
</p:tagLst>
</file>

<file path=ppt/tags/tag27.xml><?xml version="1.0" encoding="utf-8"?>
<p:tagLst xmlns:p="http://schemas.openxmlformats.org/presentationml/2006/main">
  <p:tag name="KSO_WM_DIAGRAM_VIRTUALLY_FRAME" val="{&quot;height&quot;:249.6,&quot;left&quot;:12.85,&quot;top&quot;:129.15,&quot;width&quot;:626.6}"/>
</p:tagLst>
</file>

<file path=ppt/tags/tag2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2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3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4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5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6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6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62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63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64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65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66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67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68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69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0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1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2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3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4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5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6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7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8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79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80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81.xml><?xml version="1.0" encoding="utf-8"?>
<p:tagLst xmlns:p="http://schemas.openxmlformats.org/presentationml/2006/main">
  <p:tag name="KSO_WM_DIAGRAM_VIRTUALLY_FRAME" val="{&quot;height&quot;:365.55,&quot;left&quot;:25.6,&quot;top&quot;:90.1,&quot;width&quot;:731.1}"/>
</p:tagLst>
</file>

<file path=ppt/tags/tag8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8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9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0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1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2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3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4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5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6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7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8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69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70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71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72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73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74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75.xml><?xml version="1.0" encoding="utf-8"?>
<p:tagLst xmlns:p="http://schemas.openxmlformats.org/presentationml/2006/main">
  <p:tag name="KSO_WM_DIAGRAM_VIRTUALLY_FRAME" val="{&quot;height&quot;:349.25,&quot;left&quot;:186.4,&quot;top&quot;:106.4,&quot;width&quot;:570.3}"/>
</p:tagLst>
</file>

<file path=ppt/tags/tag176.xml><?xml version="1.0" encoding="utf-8"?>
<p:tagLst xmlns:p="http://schemas.openxmlformats.org/presentationml/2006/main">
  <p:tag name="resource_record_key" val="{&quot;13&quot;:[4695716,20481693,4364883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9484</Words>
  <Application>WPS 演示</Application>
  <PresentationFormat>宽屏</PresentationFormat>
  <Paragraphs>739</Paragraphs>
  <Slides>50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58" baseType="lpstr">
      <vt:lpstr>Arial</vt:lpstr>
      <vt:lpstr>宋体</vt:lpstr>
      <vt:lpstr>Wingdings</vt:lpstr>
      <vt:lpstr>标准粗黑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zmmhcc-T4900d</dc:creator>
  <cp:lastModifiedBy>zmmhcc</cp:lastModifiedBy>
  <cp:revision>19</cp:revision>
  <dcterms:created xsi:type="dcterms:W3CDTF">2023-08-09T12:44:00Z</dcterms:created>
  <dcterms:modified xsi:type="dcterms:W3CDTF">2026-01-22T12:59:50Z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E054C26CC0C34C7A890A93882D153C95_13</vt:lpwstr>
  </property>
</Properties>
</file>