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974" r:id="rId2"/>
  </p:sldMasterIdLst>
  <p:notesMasterIdLst>
    <p:notesMasterId r:id="rId40"/>
  </p:notesMasterIdLst>
  <p:sldIdLst>
    <p:sldId id="287" r:id="rId3"/>
    <p:sldId id="368" r:id="rId4"/>
    <p:sldId id="310" r:id="rId5"/>
    <p:sldId id="359" r:id="rId6"/>
    <p:sldId id="360" r:id="rId7"/>
    <p:sldId id="361" r:id="rId8"/>
    <p:sldId id="362" r:id="rId9"/>
    <p:sldId id="363" r:id="rId10"/>
    <p:sldId id="356" r:id="rId11"/>
    <p:sldId id="369" r:id="rId12"/>
    <p:sldId id="370" r:id="rId13"/>
    <p:sldId id="367" r:id="rId14"/>
    <p:sldId id="365" r:id="rId15"/>
    <p:sldId id="366" r:id="rId16"/>
    <p:sldId id="309" r:id="rId17"/>
    <p:sldId id="371" r:id="rId18"/>
    <p:sldId id="344" r:id="rId19"/>
    <p:sldId id="372" r:id="rId20"/>
    <p:sldId id="373" r:id="rId21"/>
    <p:sldId id="343" r:id="rId22"/>
    <p:sldId id="374" r:id="rId23"/>
    <p:sldId id="386" r:id="rId24"/>
    <p:sldId id="384" r:id="rId25"/>
    <p:sldId id="311" r:id="rId26"/>
    <p:sldId id="347" r:id="rId27"/>
    <p:sldId id="385" r:id="rId28"/>
    <p:sldId id="376" r:id="rId29"/>
    <p:sldId id="377" r:id="rId30"/>
    <p:sldId id="379" r:id="rId31"/>
    <p:sldId id="346" r:id="rId32"/>
    <p:sldId id="378" r:id="rId33"/>
    <p:sldId id="387" r:id="rId34"/>
    <p:sldId id="388" r:id="rId35"/>
    <p:sldId id="380" r:id="rId36"/>
    <p:sldId id="381" r:id="rId37"/>
    <p:sldId id="382" r:id="rId38"/>
    <p:sldId id="38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60F7BA2-B152-4B4F-B11E-00DB8E24B9BA}">
          <p14:sldIdLst>
            <p14:sldId id="287"/>
            <p14:sldId id="368"/>
            <p14:sldId id="310"/>
            <p14:sldId id="359"/>
            <p14:sldId id="360"/>
            <p14:sldId id="361"/>
            <p14:sldId id="362"/>
            <p14:sldId id="363"/>
            <p14:sldId id="356"/>
            <p14:sldId id="369"/>
            <p14:sldId id="370"/>
            <p14:sldId id="367"/>
            <p14:sldId id="365"/>
            <p14:sldId id="366"/>
            <p14:sldId id="309"/>
            <p14:sldId id="371"/>
            <p14:sldId id="344"/>
            <p14:sldId id="372"/>
            <p14:sldId id="373"/>
            <p14:sldId id="343"/>
            <p14:sldId id="374"/>
            <p14:sldId id="386"/>
            <p14:sldId id="384"/>
            <p14:sldId id="311"/>
            <p14:sldId id="347"/>
            <p14:sldId id="385"/>
            <p14:sldId id="376"/>
            <p14:sldId id="377"/>
            <p14:sldId id="379"/>
            <p14:sldId id="346"/>
            <p14:sldId id="378"/>
            <p14:sldId id="387"/>
            <p14:sldId id="388"/>
            <p14:sldId id="380"/>
          </p14:sldIdLst>
        </p14:section>
        <p14:section name="无标题节" id="{487EAC4D-E83F-41A0-AF6B-FD06BF75127F}">
          <p14:sldIdLst>
            <p14:sldId id="381"/>
            <p14:sldId id="382"/>
            <p14:sldId id="3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85" d="100"/>
          <a:sy n="85" d="100"/>
        </p:scale>
        <p:origin x="63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840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50057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060096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273920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153538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618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6220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31582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26439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3819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512800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88779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282655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80550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434348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749707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295490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79389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061446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04520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78036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29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246081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3115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012215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86474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484313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554927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252217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6613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561207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37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848124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2294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2401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066244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31049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610881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EAB06-4328-C140-A10A-F7572126C7CE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929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1" descr="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12240684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9167284" y="6165850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i="0" dirty="0">
                <a:latin typeface="微软雅黑" panose="020B0503020204020204" charset="-122"/>
                <a:ea typeface="微软雅黑" panose="020B0503020204020204" charset="-122"/>
              </a:rPr>
              <a:t>主讲人：韩潇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800" y="6192838"/>
            <a:ext cx="19812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9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763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4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632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3154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98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09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910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5547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 descr="Logo(达内-白色)_Link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68860" y="143928"/>
            <a:ext cx="1465593" cy="36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gradFill rotWithShape="1">
          <a:gsLst>
            <a:gs pos="0">
              <a:schemeClr val="bg1">
                <a:lumMod val="75000"/>
                <a:lumOff val="25000"/>
              </a:schemeClr>
            </a:gs>
            <a:gs pos="100000">
              <a:schemeClr val="bg1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bg>
      <p:bgPr>
        <a:blipFill dpi="0" rotWithShape="1">
          <a:blip r:embed="rId2" cstate="screen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002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55C80-4B07-1347-866C-EA9D9419BA50}" type="datetimeFigureOut">
              <a:rPr kumimoji="1" lang="zh-CN" altLang="en-US" smtClean="0"/>
              <a:t>2019/2/25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7E9742-4093-FC46-8ED7-1E27D205B6A6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33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6.jp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7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1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b="1">
          <a:solidFill>
            <a:schemeClr val="tx1"/>
          </a:solidFill>
          <a:latin typeface="+mn-lt"/>
          <a:ea typeface="华文细黑" panose="02010600040101010101" pitchFamily="2" charset="-122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华文细黑" panose="02010600040101010101" pitchFamily="2" charset="-122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1">
          <a:solidFill>
            <a:schemeClr val="tx1"/>
          </a:solidFill>
          <a:latin typeface="+mn-lt"/>
          <a:ea typeface="华文细黑" panose="0201060004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华文细黑" panose="02010600040101010101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defRPr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C:\Users\ouliqiang\Desktop\330704-150FR12T698.jpg">
            <a:extLst>
              <a:ext uri="{FF2B5EF4-FFF2-40B4-BE49-F238E27FC236}">
                <a16:creationId xmlns:a16="http://schemas.microsoft.com/office/drawing/2014/main" id="{EEB420C4-3071-4091-8F2E-0DDDA851B5B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21" b="2361"/>
          <a:stretch>
            <a:fillRect/>
          </a:stretch>
        </p:blipFill>
        <p:spPr bwMode="auto">
          <a:xfrm>
            <a:off x="-65548" y="-23115"/>
            <a:ext cx="12323097" cy="6904231"/>
          </a:xfrm>
          <a:prstGeom prst="rect">
            <a:avLst/>
          </a:prstGeom>
          <a:noFill/>
        </p:spPr>
      </p:pic>
      <p:pic>
        <p:nvPicPr>
          <p:cNvPr id="12" name="图片 11" descr="Image 3.png">
            <a:extLst>
              <a:ext uri="{FF2B5EF4-FFF2-40B4-BE49-F238E27FC236}">
                <a16:creationId xmlns:a16="http://schemas.microsoft.com/office/drawing/2014/main" id="{EF064115-2486-4830-B958-046DF2878D3B}"/>
              </a:ext>
            </a:extLst>
          </p:cNvPr>
          <p:cNvPicPr/>
          <p:nvPr userDrawn="1"/>
        </p:nvPicPr>
        <p:blipFill>
          <a:blip r:embed="rId1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0" y="0"/>
            <a:ext cx="12336000" cy="69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7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  <p:sldLayoutId id="2147483984" r:id="rId10"/>
    <p:sldLayoutId id="214748398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7.jpg"/><Relationship Id="rId4" Type="http://schemas.openxmlformats.org/officeDocument/2006/relationships/image" Target="../media/image2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5309343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486906" y="737020"/>
            <a:ext cx="844598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1.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什么是程序，什么是进程，有什么区别？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2.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如何查看系统中有哪些进程？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3.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什么是进程标识符？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4.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什么叫父进程，什么叫子进程？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5. C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程序的存储空间是如何分配？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425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645268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进程创建实战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59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334963" y="1366897"/>
            <a:ext cx="83981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使用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fork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函数创建一个进程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pid_t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fork(void); 				</a:t>
            </a: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727C903-AE5D-4A9D-BD7C-3A59C39D13AD}"/>
              </a:ext>
            </a:extLst>
          </p:cNvPr>
          <p:cNvSpPr txBox="1"/>
          <p:nvPr/>
        </p:nvSpPr>
        <p:spPr>
          <a:xfrm>
            <a:off x="1334963" y="3429000"/>
            <a:ext cx="839812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fork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函数调用成功，返回两次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返回值为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0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，     代表当前进程是子进程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返回值非负数，代表当前进程为父进程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调用失败，返回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-1</a:t>
            </a: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			</a:t>
            </a: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031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334963" y="1366897"/>
            <a:ext cx="8398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fork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创建一个子进程的一般目的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61A0D08-2A5B-4759-B756-C9FB0C03B2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257" y="2431520"/>
            <a:ext cx="101060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2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523222" y="479391"/>
            <a:ext cx="83981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fork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编程实战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	</a:t>
            </a: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B0DCC11-97BA-4D50-9DEE-746FE44C1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293" y="1386406"/>
            <a:ext cx="7067645" cy="489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0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561BDD-9C24-4BCC-9BA9-B66BF9AA2B1F}"/>
              </a:ext>
            </a:extLst>
          </p:cNvPr>
          <p:cNvSpPr txBox="1"/>
          <p:nvPr/>
        </p:nvSpPr>
        <p:spPr>
          <a:xfrm>
            <a:off x="586154" y="145646"/>
            <a:ext cx="109742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vfork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也可以创建进程，与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fork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有什么区别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08857F-CBE3-4579-977E-26484695C1DD}"/>
              </a:ext>
            </a:extLst>
          </p:cNvPr>
          <p:cNvSpPr txBox="1"/>
          <p:nvPr/>
        </p:nvSpPr>
        <p:spPr>
          <a:xfrm>
            <a:off x="586154" y="1293129"/>
            <a:ext cx="109742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关键区别一：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vfork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直接使用父进程存储空间，不拷贝。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934C49-5784-4047-B733-BD17A5188D5F}"/>
              </a:ext>
            </a:extLst>
          </p:cNvPr>
          <p:cNvSpPr txBox="1"/>
          <p:nvPr/>
        </p:nvSpPr>
        <p:spPr>
          <a:xfrm>
            <a:off x="631578" y="2521294"/>
            <a:ext cx="109742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关键区别二：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vfork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保证子进程先运行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,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当子进程调用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exit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退出后，父进程才执行。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843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888002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进程退出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81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631578" y="478490"/>
            <a:ext cx="103950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正常退出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marL="514350" indent="-514350">
              <a:buAutoNum type="arabicPeriod"/>
            </a:pP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Main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函数调用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return</a:t>
            </a:r>
          </a:p>
          <a:p>
            <a:pPr marL="514350" indent="-514350">
              <a:buAutoNum type="arabicPeriod"/>
            </a:pP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进程调用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exit(),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标准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c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库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marL="514350" indent="-514350">
              <a:buAutoNum type="arabicPeriod"/>
            </a:pP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进程调用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_exit()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或者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_Exit()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，属于系统调用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marL="514350" indent="-514350">
              <a:buAutoNum type="arabicPeriod"/>
            </a:pP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补充：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marL="514350" indent="-514350">
              <a:buAutoNum type="arabicPeriod"/>
            </a:pP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进程最后一个线程返回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marL="514350" indent="-514350">
              <a:buAutoNum type="arabicPeriod"/>
            </a:pP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最后一个线程调用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pthread_exit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28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631578" y="478490"/>
            <a:ext cx="1039501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异常退出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marL="514350" indent="-514350">
              <a:buAutoNum type="arabicPeriod"/>
            </a:pP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调用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abort</a:t>
            </a:r>
          </a:p>
          <a:p>
            <a:pPr marL="514350" indent="-514350">
              <a:buAutoNum type="arabicPeriod"/>
            </a:pP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当进程收到某些信号时，如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ctrl+C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pPr marL="514350" indent="-514350">
              <a:buAutoNum type="arabicPeriod"/>
            </a:pP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最后一个线程对取消（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cancellation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）请求做出响应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583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44F6DFA-ABF7-4F94-93CF-EB4E8DBDF1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848" y="2431520"/>
            <a:ext cx="86391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60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547343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进程关键概念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81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68387C-F3B9-419E-BDC9-21C55F41DF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75" y="1009888"/>
            <a:ext cx="5657850" cy="18288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DF435B0-FA54-4D54-9873-A5B35339E1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272" y="3242423"/>
            <a:ext cx="66103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4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645268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等待子进程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03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175927" y="1109325"/>
            <a:ext cx="5135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为啥要等待子进程退出</a:t>
            </a:r>
          </a:p>
        </p:txBody>
      </p:sp>
    </p:spTree>
    <p:extLst>
      <p:ext uri="{BB962C8B-B14F-4D97-AF65-F5344CB8AC3E}">
        <p14:creationId xmlns:p14="http://schemas.microsoft.com/office/powerpoint/2010/main" val="67423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951810" y="386695"/>
            <a:ext cx="665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父进程等待子进程退出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并收集子进程的退出状态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C75C82-2497-4CFC-8E01-7566788C6E1A}"/>
              </a:ext>
            </a:extLst>
          </p:cNvPr>
          <p:cNvSpPr txBox="1"/>
          <p:nvPr/>
        </p:nvSpPr>
        <p:spPr>
          <a:xfrm>
            <a:off x="951810" y="4671458"/>
            <a:ext cx="66592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子进程退出状态不被收集，变成僵死进程（僵尸进程）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2214E5A-F54F-497E-BB8F-B7EEB4DBB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483" y="1694099"/>
            <a:ext cx="6355976" cy="270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70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657956" y="306551"/>
            <a:ext cx="6586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相关函数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0A5ED6A-E21F-460B-97C5-F8ADFBEEBC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22" y="1534365"/>
            <a:ext cx="7258050" cy="26955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F5D5F44-B63B-47F1-ABB0-1BC260FDE3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22" y="4589648"/>
            <a:ext cx="8324850" cy="1228725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6E55CD3E-E73C-4AB5-ABBD-9DCCBABE2049}"/>
              </a:ext>
            </a:extLst>
          </p:cNvPr>
          <p:cNvSpPr/>
          <p:nvPr/>
        </p:nvSpPr>
        <p:spPr>
          <a:xfrm>
            <a:off x="4025153" y="2223106"/>
            <a:ext cx="7258050" cy="12281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区别：</a:t>
            </a:r>
            <a:endParaRPr lang="en-US" altLang="zh-CN" dirty="0"/>
          </a:p>
          <a:p>
            <a:pPr algn="ctr"/>
            <a:r>
              <a:rPr lang="en-US" altLang="zh-CN" dirty="0" err="1"/>
              <a:t>waip</a:t>
            </a:r>
            <a:r>
              <a:rPr lang="zh-CN" altLang="en-US" dirty="0"/>
              <a:t>使调用者阻塞，</a:t>
            </a:r>
            <a:r>
              <a:rPr lang="en-US" altLang="zh-CN" dirty="0" err="1"/>
              <a:t>waitpid</a:t>
            </a:r>
            <a:r>
              <a:rPr lang="zh-CN" altLang="en-US" dirty="0"/>
              <a:t>有一个选项，可以使调用者不阻塞</a:t>
            </a:r>
          </a:p>
        </p:txBody>
      </p:sp>
    </p:spTree>
    <p:extLst>
      <p:ext uri="{BB962C8B-B14F-4D97-AF65-F5344CB8AC3E}">
        <p14:creationId xmlns:p14="http://schemas.microsoft.com/office/powerpoint/2010/main" val="410307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2C39D1-1970-46A9-B5CF-3136C1106659}"/>
              </a:ext>
            </a:extLst>
          </p:cNvPr>
          <p:cNvSpPr txBox="1"/>
          <p:nvPr/>
        </p:nvSpPr>
        <p:spPr>
          <a:xfrm>
            <a:off x="-89390" y="145483"/>
            <a:ext cx="6586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waitpid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C2602C58-A3FD-4A22-AC6A-813253239E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245" y="864813"/>
            <a:ext cx="7258050" cy="2695575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B978DFD3-7713-443C-95B9-F440BA18F31D}"/>
              </a:ext>
            </a:extLst>
          </p:cNvPr>
          <p:cNvSpPr txBox="1"/>
          <p:nvPr/>
        </p:nvSpPr>
        <p:spPr>
          <a:xfrm>
            <a:off x="620245" y="3882990"/>
            <a:ext cx="905267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status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参数：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是一个整型数指针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非空：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子进程退出状态放在它所指向的地址中。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空：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不关心退出状态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525EA8C-BB3B-42D8-AE9E-974A0BA0BC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721" y="3656872"/>
            <a:ext cx="6857159" cy="134950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A99699C-48F8-416C-A1C9-C992C22CE3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721" y="5177779"/>
            <a:ext cx="5610784" cy="163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3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050421" y="1109325"/>
            <a:ext cx="66592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孤儿进程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806166-45FA-4CF1-9190-0357ECFF6116}"/>
              </a:ext>
            </a:extLst>
          </p:cNvPr>
          <p:cNvSpPr txBox="1"/>
          <p:nvPr/>
        </p:nvSpPr>
        <p:spPr>
          <a:xfrm>
            <a:off x="1525549" y="2201334"/>
            <a:ext cx="9303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父进程如果不等待子进程退出，在子进程之前就结束了自己的“生命”，此时子进程叫做孤儿进程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Linux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避免系统存在过多孤儿进程，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init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进程收留孤儿进程，变成孤儿进程的父进程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09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17E08BF-4477-415E-BD6F-3C25AA821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64217-8827-4CA7-BE2E-E0CDF082D4D1}" type="datetime1">
              <a:rPr kumimoji="1" lang="zh-CN" altLang="en-US" smtClean="0"/>
              <a:t>2019/2/25</a:t>
            </a:fld>
            <a:endParaRPr kumimoji="1"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33F7CC1-8EC4-4AC3-B1AC-1BA68AE98D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0" y="85726"/>
            <a:ext cx="5507852" cy="49258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A421436-7E89-423B-82B4-E01E91858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051" y="85726"/>
            <a:ext cx="5767973" cy="484456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BBE093B-4BFA-4755-90D9-4311118BDFD4}"/>
              </a:ext>
            </a:extLst>
          </p:cNvPr>
          <p:cNvSpPr/>
          <p:nvPr/>
        </p:nvSpPr>
        <p:spPr>
          <a:xfrm>
            <a:off x="351692" y="1230923"/>
            <a:ext cx="4343400" cy="119575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BDFA0EE-64B4-442D-B7AF-5CB05AAB6069}"/>
              </a:ext>
            </a:extLst>
          </p:cNvPr>
          <p:cNvSpPr/>
          <p:nvPr/>
        </p:nvSpPr>
        <p:spPr>
          <a:xfrm>
            <a:off x="351692" y="2426677"/>
            <a:ext cx="4343400" cy="10638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EFBB550-A70F-4166-BBF1-A17125C68089}"/>
              </a:ext>
            </a:extLst>
          </p:cNvPr>
          <p:cNvSpPr/>
          <p:nvPr/>
        </p:nvSpPr>
        <p:spPr>
          <a:xfrm>
            <a:off x="351692" y="3571874"/>
            <a:ext cx="4343400" cy="106386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6337E97-3E65-46A5-9EB5-2F5C67F3CF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0" y="5545749"/>
            <a:ext cx="5661691" cy="77018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F0017A7-38B5-45C1-8422-8A7DE66367BB}"/>
              </a:ext>
            </a:extLst>
          </p:cNvPr>
          <p:cNvSpPr txBox="1"/>
          <p:nvPr/>
        </p:nvSpPr>
        <p:spPr>
          <a:xfrm>
            <a:off x="0" y="5114862"/>
            <a:ext cx="90526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运行结果：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B0044C3-C9CD-4B41-8B52-2220ABA9B1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138" y="4996978"/>
            <a:ext cx="4333062" cy="184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5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645268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exec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族函数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797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986117" y="2568886"/>
            <a:ext cx="108921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精彩博文：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https://blog.csdn.net/u014530704/article/details/73848573</a:t>
            </a:r>
            <a:endParaRPr lang="zh-CN" altLang="en-US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56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486906" y="737020"/>
            <a:ext cx="844598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1.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什么是程序，什么是进程，有什么区别？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2.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如何查看系统中有哪些进程？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3.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什么是进程标识符？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4.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什么叫父进程，什么叫子进程？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5. C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程序的存储空间是如何分配？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867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36F018F-E8D6-452C-8B52-D8CCB9DB9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79" y="114431"/>
            <a:ext cx="10436642" cy="6629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4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FE248A1-BD84-4576-B5C5-CAA24FDCC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1524000"/>
            <a:ext cx="111633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8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220750" y="745343"/>
            <a:ext cx="784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为什么要用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exec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族函数，有什么作用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F5324D3-AC54-478F-A8DE-BD9E560476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92" y="1924288"/>
            <a:ext cx="101060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82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1220750" y="745343"/>
            <a:ext cx="78425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exec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配合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fork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使用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实现功能，当父进程检测到输入为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的时候，创建子进程把配置文件的字段值修改掉。</a:t>
            </a:r>
          </a:p>
        </p:txBody>
      </p:sp>
    </p:spTree>
    <p:extLst>
      <p:ext uri="{BB962C8B-B14F-4D97-AF65-F5344CB8AC3E}">
        <p14:creationId xmlns:p14="http://schemas.microsoft.com/office/powerpoint/2010/main" val="394897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645268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system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50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A229C7D-9A6C-45F1-82B1-27DE43347C3E}"/>
              </a:ext>
            </a:extLst>
          </p:cNvPr>
          <p:cNvSpPr/>
          <p:nvPr/>
        </p:nvSpPr>
        <p:spPr>
          <a:xfrm>
            <a:off x="1207344" y="3059668"/>
            <a:ext cx="5043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https://www.cnblogs.com/leijiangtao/p/4051387.html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15B9CED-4844-45DE-A063-E67502FD0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344" y="1033700"/>
            <a:ext cx="4838700" cy="1781175"/>
          </a:xfrm>
          <a:prstGeom prst="rect">
            <a:avLst/>
          </a:prstGeom>
        </p:spPr>
      </p:pic>
      <p:sp>
        <p:nvSpPr>
          <p:cNvPr id="7" name="Rectangle 1">
            <a:extLst>
              <a:ext uri="{FF2B5EF4-FFF2-40B4-BE49-F238E27FC236}">
                <a16:creationId xmlns:a16="http://schemas.microsoft.com/office/drawing/2014/main" id="{42E2D2DE-64E1-474C-8B19-19F5A5ACC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813" y="3851618"/>
            <a:ext cx="3693319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system()函数的返回值如下： 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成功，则返回进程的状态值； 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当sh不能执行时，返回127； 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失败返回-1；</a:t>
            </a: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  <a:endParaRPr kumimoji="0" lang="zh-CN" altLang="zh-CN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86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AF9A55-669F-4DAB-9234-09FD11311B76}"/>
              </a:ext>
            </a:extLst>
          </p:cNvPr>
          <p:cNvSpPr txBox="1"/>
          <p:nvPr/>
        </p:nvSpPr>
        <p:spPr>
          <a:xfrm>
            <a:off x="4645268" y="2959626"/>
            <a:ext cx="2901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popen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</a:t>
            </a:r>
          </a:p>
        </p:txBody>
      </p:sp>
      <p:sp>
        <p:nvSpPr>
          <p:cNvPr id="7" name="动作按钮: 声音 6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F6B67260-594C-46C1-8429-FEEC6E348B7F}"/>
              </a:ext>
            </a:extLst>
          </p:cNvPr>
          <p:cNvSpPr/>
          <p:nvPr/>
        </p:nvSpPr>
        <p:spPr>
          <a:xfrm>
            <a:off x="3077307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声音 13">
            <a:hlinkClick r:id="" action="ppaction://noaction" highlightClick="1">
              <a:snd r:embed="rId3" name="applause.wav"/>
            </a:hlinkClick>
            <a:extLst>
              <a:ext uri="{FF2B5EF4-FFF2-40B4-BE49-F238E27FC236}">
                <a16:creationId xmlns:a16="http://schemas.microsoft.com/office/drawing/2014/main" id="{A3F64FEF-E289-428E-8B2A-08AC2CCBC3F5}"/>
              </a:ext>
            </a:extLst>
          </p:cNvPr>
          <p:cNvSpPr/>
          <p:nvPr/>
        </p:nvSpPr>
        <p:spPr>
          <a:xfrm>
            <a:off x="8066940" y="3075029"/>
            <a:ext cx="413239" cy="353971"/>
          </a:xfrm>
          <a:prstGeom prst="actionButtonSoun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0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A229C7D-9A6C-45F1-82B1-27DE43347C3E}"/>
              </a:ext>
            </a:extLst>
          </p:cNvPr>
          <p:cNvSpPr/>
          <p:nvPr/>
        </p:nvSpPr>
        <p:spPr>
          <a:xfrm>
            <a:off x="1207344" y="3059668"/>
            <a:ext cx="566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https://blog.csdn.net/libinbin_1014/article/details/51490568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42E2D2DE-64E1-474C-8B19-19F5A5ACC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813" y="4159394"/>
            <a:ext cx="3744615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比</a:t>
            </a:r>
            <a:r>
              <a:rPr lang="en-US" altLang="zh-CN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system</a:t>
            </a:r>
            <a:r>
              <a:rPr lang="zh-CN" altLang="en-US" sz="20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在应用中的好处：</a:t>
            </a:r>
            <a:endParaRPr lang="en-US" altLang="zh-CN" sz="20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可以获取运行的输出结果</a:t>
            </a:r>
            <a:endParaRPr kumimoji="0" lang="zh-CN" altLang="zh-CN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6ECBD35-9699-4AD3-9B16-86084D08E2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344" y="770405"/>
            <a:ext cx="61341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594483" y="1256972"/>
            <a:ext cx="84459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1.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什么是程序，什么是进程，有什么区别？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29E9D8-9198-4B28-B327-EA6A8B50778F}"/>
              </a:ext>
            </a:extLst>
          </p:cNvPr>
          <p:cNvSpPr txBox="1"/>
          <p:nvPr/>
        </p:nvSpPr>
        <p:spPr>
          <a:xfrm>
            <a:off x="1594483" y="1694100"/>
            <a:ext cx="78991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程序是静态的概念，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gcc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xxx.c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 –o pro</a:t>
            </a: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磁盘中生成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pro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文件，叫做程序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BFD448-D07A-4156-88B6-42A3A91F0DE0}"/>
              </a:ext>
            </a:extLst>
          </p:cNvPr>
          <p:cNvSpPr txBox="1"/>
          <p:nvPr/>
        </p:nvSpPr>
        <p:spPr>
          <a:xfrm>
            <a:off x="1594482" y="2993983"/>
            <a:ext cx="78991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进程是程序的一次运行活动，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通俗点意思是程序跑起来了，系统中就多了一个进程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774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594483" y="1256972"/>
            <a:ext cx="82129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2.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如何查看系统中有哪些进程？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3C454C-BAE9-4EFA-9261-01BD88B8A9C0}"/>
              </a:ext>
            </a:extLst>
          </p:cNvPr>
          <p:cNvSpPr txBox="1"/>
          <p:nvPr/>
        </p:nvSpPr>
        <p:spPr>
          <a:xfrm>
            <a:off x="1594482" y="2314807"/>
            <a:ext cx="82129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a.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使用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ps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指令查看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实际工作中，配合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grep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来查找程序中是否存在某一个进程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B36846-A23F-4678-80EA-F0BABEAAA9C5}"/>
              </a:ext>
            </a:extLst>
          </p:cNvPr>
          <p:cNvSpPr txBox="1"/>
          <p:nvPr/>
        </p:nvSpPr>
        <p:spPr>
          <a:xfrm>
            <a:off x="1594481" y="4466336"/>
            <a:ext cx="821290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b.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使用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top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指令查看，类似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windows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任务管理器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22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594483" y="1256972"/>
            <a:ext cx="84459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3.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什么是进程标识符？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DC98E5-E7C0-4114-B3D3-A1D899655E89}"/>
              </a:ext>
            </a:extLst>
          </p:cNvPr>
          <p:cNvSpPr txBox="1"/>
          <p:nvPr/>
        </p:nvSpPr>
        <p:spPr>
          <a:xfrm>
            <a:off x="1594483" y="2013356"/>
            <a:ext cx="84459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每个进程都有一个非负整数表示的唯一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ID,</a:t>
            </a: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叫做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pid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，类似身份证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Pid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=0:  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称为交换进程（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swapper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）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作用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—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进程调度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Pid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=1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：</a:t>
            </a:r>
            <a:r>
              <a:rPr lang="en-US" altLang="zh-CN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init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作用</a:t>
            </a:r>
            <a:r>
              <a:rPr lang="en-US" altLang="zh-CN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—</a:t>
            </a:r>
            <a:r>
              <a:rPr lang="zh-CN" altLang="en-US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系统初始化</a:t>
            </a:r>
            <a:endParaRPr lang="en-US" altLang="zh-CN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654AC5-8C89-401A-8761-D3FDD333673E}"/>
              </a:ext>
            </a:extLst>
          </p:cNvPr>
          <p:cNvSpPr txBox="1"/>
          <p:nvPr/>
        </p:nvSpPr>
        <p:spPr>
          <a:xfrm>
            <a:off x="1594483" y="5278119"/>
            <a:ext cx="84459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编程调用</a:t>
            </a:r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getpid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函数获取自身的进程标识符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r>
              <a:rPr lang="en-US" altLang="zh-CN" sz="3200" dirty="0" err="1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getppid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获取父进程的进程标识符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949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540695" y="853561"/>
            <a:ext cx="84459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4. 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什么叫父进程，什么叫子进程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D643A7F-F507-40B2-BE11-C54751F2459D}"/>
              </a:ext>
            </a:extLst>
          </p:cNvPr>
          <p:cNvSpPr txBox="1"/>
          <p:nvPr/>
        </p:nvSpPr>
        <p:spPr>
          <a:xfrm>
            <a:off x="1540695" y="1892911"/>
            <a:ext cx="84459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进程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创建了进程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B</a:t>
            </a:r>
          </a:p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那么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A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叫做父进程，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B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叫做子进程，父子进程是相对的概念，理解为人类中的父子关系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  <a:p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70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926F0C5-C3EE-492F-9E54-3745C2FD33DC}"/>
              </a:ext>
            </a:extLst>
          </p:cNvPr>
          <p:cNvSpPr txBox="1"/>
          <p:nvPr/>
        </p:nvSpPr>
        <p:spPr>
          <a:xfrm>
            <a:off x="1540695" y="853561"/>
            <a:ext cx="8445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问</a:t>
            </a:r>
            <a:r>
              <a:rPr lang="en-US" altLang="zh-CN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5. C</a:t>
            </a:r>
            <a:r>
              <a:rPr lang="zh-CN" altLang="en-US" sz="3200" dirty="0">
                <a:solidFill>
                  <a:schemeClr val="bg1"/>
                </a:solidFill>
                <a:latin typeface="Microsoft YaHei UI Light" panose="020B0502040204020203" pitchFamily="34" charset="-122"/>
                <a:ea typeface="Microsoft YaHei UI Light" panose="020B0502040204020203" pitchFamily="34" charset="-122"/>
              </a:rPr>
              <a:t>程序的存储空间是如何分配？</a:t>
            </a:r>
            <a:endParaRPr lang="en-US" altLang="zh-CN" sz="3200" dirty="0">
              <a:solidFill>
                <a:schemeClr val="bg1"/>
              </a:solidFill>
              <a:latin typeface="Microsoft YaHei UI Light" panose="020B0502040204020203" pitchFamily="34" charset="-122"/>
              <a:ea typeface="Microsoft YaHei UI Light" panose="020B0502040204020203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BCA0B84-85D9-444D-A1B8-2730E9872E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701" y="2061507"/>
            <a:ext cx="3975567" cy="37266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B1F1488-F37A-4DDD-8A37-61BD042BBD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748" y="1775012"/>
            <a:ext cx="4688864" cy="4763290"/>
          </a:xfrm>
          <a:prstGeom prst="rect">
            <a:avLst/>
          </a:prstGeom>
        </p:spPr>
      </p:pic>
      <p:sp>
        <p:nvSpPr>
          <p:cNvPr id="7" name="左大括号 6">
            <a:extLst>
              <a:ext uri="{FF2B5EF4-FFF2-40B4-BE49-F238E27FC236}">
                <a16:creationId xmlns:a16="http://schemas.microsoft.com/office/drawing/2014/main" id="{ADA4751C-1593-439D-AE6C-01B5C0FA9EDA}"/>
              </a:ext>
            </a:extLst>
          </p:cNvPr>
          <p:cNvSpPr/>
          <p:nvPr/>
        </p:nvSpPr>
        <p:spPr>
          <a:xfrm>
            <a:off x="7180728" y="4338916"/>
            <a:ext cx="277907" cy="153889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3FE865EA-366A-4667-9149-7BC14EEB9590}"/>
              </a:ext>
            </a:extLst>
          </p:cNvPr>
          <p:cNvSpPr/>
          <p:nvPr/>
        </p:nvSpPr>
        <p:spPr>
          <a:xfrm>
            <a:off x="3469341" y="5109882"/>
            <a:ext cx="3711387" cy="1255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DE527164-4CF3-4221-AD02-990F1AAFD3E8}"/>
              </a:ext>
            </a:extLst>
          </p:cNvPr>
          <p:cNvSpPr/>
          <p:nvPr/>
        </p:nvSpPr>
        <p:spPr>
          <a:xfrm rot="20870469">
            <a:off x="3636607" y="4244097"/>
            <a:ext cx="4033228" cy="12659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F5A059B3-613A-4434-B176-D44127A499B3}"/>
              </a:ext>
            </a:extLst>
          </p:cNvPr>
          <p:cNvSpPr/>
          <p:nvPr/>
        </p:nvSpPr>
        <p:spPr>
          <a:xfrm rot="19640430">
            <a:off x="3166942" y="3591398"/>
            <a:ext cx="4145690" cy="6127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2CF2EA51-E11D-4C42-AB37-BEB0E4633E69}"/>
              </a:ext>
            </a:extLst>
          </p:cNvPr>
          <p:cNvSpPr/>
          <p:nvPr/>
        </p:nvSpPr>
        <p:spPr>
          <a:xfrm>
            <a:off x="6992469" y="2622817"/>
            <a:ext cx="1183343" cy="413186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id="{E18600E6-DA5E-4FFC-A43E-DFF7B9936B10}"/>
              </a:ext>
            </a:extLst>
          </p:cNvPr>
          <p:cNvSpPr/>
          <p:nvPr/>
        </p:nvSpPr>
        <p:spPr>
          <a:xfrm rot="20131722">
            <a:off x="3234648" y="3549944"/>
            <a:ext cx="3921177" cy="104914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46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  <p:bldP spid="8" grpId="0" animBg="1"/>
      <p:bldP spid="9" grpId="0" animBg="1"/>
      <p:bldP spid="13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-1415143" y="220133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34" name="文本框 33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-655484" y="1463913"/>
            <a:ext cx="309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3EDEE07-B8A8-415B-8912-3707ECF13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42912"/>
            <a:ext cx="10801350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93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nordridesign.com">
  <a:themeElements>
    <a:clrScheme name="nordridesign.c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00"/>
      </a:accent1>
      <a:accent2>
        <a:srgbClr val="FF8A15"/>
      </a:accent2>
      <a:accent3>
        <a:srgbClr val="FFFFFF"/>
      </a:accent3>
      <a:accent4>
        <a:srgbClr val="000000"/>
      </a:accent4>
      <a:accent5>
        <a:srgbClr val="FFE2AA"/>
      </a:accent5>
      <a:accent6>
        <a:srgbClr val="E77D12"/>
      </a:accent6>
      <a:hlink>
        <a:srgbClr val="463900"/>
      </a:hlink>
      <a:folHlink>
        <a:srgbClr val="FFF0AF"/>
      </a:folHlink>
    </a:clrScheme>
    <a:fontScheme name="NordriDesign_免费商务模板系列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ordriDesign_免费商务模板系列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_免费商务模板系列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driDesign_免费商务模板系列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dridesign.co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8A15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7D12"/>
        </a:accent6>
        <a:hlink>
          <a:srgbClr val="463900"/>
        </a:hlink>
        <a:folHlink>
          <a:srgbClr val="FFF0A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画廊">
  <a:themeElements>
    <a:clrScheme name="画廊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画廊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画廊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3775</TotalTime>
  <Words>839</Words>
  <Application>Microsoft Office PowerPoint</Application>
  <PresentationFormat>宽屏</PresentationFormat>
  <Paragraphs>173</Paragraphs>
  <Slides>37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Microsoft YaHei UI Light</vt:lpstr>
      <vt:lpstr>微软雅黑</vt:lpstr>
      <vt:lpstr>Arial</vt:lpstr>
      <vt:lpstr>Calibri</vt:lpstr>
      <vt:lpstr>Courier New</vt:lpstr>
      <vt:lpstr>Gill Sans MT</vt:lpstr>
      <vt:lpstr>Wingdings</vt:lpstr>
      <vt:lpstr>nordridesign.com</vt:lpstr>
      <vt:lpstr>画廊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陈立臣</cp:lastModifiedBy>
  <cp:revision>138</cp:revision>
  <dcterms:created xsi:type="dcterms:W3CDTF">2015-05-05T08:02:00Z</dcterms:created>
  <dcterms:modified xsi:type="dcterms:W3CDTF">2019-02-25T14:29:54Z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