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974" r:id="rId2"/>
  </p:sldMasterIdLst>
  <p:notesMasterIdLst>
    <p:notesMasterId r:id="rId23"/>
  </p:notesMasterIdLst>
  <p:sldIdLst>
    <p:sldId id="287" r:id="rId3"/>
    <p:sldId id="310" r:id="rId4"/>
    <p:sldId id="356" r:id="rId5"/>
    <p:sldId id="354" r:id="rId6"/>
    <p:sldId id="309" r:id="rId7"/>
    <p:sldId id="343" r:id="rId8"/>
    <p:sldId id="344" r:id="rId9"/>
    <p:sldId id="311" r:id="rId10"/>
    <p:sldId id="347" r:id="rId11"/>
    <p:sldId id="349" r:id="rId12"/>
    <p:sldId id="348" r:id="rId13"/>
    <p:sldId id="351" r:id="rId14"/>
    <p:sldId id="345" r:id="rId15"/>
    <p:sldId id="350" r:id="rId16"/>
    <p:sldId id="357" r:id="rId17"/>
    <p:sldId id="319" r:id="rId18"/>
    <p:sldId id="358" r:id="rId19"/>
    <p:sldId id="353" r:id="rId20"/>
    <p:sldId id="355" r:id="rId21"/>
    <p:sldId id="34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60F7BA2-B152-4B4F-B11E-00DB8E24B9BA}">
          <p14:sldIdLst>
            <p14:sldId id="287"/>
            <p14:sldId id="310"/>
            <p14:sldId id="356"/>
            <p14:sldId id="354"/>
            <p14:sldId id="309"/>
            <p14:sldId id="343"/>
            <p14:sldId id="344"/>
            <p14:sldId id="311"/>
            <p14:sldId id="347"/>
            <p14:sldId id="349"/>
            <p14:sldId id="348"/>
            <p14:sldId id="351"/>
            <p14:sldId id="345"/>
            <p14:sldId id="350"/>
            <p14:sldId id="357"/>
            <p14:sldId id="319"/>
            <p14:sldId id="358"/>
            <p14:sldId id="353"/>
            <p14:sldId id="355"/>
            <p14:sldId id="346"/>
          </p14:sldIdLst>
        </p14:section>
        <p14:section name="无标题节" id="{487EAC4D-E83F-41A0-AF6B-FD06BF75127F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82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840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250057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575469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488275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259787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75524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678441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03873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292256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939231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328535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012215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20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831154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3929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647305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31582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80550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838192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79389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06144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1" descr="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88"/>
            <a:ext cx="12240684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 userDrawn="1"/>
        </p:nvSpPr>
        <p:spPr>
          <a:xfrm>
            <a:off x="9167284" y="6165850"/>
            <a:ext cx="20116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i="0" dirty="0">
                <a:latin typeface="微软雅黑" panose="020B0503020204020204" charset="-122"/>
                <a:ea typeface="微软雅黑" panose="020B0503020204020204" charset="-122"/>
              </a:rPr>
              <a:t>主讲人：韩潇</a:t>
            </a:r>
          </a:p>
        </p:txBody>
      </p:sp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800" y="6192838"/>
            <a:ext cx="19812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396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2019/2/22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67639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2019/2/22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046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2019/2/22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632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2019/2/22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3154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2019/2/22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8989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BD755C80-4B07-1347-866C-EA9D9419BA50}" type="datetimeFigureOut">
              <a:rPr kumimoji="1" lang="zh-CN" altLang="en-US" smtClean="0"/>
              <a:t>2019/2/22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809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59109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5547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 descr="Logo(达内-白色)_Link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68860" y="143928"/>
            <a:ext cx="1465593" cy="360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gradFill rotWithShape="1">
          <a:gsLst>
            <a:gs pos="0">
              <a:schemeClr val="bg1">
                <a:lumMod val="75000"/>
                <a:lumOff val="25000"/>
              </a:scheme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bg>
      <p:bgPr>
        <a:blipFill dpi="0" rotWithShape="1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002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337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6.jp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8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7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ftr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华文细黑" panose="02010600040101010101" pitchFamily="2" charset="-122"/>
          <a:cs typeface="+mn-cs"/>
        </a:defRPr>
      </a:lvl1pPr>
      <a:lvl2pPr marL="742950" indent="-2857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b="1">
          <a:solidFill>
            <a:schemeClr val="tx1"/>
          </a:solidFill>
          <a:latin typeface="+mn-lt"/>
          <a:ea typeface="华文细黑" panose="02010600040101010101" pitchFamily="2" charset="-122"/>
        </a:defRPr>
      </a:lvl2pPr>
      <a:lvl3pPr marL="11430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 b="1">
          <a:solidFill>
            <a:schemeClr val="tx1"/>
          </a:solidFill>
          <a:latin typeface="+mn-lt"/>
          <a:ea typeface="华文细黑" panose="02010600040101010101" pitchFamily="2" charset="-122"/>
        </a:defRPr>
      </a:lvl3pPr>
      <a:lvl4pPr marL="16002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 b="1">
          <a:solidFill>
            <a:schemeClr val="tx1"/>
          </a:solidFill>
          <a:latin typeface="+mn-lt"/>
          <a:ea typeface="华文细黑" panose="02010600040101010101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anose="02010600040101010101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 descr="C:\Users\ouliqiang\Desktop\330704-150FR12T698.jpg">
            <a:extLst>
              <a:ext uri="{FF2B5EF4-FFF2-40B4-BE49-F238E27FC236}">
                <a16:creationId xmlns:a16="http://schemas.microsoft.com/office/drawing/2014/main" id="{EEB420C4-3071-4091-8F2E-0DDDA851B5B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21" b="2361"/>
          <a:stretch>
            <a:fillRect/>
          </a:stretch>
        </p:blipFill>
        <p:spPr bwMode="auto">
          <a:xfrm>
            <a:off x="-65548" y="-23115"/>
            <a:ext cx="12323097" cy="6904231"/>
          </a:xfrm>
          <a:prstGeom prst="rect">
            <a:avLst/>
          </a:prstGeom>
          <a:noFill/>
        </p:spPr>
      </p:pic>
      <p:pic>
        <p:nvPicPr>
          <p:cNvPr id="12" name="图片 11" descr="Image 3.png">
            <a:extLst>
              <a:ext uri="{FF2B5EF4-FFF2-40B4-BE49-F238E27FC236}">
                <a16:creationId xmlns:a16="http://schemas.microsoft.com/office/drawing/2014/main" id="{EF064115-2486-4830-B958-046DF2878D3B}"/>
              </a:ext>
            </a:extLst>
          </p:cNvPr>
          <p:cNvPicPr/>
          <p:nvPr userDrawn="1"/>
        </p:nvPicPr>
        <p:blipFill>
          <a:blip r:embed="rId15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000" y="0"/>
            <a:ext cx="12336000" cy="69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171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5" r:id="rId1"/>
    <p:sldLayoutId id="2147483976" r:id="rId2"/>
    <p:sldLayoutId id="2147483977" r:id="rId3"/>
    <p:sldLayoutId id="2147483978" r:id="rId4"/>
    <p:sldLayoutId id="2147483979" r:id="rId5"/>
    <p:sldLayoutId id="2147483980" r:id="rId6"/>
    <p:sldLayoutId id="2147483981" r:id="rId7"/>
    <p:sldLayoutId id="2147483982" r:id="rId8"/>
    <p:sldLayoutId id="2147483983" r:id="rId9"/>
    <p:sldLayoutId id="2147483984" r:id="rId10"/>
    <p:sldLayoutId id="214748398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4721466" y="2959626"/>
            <a:ext cx="29014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文件编程</a:t>
            </a:r>
          </a:p>
        </p:txBody>
      </p:sp>
      <p:sp>
        <p:nvSpPr>
          <p:cNvPr id="7" name="动作按钮: 声音 6">
            <a:hlinkClick r:id="" action="ppaction://noaction" highlightClick="1">
              <a:snd r:embed="rId3" name="applause.wav"/>
            </a:hlinkClick>
            <a:extLst>
              <a:ext uri="{FF2B5EF4-FFF2-40B4-BE49-F238E27FC236}">
                <a16:creationId xmlns:a16="http://schemas.microsoft.com/office/drawing/2014/main" id="{F6B67260-594C-46C1-8429-FEEC6E348B7F}"/>
              </a:ext>
            </a:extLst>
          </p:cNvPr>
          <p:cNvSpPr/>
          <p:nvPr/>
        </p:nvSpPr>
        <p:spPr>
          <a:xfrm>
            <a:off x="3077307" y="3075029"/>
            <a:ext cx="413239" cy="353971"/>
          </a:xfrm>
          <a:prstGeom prst="actionButtonSoun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动作按钮: 声音 13">
            <a:hlinkClick r:id="" action="ppaction://noaction" highlightClick="1">
              <a:snd r:embed="rId3" name="applause.wav"/>
            </a:hlinkClick>
            <a:extLst>
              <a:ext uri="{FF2B5EF4-FFF2-40B4-BE49-F238E27FC236}">
                <a16:creationId xmlns:a16="http://schemas.microsoft.com/office/drawing/2014/main" id="{A3F64FEF-E289-428E-8B2A-08AC2CCBC3F5}"/>
              </a:ext>
            </a:extLst>
          </p:cNvPr>
          <p:cNvSpPr/>
          <p:nvPr/>
        </p:nvSpPr>
        <p:spPr>
          <a:xfrm>
            <a:off x="8066940" y="3075029"/>
            <a:ext cx="413239" cy="353971"/>
          </a:xfrm>
          <a:prstGeom prst="actionButtonSoun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2C39D1-1970-46A9-B5CF-3136C1106659}"/>
              </a:ext>
            </a:extLst>
          </p:cNvPr>
          <p:cNvSpPr txBox="1"/>
          <p:nvPr/>
        </p:nvSpPr>
        <p:spPr>
          <a:xfrm>
            <a:off x="-89390" y="145483"/>
            <a:ext cx="65869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读取文件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zh-CN" altLang="en-US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1671BE4-C4D4-4755-9070-A2311FE8F4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0070"/>
            <a:ext cx="12192000" cy="5137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76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2C39D1-1970-46A9-B5CF-3136C1106659}"/>
              </a:ext>
            </a:extLst>
          </p:cNvPr>
          <p:cNvSpPr txBox="1"/>
          <p:nvPr/>
        </p:nvSpPr>
        <p:spPr>
          <a:xfrm>
            <a:off x="-89390" y="145483"/>
            <a:ext cx="65869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文件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”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光标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”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位置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zh-CN" altLang="en-US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9A77B92-60EC-48C4-AA58-987F650C7A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7" y="1329331"/>
            <a:ext cx="9686925" cy="4543425"/>
          </a:xfrm>
          <a:prstGeom prst="rect">
            <a:avLst/>
          </a:prstGeom>
        </p:spPr>
      </p:pic>
      <p:sp>
        <p:nvSpPr>
          <p:cNvPr id="9" name="Rectangle 1">
            <a:extLst>
              <a:ext uri="{FF2B5EF4-FFF2-40B4-BE49-F238E27FC236}">
                <a16:creationId xmlns:a16="http://schemas.microsoft.com/office/drawing/2014/main" id="{96E4D218-4181-43BB-B610-9B75FF722B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85244"/>
            <a:ext cx="5134739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将文件读写指针相对whence移动offset个字节</a:t>
            </a:r>
            <a: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</a:rPr>
              <a:t> </a:t>
            </a:r>
            <a:endParaRPr kumimoji="0" lang="zh-CN" altLang="zh-CN" b="0" i="0" u="none" strike="noStrike" cap="none" normalizeH="0" baseline="0" dirty="0">
              <a:ln>
                <a:noFill/>
              </a:ln>
              <a:solidFill>
                <a:schemeClr val="accent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3244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2C39D1-1970-46A9-B5CF-3136C1106659}"/>
              </a:ext>
            </a:extLst>
          </p:cNvPr>
          <p:cNvSpPr txBox="1"/>
          <p:nvPr/>
        </p:nvSpPr>
        <p:spPr>
          <a:xfrm>
            <a:off x="-89390" y="145483"/>
            <a:ext cx="65869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关闭文件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zh-CN" altLang="en-US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58A9A76-ABFD-4146-9381-47CE3E392F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26721"/>
            <a:ext cx="12192000" cy="340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92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823D82D-F9A2-4AAA-992B-3FFA8E1F7C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4040"/>
            <a:ext cx="12192000" cy="374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53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2C39D1-1970-46A9-B5CF-3136C1106659}"/>
              </a:ext>
            </a:extLst>
          </p:cNvPr>
          <p:cNvSpPr txBox="1"/>
          <p:nvPr/>
        </p:nvSpPr>
        <p:spPr>
          <a:xfrm>
            <a:off x="-89390" y="145483"/>
            <a:ext cx="6586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文件编程的一般步骤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BD5BD62-C66F-4688-9D79-55EF33F11F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01333"/>
            <a:ext cx="11982450" cy="4152900"/>
          </a:xfrm>
          <a:prstGeom prst="rect">
            <a:avLst/>
          </a:prstGeom>
        </p:spPr>
      </p:pic>
      <p:sp>
        <p:nvSpPr>
          <p:cNvPr id="9" name="流程图: 终止 8">
            <a:extLst>
              <a:ext uri="{FF2B5EF4-FFF2-40B4-BE49-F238E27FC236}">
                <a16:creationId xmlns:a16="http://schemas.microsoft.com/office/drawing/2014/main" id="{89DAC7B4-B717-4578-9B4D-16DA2E9B5B93}"/>
              </a:ext>
            </a:extLst>
          </p:cNvPr>
          <p:cNvSpPr/>
          <p:nvPr/>
        </p:nvSpPr>
        <p:spPr>
          <a:xfrm>
            <a:off x="262302" y="1147075"/>
            <a:ext cx="1872762" cy="659423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打开</a:t>
            </a:r>
            <a:r>
              <a:rPr lang="en-US" altLang="zh-CN" dirty="0"/>
              <a:t>/</a:t>
            </a:r>
            <a:r>
              <a:rPr lang="zh-CN" altLang="en-US" dirty="0"/>
              <a:t>创建文件</a:t>
            </a:r>
          </a:p>
        </p:txBody>
      </p:sp>
      <p:sp>
        <p:nvSpPr>
          <p:cNvPr id="10" name="流程图: 终止 9">
            <a:extLst>
              <a:ext uri="{FF2B5EF4-FFF2-40B4-BE49-F238E27FC236}">
                <a16:creationId xmlns:a16="http://schemas.microsoft.com/office/drawing/2014/main" id="{E4237EBB-7EC7-4441-ADA2-442810C9F114}"/>
              </a:ext>
            </a:extLst>
          </p:cNvPr>
          <p:cNvSpPr/>
          <p:nvPr/>
        </p:nvSpPr>
        <p:spPr>
          <a:xfrm>
            <a:off x="3815128" y="1179721"/>
            <a:ext cx="1872762" cy="659423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读取文件</a:t>
            </a:r>
            <a:r>
              <a:rPr lang="en-US" altLang="zh-CN" dirty="0"/>
              <a:t>/</a:t>
            </a:r>
            <a:r>
              <a:rPr lang="zh-CN" altLang="en-US" dirty="0"/>
              <a:t>写入文件</a:t>
            </a:r>
          </a:p>
        </p:txBody>
      </p:sp>
      <p:sp>
        <p:nvSpPr>
          <p:cNvPr id="11" name="流程图: 终止 10">
            <a:extLst>
              <a:ext uri="{FF2B5EF4-FFF2-40B4-BE49-F238E27FC236}">
                <a16:creationId xmlns:a16="http://schemas.microsoft.com/office/drawing/2014/main" id="{62592B3A-57C9-4CE0-A9A1-2B02F7DE8E77}"/>
              </a:ext>
            </a:extLst>
          </p:cNvPr>
          <p:cNvSpPr/>
          <p:nvPr/>
        </p:nvSpPr>
        <p:spPr>
          <a:xfrm>
            <a:off x="7335716" y="1193232"/>
            <a:ext cx="1872762" cy="659423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关闭文件</a:t>
            </a:r>
          </a:p>
        </p:txBody>
      </p:sp>
      <p:sp>
        <p:nvSpPr>
          <p:cNvPr id="13" name="箭头: 右 12">
            <a:extLst>
              <a:ext uri="{FF2B5EF4-FFF2-40B4-BE49-F238E27FC236}">
                <a16:creationId xmlns:a16="http://schemas.microsoft.com/office/drawing/2014/main" id="{C5F484F4-3C1B-4CA0-862E-46D11608380A}"/>
              </a:ext>
            </a:extLst>
          </p:cNvPr>
          <p:cNvSpPr/>
          <p:nvPr/>
        </p:nvSpPr>
        <p:spPr>
          <a:xfrm>
            <a:off x="2286000" y="1261374"/>
            <a:ext cx="1126512" cy="5231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箭头: 右 13">
            <a:extLst>
              <a:ext uri="{FF2B5EF4-FFF2-40B4-BE49-F238E27FC236}">
                <a16:creationId xmlns:a16="http://schemas.microsoft.com/office/drawing/2014/main" id="{54AD51A8-3B41-4025-825D-D4F2E63F0D4F}"/>
              </a:ext>
            </a:extLst>
          </p:cNvPr>
          <p:cNvSpPr/>
          <p:nvPr/>
        </p:nvSpPr>
        <p:spPr>
          <a:xfrm>
            <a:off x="6098564" y="1298010"/>
            <a:ext cx="922459" cy="5084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95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2C39D1-1970-46A9-B5CF-3136C1106659}"/>
              </a:ext>
            </a:extLst>
          </p:cNvPr>
          <p:cNvSpPr txBox="1"/>
          <p:nvPr/>
        </p:nvSpPr>
        <p:spPr>
          <a:xfrm>
            <a:off x="297472" y="409252"/>
            <a:ext cx="6586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Linux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文件管理简述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C89B3AE-899E-47E9-947F-03F4FDCC48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518" y="1270482"/>
            <a:ext cx="6201640" cy="483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62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764928" y="850400"/>
            <a:ext cx="64447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文件编程练手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	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实现</a:t>
            </a:r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linux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cp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命令的代码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921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764927" y="850400"/>
            <a:ext cx="807134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文件编程练手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2</a:t>
            </a: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	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配置文件的修改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	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如： 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		SPEED=5</a:t>
            </a:r>
          </a:p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		LENG=100</a:t>
            </a:r>
          </a:p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		SCORE=90</a:t>
            </a:r>
          </a:p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              LEVEL=95</a:t>
            </a:r>
          </a:p>
        </p:txBody>
      </p:sp>
    </p:spTree>
    <p:extLst>
      <p:ext uri="{BB962C8B-B14F-4D97-AF65-F5344CB8AC3E}">
        <p14:creationId xmlns:p14="http://schemas.microsoft.com/office/powerpoint/2010/main" val="1358156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764928" y="850400"/>
            <a:ext cx="64447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问、文件如何记录一个结构体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23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784580" y="679083"/>
            <a:ext cx="64447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fopen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</a:t>
            </a:r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fread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</a:t>
            </a:r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fwrite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</a:t>
            </a:r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fseek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</a:t>
            </a:r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fclose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fgetc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</a:t>
            </a:r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fputc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</a:t>
            </a:r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feof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CF53CA0-9A4F-437F-BDD6-269FBFB4CFB5}"/>
              </a:ext>
            </a:extLst>
          </p:cNvPr>
          <p:cNvSpPr txBox="1"/>
          <p:nvPr/>
        </p:nvSpPr>
        <p:spPr>
          <a:xfrm>
            <a:off x="694590" y="2748180"/>
            <a:ext cx="64447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与之前的有何区别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https://www.cnblogs.com/NickyYe/p/5497659.html</a:t>
            </a:r>
          </a:p>
        </p:txBody>
      </p:sp>
    </p:spTree>
    <p:extLst>
      <p:ext uri="{BB962C8B-B14F-4D97-AF65-F5344CB8AC3E}">
        <p14:creationId xmlns:p14="http://schemas.microsoft.com/office/powerpoint/2010/main" val="2502045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1176702" y="1138214"/>
            <a:ext cx="56021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内容超多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EE422C1-3EBE-44E1-B920-7810AE01E94C}"/>
              </a:ext>
            </a:extLst>
          </p:cNvPr>
          <p:cNvSpPr txBox="1"/>
          <p:nvPr/>
        </p:nvSpPr>
        <p:spPr>
          <a:xfrm>
            <a:off x="2111618" y="2215432"/>
            <a:ext cx="56021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罗里吧嗦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926F0C5-C3EE-492F-9E54-3745C2FD33DC}"/>
              </a:ext>
            </a:extLst>
          </p:cNvPr>
          <p:cNvSpPr txBox="1"/>
          <p:nvPr/>
        </p:nvSpPr>
        <p:spPr>
          <a:xfrm>
            <a:off x="3701189" y="2870619"/>
            <a:ext cx="732619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如 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pPr lvl="1"/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文件系统原理及访问机制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pPr lvl="1"/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文件在内核中的管理机制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pPr lvl="1"/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什么是文件信息节点</a:t>
            </a:r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inode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pPr lvl="1"/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文件的共享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pPr lvl="1"/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文件权限，各种用户对其权限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pPr lvl="1"/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。。。。。。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867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631578" y="714215"/>
            <a:ext cx="1097426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Linux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一切皆文件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文件系统（文件夹 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/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文件 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)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硬件设备  管道 数据库  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Socket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等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zh-CN" altLang="en-US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6349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1334963" y="1366897"/>
            <a:ext cx="839812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应用为王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		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比如：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				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账单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				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游戏进度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				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配置文件等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				</a:t>
            </a: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22B23BE-9B2E-433B-AABA-DDC69483025B}"/>
              </a:ext>
            </a:extLst>
          </p:cNvPr>
          <p:cNvSpPr txBox="1"/>
          <p:nvPr/>
        </p:nvSpPr>
        <p:spPr>
          <a:xfrm>
            <a:off x="1249971" y="4465913"/>
            <a:ext cx="9168914" cy="205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关心如何用代码操作文件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	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实现文件创建，打开，编辑等自动化执行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				</a:t>
            </a: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5933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1000856" y="698827"/>
            <a:ext cx="560216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window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如何手动修改文件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比如写一个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word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文档：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Linux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呢？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3" name="流程图: 终止 2">
            <a:extLst>
              <a:ext uri="{FF2B5EF4-FFF2-40B4-BE49-F238E27FC236}">
                <a16:creationId xmlns:a16="http://schemas.microsoft.com/office/drawing/2014/main" id="{0D37467E-DCEC-4E7E-B5E5-0AC105B98012}"/>
              </a:ext>
            </a:extLst>
          </p:cNvPr>
          <p:cNvSpPr/>
          <p:nvPr/>
        </p:nvSpPr>
        <p:spPr>
          <a:xfrm>
            <a:off x="1000856" y="4611496"/>
            <a:ext cx="1872762" cy="659423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打开</a:t>
            </a:r>
            <a:r>
              <a:rPr lang="en-US" altLang="zh-CN" dirty="0"/>
              <a:t>/</a:t>
            </a:r>
            <a:r>
              <a:rPr lang="zh-CN" altLang="en-US" dirty="0"/>
              <a:t>创建文档</a:t>
            </a:r>
          </a:p>
        </p:txBody>
      </p:sp>
      <p:sp>
        <p:nvSpPr>
          <p:cNvPr id="7" name="流程图: 终止 6">
            <a:extLst>
              <a:ext uri="{FF2B5EF4-FFF2-40B4-BE49-F238E27FC236}">
                <a16:creationId xmlns:a16="http://schemas.microsoft.com/office/drawing/2014/main" id="{6EB2603F-FBE1-40FE-8FD1-D4D77E42EC08}"/>
              </a:ext>
            </a:extLst>
          </p:cNvPr>
          <p:cNvSpPr/>
          <p:nvPr/>
        </p:nvSpPr>
        <p:spPr>
          <a:xfrm>
            <a:off x="3548428" y="4611496"/>
            <a:ext cx="1872762" cy="659423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编辑文档</a:t>
            </a:r>
          </a:p>
        </p:txBody>
      </p:sp>
      <p:sp>
        <p:nvSpPr>
          <p:cNvPr id="8" name="流程图: 终止 7">
            <a:extLst>
              <a:ext uri="{FF2B5EF4-FFF2-40B4-BE49-F238E27FC236}">
                <a16:creationId xmlns:a16="http://schemas.microsoft.com/office/drawing/2014/main" id="{78BC0223-3DE5-4316-8405-E22373BC2F39}"/>
              </a:ext>
            </a:extLst>
          </p:cNvPr>
          <p:cNvSpPr/>
          <p:nvPr/>
        </p:nvSpPr>
        <p:spPr>
          <a:xfrm>
            <a:off x="6096000" y="4593911"/>
            <a:ext cx="1872762" cy="659423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保存文档</a:t>
            </a:r>
          </a:p>
        </p:txBody>
      </p:sp>
      <p:sp>
        <p:nvSpPr>
          <p:cNvPr id="9" name="流程图: 终止 8">
            <a:extLst>
              <a:ext uri="{FF2B5EF4-FFF2-40B4-BE49-F238E27FC236}">
                <a16:creationId xmlns:a16="http://schemas.microsoft.com/office/drawing/2014/main" id="{FC98F9AA-EE55-4641-B401-F52CF8CC3C48}"/>
              </a:ext>
            </a:extLst>
          </p:cNvPr>
          <p:cNvSpPr/>
          <p:nvPr/>
        </p:nvSpPr>
        <p:spPr>
          <a:xfrm>
            <a:off x="8524144" y="4589514"/>
            <a:ext cx="1872762" cy="659423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关闭文档</a:t>
            </a:r>
          </a:p>
        </p:txBody>
      </p:sp>
      <p:sp>
        <p:nvSpPr>
          <p:cNvPr id="4" name="箭头: 右 3">
            <a:extLst>
              <a:ext uri="{FF2B5EF4-FFF2-40B4-BE49-F238E27FC236}">
                <a16:creationId xmlns:a16="http://schemas.microsoft.com/office/drawing/2014/main" id="{0AAD7829-ACD6-4AF4-8A38-4E135E6AF8A3}"/>
              </a:ext>
            </a:extLst>
          </p:cNvPr>
          <p:cNvSpPr/>
          <p:nvPr/>
        </p:nvSpPr>
        <p:spPr>
          <a:xfrm>
            <a:off x="3024554" y="4725795"/>
            <a:ext cx="404446" cy="5231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箭头: 右 10">
            <a:extLst>
              <a:ext uri="{FF2B5EF4-FFF2-40B4-BE49-F238E27FC236}">
                <a16:creationId xmlns:a16="http://schemas.microsoft.com/office/drawing/2014/main" id="{279325BB-6856-4CFB-8A78-46A745247215}"/>
              </a:ext>
            </a:extLst>
          </p:cNvPr>
          <p:cNvSpPr/>
          <p:nvPr/>
        </p:nvSpPr>
        <p:spPr>
          <a:xfrm>
            <a:off x="5572126" y="4747778"/>
            <a:ext cx="404446" cy="5231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箭头: 右 11">
            <a:extLst>
              <a:ext uri="{FF2B5EF4-FFF2-40B4-BE49-F238E27FC236}">
                <a16:creationId xmlns:a16="http://schemas.microsoft.com/office/drawing/2014/main" id="{9CD27C7B-2CDC-454B-B504-A9475F3BEE36}"/>
              </a:ext>
            </a:extLst>
          </p:cNvPr>
          <p:cNvSpPr/>
          <p:nvPr/>
        </p:nvSpPr>
        <p:spPr>
          <a:xfrm>
            <a:off x="8044230" y="4657654"/>
            <a:ext cx="404446" cy="5231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2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499693" y="1366457"/>
            <a:ext cx="1001590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操作系统提供了一系列的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API</a:t>
            </a: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如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Linux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系统：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pPr lvl="1"/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打开       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open</a:t>
            </a:r>
          </a:p>
          <a:p>
            <a:pPr lvl="1"/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读写        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write /read</a:t>
            </a:r>
          </a:p>
          <a:p>
            <a:pPr lvl="1"/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光标定位 </a:t>
            </a:r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lseek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   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关闭       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close</a:t>
            </a: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561BDD-9C24-4BCC-9BA9-B66BF9AA2B1F}"/>
              </a:ext>
            </a:extLst>
          </p:cNvPr>
          <p:cNvSpPr txBox="1"/>
          <p:nvPr/>
        </p:nvSpPr>
        <p:spPr>
          <a:xfrm>
            <a:off x="586154" y="145646"/>
            <a:ext cx="109742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计算机如何帮助我们自动化完成以上操作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843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0" y="663048"/>
            <a:ext cx="1011262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打开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/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创建文件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zh-CN" altLang="en-US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F4DADA1-322B-4454-9262-98B80F33B8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1" y="2096919"/>
            <a:ext cx="12192000" cy="3194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540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631578" y="478490"/>
            <a:ext cx="103950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参数说明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C8781F6B-1BED-4868-BFE2-9A17048FBE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6531" y="2954966"/>
            <a:ext cx="12564208" cy="363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Pathname:要打开的文件名（含路径,缺省为当前路径）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b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Flags: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  <a:cs typeface="Courier New" panose="02070309020205020404" pitchFamily="49" charset="0"/>
              </a:rPr>
              <a:t>    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O_RDONLY 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只读打开         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O_WRONLY 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只写打开         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O_RDWR  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可读可写打开</a:t>
            </a:r>
            <a:endParaRPr lang="en-US" altLang="zh-CN" sz="1600" dirty="0">
              <a:solidFill>
                <a:schemeClr val="bg1"/>
              </a:solidFill>
              <a:latin typeface="+mj-ea"/>
              <a:ea typeface="+mj-ea"/>
            </a:endParaRPr>
          </a:p>
          <a:p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    当我们附带了权限后，打开的文件就只能按照这种权限来操作。</a:t>
            </a:r>
            <a:endParaRPr lang="en-US" altLang="zh-CN" sz="16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    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以上这三个常数中应当只指定一 个。下列常数是可选择的：     </a:t>
            </a:r>
          </a:p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        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O_CREAT 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若文件不存在则创建它。使用此选项时，需要同时说明第三个参数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mode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，用其说明该新文件的存取许可权限。</a:t>
            </a:r>
          </a:p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        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O_EXCL 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如果同时指定了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OCREAT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，而文件已经存在，则出错。        </a:t>
            </a:r>
            <a:endParaRPr lang="en-US" altLang="zh-CN" sz="16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        O_APPEND 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每次写时都加到文件的尾端。</a:t>
            </a:r>
          </a:p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        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O_TRUNC 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属性去打开文件时，如果这个文件中本来是有内容的，而且为只读或只写成功打开，则将其长度截短为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0</a:t>
            </a:r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Mode:一定是在flags中使用了O_CREAT标志，mode记录待创建的文件的访问权限</a:t>
            </a:r>
            <a:b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kumimoji="0" lang="zh-CN" altLang="zh-CN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B038E7B-74C0-4501-82D2-C00C1A1082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31" y="1679045"/>
            <a:ext cx="645795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285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2C39D1-1970-46A9-B5CF-3136C1106659}"/>
              </a:ext>
            </a:extLst>
          </p:cNvPr>
          <p:cNvSpPr txBox="1"/>
          <p:nvPr/>
        </p:nvSpPr>
        <p:spPr>
          <a:xfrm>
            <a:off x="657956" y="306551"/>
            <a:ext cx="65869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创建文件</a:t>
            </a:r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creat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函数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zh-CN" altLang="en-US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BF0C11F-BF6A-40DF-AB4C-AC66C1F974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106" y="1091315"/>
            <a:ext cx="10303980" cy="314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072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2C39D1-1970-46A9-B5CF-3136C1106659}"/>
              </a:ext>
            </a:extLst>
          </p:cNvPr>
          <p:cNvSpPr txBox="1"/>
          <p:nvPr/>
        </p:nvSpPr>
        <p:spPr>
          <a:xfrm>
            <a:off x="-89390" y="145483"/>
            <a:ext cx="65869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写入文件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zh-CN" altLang="en-US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0AFA055-7E20-41D6-A76A-32F4B645D7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2269"/>
            <a:ext cx="12192000" cy="5482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83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nordridesign.com">
  <a:themeElements>
    <a:clrScheme name="nordridesign.c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CC00"/>
      </a:accent1>
      <a:accent2>
        <a:srgbClr val="FF8A15"/>
      </a:accent2>
      <a:accent3>
        <a:srgbClr val="FFFFFF"/>
      </a:accent3>
      <a:accent4>
        <a:srgbClr val="000000"/>
      </a:accent4>
      <a:accent5>
        <a:srgbClr val="FFE2AA"/>
      </a:accent5>
      <a:accent6>
        <a:srgbClr val="E77D12"/>
      </a:accent6>
      <a:hlink>
        <a:srgbClr val="463900"/>
      </a:hlink>
      <a:folHlink>
        <a:srgbClr val="FFF0AF"/>
      </a:folHlink>
    </a:clrScheme>
    <a:fontScheme name="NordriDesign_免费商务模板系列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NordriDesign_免费商务模板系列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00"/>
        </a:accent1>
        <a:accent2>
          <a:srgbClr val="FF8A15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E77D12"/>
        </a:accent6>
        <a:hlink>
          <a:srgbClr val="463900"/>
        </a:hlink>
        <a:folHlink>
          <a:srgbClr val="FFF0A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画廊">
  <a:themeElements>
    <a:clrScheme name="画廊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画廊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画廊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2534</TotalTime>
  <Words>252</Words>
  <Application>Microsoft Office PowerPoint</Application>
  <PresentationFormat>宽屏</PresentationFormat>
  <Paragraphs>110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Microsoft YaHei UI Light</vt:lpstr>
      <vt:lpstr>等线 Light</vt:lpstr>
      <vt:lpstr>微软雅黑</vt:lpstr>
      <vt:lpstr>Arial</vt:lpstr>
      <vt:lpstr>Calibri</vt:lpstr>
      <vt:lpstr>Courier New</vt:lpstr>
      <vt:lpstr>Gill Sans MT</vt:lpstr>
      <vt:lpstr>Wingdings</vt:lpstr>
      <vt:lpstr>nordridesign.com</vt:lpstr>
      <vt:lpstr>画廊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陈立臣</cp:lastModifiedBy>
  <cp:revision>112</cp:revision>
  <dcterms:created xsi:type="dcterms:W3CDTF">2015-05-05T08:02:00Z</dcterms:created>
  <dcterms:modified xsi:type="dcterms:W3CDTF">2019-02-22T16:52:28Z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