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handoutMasterIdLst>
    <p:handoutMasterId r:id="rId58"/>
  </p:handoutMasterIdLst>
  <p:sldIdLst>
    <p:sldId id="256" r:id="rId4"/>
    <p:sldId id="283" r:id="rId5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5" r:id="rId15"/>
    <p:sldId id="296" r:id="rId16"/>
    <p:sldId id="297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9" r:id="rId35"/>
    <p:sldId id="320" r:id="rId36"/>
    <p:sldId id="345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46" r:id="rId47"/>
    <p:sldId id="333" r:id="rId48"/>
    <p:sldId id="334" r:id="rId49"/>
    <p:sldId id="336" r:id="rId50"/>
    <p:sldId id="347" r:id="rId51"/>
    <p:sldId id="348" r:id="rId52"/>
    <p:sldId id="349" r:id="rId53"/>
    <p:sldId id="337" r:id="rId54"/>
    <p:sldId id="342" r:id="rId55"/>
    <p:sldId id="344" r:id="rId56"/>
    <p:sldId id="350" r:id="rId57"/>
  </p:sldIdLst>
  <p:sldSz cx="9144000" cy="6858000" type="screen4x3"/>
  <p:notesSz cx="7099300" cy="102342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91"/>
    <a:srgbClr val="FFEC5F"/>
    <a:srgbClr val="DDDDDD"/>
    <a:srgbClr val="E0C1F7"/>
    <a:srgbClr val="BC79EF"/>
    <a:srgbClr val="9C37E7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2" autoAdjust="0"/>
    <p:restoredTop sz="98966" autoAdjust="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 snapToGrid="0">
      <p:cViewPr>
        <p:scale>
          <a:sx n="50" d="100"/>
          <a:sy n="50" d="100"/>
        </p:scale>
        <p:origin x="-2724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58" Type="http://schemas.openxmlformats.org/officeDocument/2006/relationships/handoutMaster" Target="handoutMasters/handoutMaster1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53175" y="9725025"/>
            <a:ext cx="746125" cy="509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7264" tIns="48634" rIns="97264" bIns="48634" numCol="1" anchor="b" anchorCtr="0" compatLnSpc="1"/>
          <a:lstStyle>
            <a:lvl1pPr algn="r" defTabSz="973455" eaLnBrk="0" hangingPunct="0">
              <a:lnSpc>
                <a:spcPct val="89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4A5601-856B-4036-8685-5D8AF684C8FC}" type="slidenum">
              <a:rPr lang="zh-CN" altLang="en-US">
                <a:ea typeface="微软雅黑" panose="020B0503020204020204" pitchFamily="34" charset="-122"/>
              </a:rPr>
            </a:fld>
            <a:endParaRPr lang="en-US" altLang="zh-CN" dirty="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7264" tIns="48634" rIns="97264" bIns="48634" numCol="1" anchor="t" anchorCtr="0" compatLnSpc="1"/>
          <a:lstStyle/>
          <a:p>
            <a:pPr lvl="0"/>
            <a:r>
              <a:rPr lang="en-US" altLang="zh-CN" noProof="0" dirty="0" smtClean="0"/>
              <a:t>Click to edit Master text styles</a:t>
            </a:r>
            <a:endParaRPr lang="en-US" altLang="zh-CN" noProof="0" dirty="0" smtClean="0"/>
          </a:p>
          <a:p>
            <a:pPr lvl="1"/>
            <a:r>
              <a:rPr lang="en-US" altLang="zh-CN" noProof="0" dirty="0" smtClean="0"/>
              <a:t>Second level</a:t>
            </a:r>
            <a:endParaRPr lang="en-US" altLang="zh-CN" noProof="0" dirty="0" smtClean="0"/>
          </a:p>
          <a:p>
            <a:pPr lvl="2"/>
            <a:r>
              <a:rPr lang="en-US" altLang="zh-CN" noProof="0" dirty="0" smtClean="0"/>
              <a:t>Third level</a:t>
            </a:r>
            <a:endParaRPr lang="en-US" altLang="zh-CN" noProof="0" dirty="0" smtClean="0"/>
          </a:p>
          <a:p>
            <a:pPr lvl="3"/>
            <a:r>
              <a:rPr lang="en-US" altLang="zh-CN" noProof="0" dirty="0" smtClean="0"/>
              <a:t>Fourth level</a:t>
            </a:r>
            <a:endParaRPr lang="en-US" altLang="zh-CN" noProof="0" dirty="0" smtClean="0"/>
          </a:p>
          <a:p>
            <a:pPr lvl="4"/>
            <a:r>
              <a:rPr lang="en-US" altLang="zh-CN" noProof="0" dirty="0" smtClean="0"/>
              <a:t>Fifth level</a:t>
            </a:r>
            <a:endParaRPr lang="en-US" altLang="zh-CN" noProof="0" dirty="0" smtClean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353175" y="9725025"/>
            <a:ext cx="746125" cy="509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7264" tIns="48634" rIns="97264" bIns="48634" anchor="b"/>
          <a:lstStyle/>
          <a:p>
            <a:pPr algn="r" defTabSz="973455" eaLnBrk="0" hangingPunct="0">
              <a:lnSpc>
                <a:spcPct val="89000"/>
              </a:lnSpc>
              <a:defRPr/>
            </a:pPr>
            <a:fld id="{64BCF72A-183D-4A8D-AA40-8D2FB2967B4F}" type="slidenum">
              <a:rPr lang="zh-CN" altLang="en-US" sz="1300">
                <a:solidFill>
                  <a:schemeClr val="tx1"/>
                </a:solidFill>
                <a:ea typeface="微软雅黑" panose="020B0503020204020204" pitchFamily="34" charset="-122"/>
              </a:rPr>
            </a:fld>
            <a:endParaRPr lang="en-US" altLang="zh-CN" sz="13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spcBef>
        <a:spcPct val="30000"/>
      </a:spcBef>
      <a:spcAft>
        <a:spcPct val="0"/>
      </a:spcAft>
      <a:buClr>
        <a:schemeClr val="accent2"/>
      </a:buClr>
      <a:buChar char="»"/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69900" indent="-240030" algn="l" rtl="0" eaLnBrk="0" fontAlgn="base" hangingPunct="0">
      <a:spcBef>
        <a:spcPct val="30000"/>
      </a:spcBef>
      <a:spcAft>
        <a:spcPct val="0"/>
      </a:spcAft>
      <a:buClr>
        <a:schemeClr val="accent2"/>
      </a:buClr>
      <a:buChar char="»"/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742950" indent="-271780" algn="l" rtl="0" eaLnBrk="0" fontAlgn="base" hangingPunct="0">
      <a:spcBef>
        <a:spcPct val="30000"/>
      </a:spcBef>
      <a:spcAft>
        <a:spcPct val="0"/>
      </a:spcAft>
      <a:buClr>
        <a:schemeClr val="accent2"/>
      </a:buClr>
      <a:buChar char="-"/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35050" indent="-290830" algn="l" rtl="0" eaLnBrk="0" fontAlgn="base" hangingPunct="0">
      <a:spcBef>
        <a:spcPct val="30000"/>
      </a:spcBef>
      <a:spcAft>
        <a:spcPct val="0"/>
      </a:spcAft>
      <a:buClr>
        <a:schemeClr val="accent2"/>
      </a:buClr>
      <a:buChar char="-"/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33500" indent="-297180" algn="l" rtl="0" eaLnBrk="0" fontAlgn="base" hangingPunct="0">
      <a:spcBef>
        <a:spcPct val="30000"/>
      </a:spcBef>
      <a:spcAft>
        <a:spcPct val="0"/>
      </a:spcAft>
      <a:buClr>
        <a:schemeClr val="accent2"/>
      </a:buClr>
      <a:buChar char="-"/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版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90ABC76-CECA-47BF-919E-8EDFF31CBF0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380979"/>
            <a:ext cx="2143140" cy="598820"/>
          </a:xfrm>
          <a:prstGeom prst="rect">
            <a:avLst/>
          </a:prstGeom>
        </p:spPr>
      </p:pic>
      <p:pic>
        <p:nvPicPr>
          <p:cNvPr id="10" name="图片 9" descr="未标题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34128"/>
            <a:ext cx="9144000" cy="2023872"/>
          </a:xfrm>
          <a:prstGeom prst="rect">
            <a:avLst/>
          </a:prstGeom>
        </p:spPr>
      </p:pic>
      <p:pic>
        <p:nvPicPr>
          <p:cNvPr id="11" name="图片 10" descr="未标题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1227" y="0"/>
            <a:ext cx="4359863" cy="68580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804955" y="276880"/>
            <a:ext cx="1981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14442" y="1428738"/>
            <a:ext cx="7772400" cy="12022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9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金风科技 替代大标题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0100" y="2762247"/>
            <a:ext cx="5500726" cy="104775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20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金风科技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替代副标题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00" y="4572013"/>
            <a:ext cx="1714512" cy="476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2014/02/24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封面版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90ABC76-CECA-47BF-919E-8EDFF31CBF0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380979"/>
            <a:ext cx="2143140" cy="598820"/>
          </a:xfrm>
          <a:prstGeom prst="rect">
            <a:avLst/>
          </a:prstGeom>
        </p:spPr>
      </p:pic>
      <p:pic>
        <p:nvPicPr>
          <p:cNvPr id="10" name="图片 9" descr="未标题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34128"/>
            <a:ext cx="9144000" cy="2023872"/>
          </a:xfrm>
          <a:prstGeom prst="rect">
            <a:avLst/>
          </a:prstGeom>
        </p:spPr>
      </p:pic>
      <p:pic>
        <p:nvPicPr>
          <p:cNvPr id="11" name="图片 10" descr="未标题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1227" y="0"/>
            <a:ext cx="4359863" cy="68580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804955" y="276880"/>
            <a:ext cx="1981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14442" y="1428738"/>
            <a:ext cx="7772400" cy="12022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9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金风科技 替代大标题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0100" y="2762247"/>
            <a:ext cx="5500726" cy="104775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20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金风科技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替代副标题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00" y="4572013"/>
            <a:ext cx="1714512" cy="476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2014/02/24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CC58EB7-8A36-49CA-94CB-856F4689099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图片 7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6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en-US" altLang="zh-CN" dirty="0" smtClean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39E5015C-1A38-48BB-8B1A-076B224D80E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1" name="图片 10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pic>
        <p:nvPicPr>
          <p:cNvPr id="12" name="图片 11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030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2945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6929454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pic>
        <p:nvPicPr>
          <p:cNvPr id="19" name="图片 18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8827" y="1714488"/>
            <a:ext cx="1500198" cy="2987608"/>
          </a:xfrm>
          <a:prstGeom prst="rect">
            <a:avLst/>
          </a:prstGeom>
        </p:spPr>
      </p:pic>
      <p:pic>
        <p:nvPicPr>
          <p:cNvPr id="20" name="图片 19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6182" y="1714488"/>
            <a:ext cx="1500198" cy="2987608"/>
          </a:xfrm>
          <a:prstGeom prst="rect">
            <a:avLst/>
          </a:prstGeom>
        </p:spPr>
      </p:pic>
      <p:pic>
        <p:nvPicPr>
          <p:cNvPr id="21" name="图片 20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3537" y="1714488"/>
            <a:ext cx="1500198" cy="2987608"/>
          </a:xfrm>
          <a:prstGeom prst="rect">
            <a:avLst/>
          </a:prstGeom>
        </p:spPr>
      </p:pic>
      <p:pic>
        <p:nvPicPr>
          <p:cNvPr id="22" name="图片 21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0892" y="1714488"/>
            <a:ext cx="1500198" cy="298760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D7A1C862-678E-40E2-9031-8CC667AE35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" name="图片 17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7"/>
            <a:ext cx="1500198" cy="298760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8598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85762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29256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233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228598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0069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707233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8E4C203D-336B-47C8-AFFE-88A9903A80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" name="图片 11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1714489"/>
            <a:ext cx="2506079" cy="1524011"/>
          </a:xfrm>
          <a:prstGeom prst="rect">
            <a:avLst/>
          </a:prstGeom>
        </p:spPr>
      </p:pic>
      <p:pic>
        <p:nvPicPr>
          <p:cNvPr id="13" name="图片 12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1714489"/>
            <a:ext cx="2506079" cy="1524011"/>
          </a:xfrm>
          <a:prstGeom prst="rect">
            <a:avLst/>
          </a:prstGeom>
        </p:spPr>
      </p:pic>
      <p:pic>
        <p:nvPicPr>
          <p:cNvPr id="14" name="图片 13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1714489"/>
            <a:ext cx="2506079" cy="1524011"/>
          </a:xfrm>
          <a:prstGeom prst="rect">
            <a:avLst/>
          </a:prstGeom>
        </p:spPr>
      </p:pic>
      <p:pic>
        <p:nvPicPr>
          <p:cNvPr id="15" name="图片 14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3524252"/>
            <a:ext cx="2506079" cy="1524011"/>
          </a:xfrm>
          <a:prstGeom prst="rect">
            <a:avLst/>
          </a:prstGeom>
        </p:spPr>
      </p:pic>
      <p:pic>
        <p:nvPicPr>
          <p:cNvPr id="16" name="图片 15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3524252"/>
            <a:ext cx="2506079" cy="1524011"/>
          </a:xfrm>
          <a:prstGeom prst="rect">
            <a:avLst/>
          </a:prstGeom>
        </p:spPr>
      </p:pic>
      <p:pic>
        <p:nvPicPr>
          <p:cNvPr id="17" name="图片 16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3524252"/>
            <a:ext cx="2506079" cy="1524011"/>
          </a:xfrm>
          <a:prstGeom prst="rect">
            <a:avLst/>
          </a:prstGeom>
        </p:spPr>
      </p:pic>
      <p:sp>
        <p:nvSpPr>
          <p:cNvPr id="18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9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0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6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1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6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06</a:t>
            </a:r>
            <a:endParaRPr lang="zh-CN" altLang="en-US" dirty="0"/>
          </a:p>
        </p:txBody>
      </p:sp>
      <p:sp>
        <p:nvSpPr>
          <p:cNvPr id="22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57554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3" name="文本占位符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4291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357554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6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6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57554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24" hasCustomPrompt="1"/>
          </p:nvPr>
        </p:nvSpPr>
        <p:spPr>
          <a:xfrm>
            <a:off x="64291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 descr="未标题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428736"/>
            <a:ext cx="8072494" cy="456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7158" y="190479"/>
            <a:ext cx="6643734" cy="7620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金风科技替代大标题文本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968C647-3D0E-4631-B19D-86D61C5548B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1310" y="285730"/>
            <a:ext cx="1058408" cy="295732"/>
          </a:xfrm>
          <a:prstGeom prst="rect">
            <a:avLst/>
          </a:prstGeom>
        </p:spPr>
      </p:pic>
      <p:sp>
        <p:nvSpPr>
          <p:cNvPr id="7" name="副标题 2"/>
          <p:cNvSpPr txBox="1"/>
          <p:nvPr userDrawn="1"/>
        </p:nvSpPr>
        <p:spPr>
          <a:xfrm>
            <a:off x="359465" y="1700808"/>
            <a:ext cx="6400800" cy="382570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359465" y="1687118"/>
            <a:ext cx="6553200" cy="4222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0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" y="4845532"/>
            <a:ext cx="9180480" cy="2033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1" y="44585"/>
            <a:ext cx="44704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0"/>
            <a:ext cx="1870865" cy="52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4288" y="65940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91802" y="2084851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0" i="0" u="none" strike="noStrike" kern="12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en-US" altLang="zh-CN" sz="60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新疆金风科技股份有限公司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XINJIANG GOLDWIND SCIENCE &amp; TECHNOLOGY CO., LTD.</a:t>
            </a:r>
            <a:endParaRPr lang="en-US" altLang="zh-CN" sz="10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8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algn="l" defTabSz="914400" rtl="0" eaLnBrk="1" latinLnBrk="0" hangingPunct="1"/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北京金风科创风电设备有限公司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GOLDWIND SCIENCE &amp; CREATION WINDPOWER EQUIPMENT CO., LTD.</a:t>
            </a:r>
            <a:endParaRPr lang="zh-CN" altLang="en-US" sz="10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版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90ABC76-CECA-47BF-919E-8EDFF31CBF0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380979"/>
            <a:ext cx="2143140" cy="598820"/>
          </a:xfrm>
          <a:prstGeom prst="rect">
            <a:avLst/>
          </a:prstGeom>
        </p:spPr>
      </p:pic>
      <p:pic>
        <p:nvPicPr>
          <p:cNvPr id="10" name="图片 9" descr="未标题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34128"/>
            <a:ext cx="9144000" cy="2023872"/>
          </a:xfrm>
          <a:prstGeom prst="rect">
            <a:avLst/>
          </a:prstGeom>
        </p:spPr>
      </p:pic>
      <p:pic>
        <p:nvPicPr>
          <p:cNvPr id="11" name="图片 10" descr="未标题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1227" y="0"/>
            <a:ext cx="4359863" cy="68580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804955" y="276880"/>
            <a:ext cx="1981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14442" y="1428738"/>
            <a:ext cx="7772400" cy="12022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9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金风科技 替代大标题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0100" y="2762247"/>
            <a:ext cx="5500726" cy="104775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20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金风科技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替代副标题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00" y="4572013"/>
            <a:ext cx="1714512" cy="476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2014/02/24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CC58EB7-8A36-49CA-94CB-856F4689099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图片 7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6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en-US" altLang="zh-CN" dirty="0" smtClean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CC58EB7-8A36-49CA-94CB-856F4689099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图片 7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6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en-US" altLang="zh-CN" dirty="0" smtClean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39E5015C-1A38-48BB-8B1A-076B224D80E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1" name="图片 10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pic>
        <p:nvPicPr>
          <p:cNvPr id="12" name="图片 11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030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2945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6929454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pic>
        <p:nvPicPr>
          <p:cNvPr id="19" name="图片 18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8827" y="1714488"/>
            <a:ext cx="1500198" cy="2987608"/>
          </a:xfrm>
          <a:prstGeom prst="rect">
            <a:avLst/>
          </a:prstGeom>
        </p:spPr>
      </p:pic>
      <p:pic>
        <p:nvPicPr>
          <p:cNvPr id="20" name="图片 19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6182" y="1714488"/>
            <a:ext cx="1500198" cy="2987608"/>
          </a:xfrm>
          <a:prstGeom prst="rect">
            <a:avLst/>
          </a:prstGeom>
        </p:spPr>
      </p:pic>
      <p:pic>
        <p:nvPicPr>
          <p:cNvPr id="21" name="图片 20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3537" y="1714488"/>
            <a:ext cx="1500198" cy="2987608"/>
          </a:xfrm>
          <a:prstGeom prst="rect">
            <a:avLst/>
          </a:prstGeom>
        </p:spPr>
      </p:pic>
      <p:pic>
        <p:nvPicPr>
          <p:cNvPr id="22" name="图片 21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0892" y="1714488"/>
            <a:ext cx="1500198" cy="298760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D7A1C862-678E-40E2-9031-8CC667AE35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" name="图片 17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7"/>
            <a:ext cx="1500198" cy="298760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8598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85762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29256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233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228598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0069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707233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8E4C203D-336B-47C8-AFFE-88A9903A80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" name="图片 11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1714489"/>
            <a:ext cx="2506079" cy="1524011"/>
          </a:xfrm>
          <a:prstGeom prst="rect">
            <a:avLst/>
          </a:prstGeom>
        </p:spPr>
      </p:pic>
      <p:pic>
        <p:nvPicPr>
          <p:cNvPr id="13" name="图片 12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1714489"/>
            <a:ext cx="2506079" cy="1524011"/>
          </a:xfrm>
          <a:prstGeom prst="rect">
            <a:avLst/>
          </a:prstGeom>
        </p:spPr>
      </p:pic>
      <p:pic>
        <p:nvPicPr>
          <p:cNvPr id="14" name="图片 13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1714489"/>
            <a:ext cx="2506079" cy="1524011"/>
          </a:xfrm>
          <a:prstGeom prst="rect">
            <a:avLst/>
          </a:prstGeom>
        </p:spPr>
      </p:pic>
      <p:pic>
        <p:nvPicPr>
          <p:cNvPr id="15" name="图片 14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3524252"/>
            <a:ext cx="2506079" cy="1524011"/>
          </a:xfrm>
          <a:prstGeom prst="rect">
            <a:avLst/>
          </a:prstGeom>
        </p:spPr>
      </p:pic>
      <p:pic>
        <p:nvPicPr>
          <p:cNvPr id="16" name="图片 15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3524252"/>
            <a:ext cx="2506079" cy="1524011"/>
          </a:xfrm>
          <a:prstGeom prst="rect">
            <a:avLst/>
          </a:prstGeom>
        </p:spPr>
      </p:pic>
      <p:pic>
        <p:nvPicPr>
          <p:cNvPr id="17" name="图片 16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3524252"/>
            <a:ext cx="2506079" cy="1524011"/>
          </a:xfrm>
          <a:prstGeom prst="rect">
            <a:avLst/>
          </a:prstGeom>
        </p:spPr>
      </p:pic>
      <p:sp>
        <p:nvSpPr>
          <p:cNvPr id="18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9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0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6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1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6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06</a:t>
            </a:r>
            <a:endParaRPr lang="zh-CN" altLang="en-US" dirty="0"/>
          </a:p>
        </p:txBody>
      </p:sp>
      <p:sp>
        <p:nvSpPr>
          <p:cNvPr id="22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57554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3" name="文本占位符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4291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357554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6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6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57554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24" hasCustomPrompt="1"/>
          </p:nvPr>
        </p:nvSpPr>
        <p:spPr>
          <a:xfrm>
            <a:off x="64291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 descr="未标题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428736"/>
            <a:ext cx="8072494" cy="456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7158" y="190479"/>
            <a:ext cx="6643734" cy="7620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金风科技替代大标题文本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968C647-3D0E-4631-B19D-86D61C5548B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1310" y="285730"/>
            <a:ext cx="1058408" cy="295732"/>
          </a:xfrm>
          <a:prstGeom prst="rect">
            <a:avLst/>
          </a:prstGeom>
        </p:spPr>
      </p:pic>
      <p:sp>
        <p:nvSpPr>
          <p:cNvPr id="7" name="副标题 2"/>
          <p:cNvSpPr txBox="1"/>
          <p:nvPr userDrawn="1"/>
        </p:nvSpPr>
        <p:spPr>
          <a:xfrm>
            <a:off x="359465" y="1700808"/>
            <a:ext cx="6400800" cy="382570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359465" y="1687118"/>
            <a:ext cx="6553200" cy="4222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0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" y="4845532"/>
            <a:ext cx="9180480" cy="2033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1" y="44585"/>
            <a:ext cx="44704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0"/>
            <a:ext cx="1870865" cy="52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4288" y="65940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91802" y="2084851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0" i="0" u="none" strike="noStrike" kern="12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en-US" altLang="zh-CN" sz="60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新疆金风科技股份有限公司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XINJIANG GOLDWIND SCIENCE &amp; TECHNOLOGY CO., LTD.</a:t>
            </a:r>
            <a:endParaRPr lang="en-US" altLang="zh-CN" sz="10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8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algn="l" defTabSz="914400" rtl="0" eaLnBrk="1" latinLnBrk="0" hangingPunct="1"/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北京金风科创风电设备有限公司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GOLDWIND SCIENCE &amp; CREATION WINDPOWER EQUIPMENT CO., LTD.</a:t>
            </a:r>
            <a:endParaRPr lang="zh-CN" altLang="en-US" sz="10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封面版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90ABC76-CECA-47BF-919E-8EDFF31CBF0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380979"/>
            <a:ext cx="2143140" cy="598820"/>
          </a:xfrm>
          <a:prstGeom prst="rect">
            <a:avLst/>
          </a:prstGeom>
        </p:spPr>
      </p:pic>
      <p:pic>
        <p:nvPicPr>
          <p:cNvPr id="10" name="图片 9" descr="未标题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34128"/>
            <a:ext cx="9144000" cy="2023872"/>
          </a:xfrm>
          <a:prstGeom prst="rect">
            <a:avLst/>
          </a:prstGeom>
        </p:spPr>
      </p:pic>
      <p:pic>
        <p:nvPicPr>
          <p:cNvPr id="11" name="图片 10" descr="未标题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1227" y="0"/>
            <a:ext cx="4359863" cy="68580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804955" y="276880"/>
            <a:ext cx="1981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14442" y="1428738"/>
            <a:ext cx="7772400" cy="12022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9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金风科技 替代大标题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00100" y="2762247"/>
            <a:ext cx="5500726" cy="104775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20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金风科技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替代副标题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00" y="4572013"/>
            <a:ext cx="1714512" cy="476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2014/02/24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CC58EB7-8A36-49CA-94CB-856F4689099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图片 7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6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en-US" altLang="zh-CN" dirty="0" smtClean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39E5015C-1A38-48BB-8B1A-076B224D80E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1" name="图片 10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pic>
        <p:nvPicPr>
          <p:cNvPr id="12" name="图片 11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030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2945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6929454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pic>
        <p:nvPicPr>
          <p:cNvPr id="19" name="图片 18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8827" y="1714488"/>
            <a:ext cx="1500198" cy="2987608"/>
          </a:xfrm>
          <a:prstGeom prst="rect">
            <a:avLst/>
          </a:prstGeom>
        </p:spPr>
      </p:pic>
      <p:pic>
        <p:nvPicPr>
          <p:cNvPr id="20" name="图片 19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6182" y="1714488"/>
            <a:ext cx="1500198" cy="2987608"/>
          </a:xfrm>
          <a:prstGeom prst="rect">
            <a:avLst/>
          </a:prstGeom>
        </p:spPr>
      </p:pic>
      <p:pic>
        <p:nvPicPr>
          <p:cNvPr id="21" name="图片 20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3537" y="1714488"/>
            <a:ext cx="1500198" cy="2987608"/>
          </a:xfrm>
          <a:prstGeom prst="rect">
            <a:avLst/>
          </a:prstGeom>
        </p:spPr>
      </p:pic>
      <p:pic>
        <p:nvPicPr>
          <p:cNvPr id="22" name="图片 21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0892" y="1714488"/>
            <a:ext cx="1500198" cy="298760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D7A1C862-678E-40E2-9031-8CC667AE35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" name="图片 17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7"/>
            <a:ext cx="1500198" cy="298760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8598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85762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29256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233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228598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0069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707233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8E4C203D-336B-47C8-AFFE-88A9903A80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" name="图片 11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1714489"/>
            <a:ext cx="2506079" cy="1524011"/>
          </a:xfrm>
          <a:prstGeom prst="rect">
            <a:avLst/>
          </a:prstGeom>
        </p:spPr>
      </p:pic>
      <p:pic>
        <p:nvPicPr>
          <p:cNvPr id="13" name="图片 12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1714489"/>
            <a:ext cx="2506079" cy="1524011"/>
          </a:xfrm>
          <a:prstGeom prst="rect">
            <a:avLst/>
          </a:prstGeom>
        </p:spPr>
      </p:pic>
      <p:pic>
        <p:nvPicPr>
          <p:cNvPr id="14" name="图片 13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1714489"/>
            <a:ext cx="2506079" cy="1524011"/>
          </a:xfrm>
          <a:prstGeom prst="rect">
            <a:avLst/>
          </a:prstGeom>
        </p:spPr>
      </p:pic>
      <p:pic>
        <p:nvPicPr>
          <p:cNvPr id="15" name="图片 14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3524252"/>
            <a:ext cx="2506079" cy="1524011"/>
          </a:xfrm>
          <a:prstGeom prst="rect">
            <a:avLst/>
          </a:prstGeom>
        </p:spPr>
      </p:pic>
      <p:pic>
        <p:nvPicPr>
          <p:cNvPr id="16" name="图片 15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3524252"/>
            <a:ext cx="2506079" cy="1524011"/>
          </a:xfrm>
          <a:prstGeom prst="rect">
            <a:avLst/>
          </a:prstGeom>
        </p:spPr>
      </p:pic>
      <p:pic>
        <p:nvPicPr>
          <p:cNvPr id="17" name="图片 16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3524252"/>
            <a:ext cx="2506079" cy="1524011"/>
          </a:xfrm>
          <a:prstGeom prst="rect">
            <a:avLst/>
          </a:prstGeom>
        </p:spPr>
      </p:pic>
      <p:sp>
        <p:nvSpPr>
          <p:cNvPr id="18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9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0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6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1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6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06</a:t>
            </a:r>
            <a:endParaRPr lang="zh-CN" altLang="en-US" dirty="0"/>
          </a:p>
        </p:txBody>
      </p:sp>
      <p:sp>
        <p:nvSpPr>
          <p:cNvPr id="22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57554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3" name="文本占位符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4291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357554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6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6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57554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24" hasCustomPrompt="1"/>
          </p:nvPr>
        </p:nvSpPr>
        <p:spPr>
          <a:xfrm>
            <a:off x="64291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 descr="未标题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428736"/>
            <a:ext cx="8072494" cy="456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7158" y="190479"/>
            <a:ext cx="6643734" cy="7620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金风科技替代大标题文本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968C647-3D0E-4631-B19D-86D61C5548B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1310" y="285730"/>
            <a:ext cx="1058408" cy="295732"/>
          </a:xfrm>
          <a:prstGeom prst="rect">
            <a:avLst/>
          </a:prstGeom>
        </p:spPr>
      </p:pic>
      <p:sp>
        <p:nvSpPr>
          <p:cNvPr id="7" name="副标题 2"/>
          <p:cNvSpPr txBox="1"/>
          <p:nvPr userDrawn="1"/>
        </p:nvSpPr>
        <p:spPr>
          <a:xfrm>
            <a:off x="359465" y="1700808"/>
            <a:ext cx="6400800" cy="382570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359465" y="1687118"/>
            <a:ext cx="6553200" cy="4222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0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" y="4845532"/>
            <a:ext cx="9180480" cy="2033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1" y="44585"/>
            <a:ext cx="44704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0"/>
            <a:ext cx="1870865" cy="52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4288" y="65940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91802" y="2084851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0" i="0" u="none" strike="noStrike" kern="12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en-US" altLang="zh-CN" sz="60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新疆金风科技股份有限公司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XINJIANG GOLDWIND SCIENCE &amp; TECHNOLOGY CO., LTD.</a:t>
            </a:r>
            <a:endParaRPr lang="en-US" altLang="zh-CN" sz="10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8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algn="l" defTabSz="914400" rtl="0" eaLnBrk="1" latinLnBrk="0" hangingPunct="1"/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北京金风科创风电设备有限公司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GOLDWIND SCIENCE &amp; CREATION WINDPOWER EQUIPMENT CO., LTD.</a:t>
            </a:r>
            <a:endParaRPr lang="zh-CN" altLang="en-US" sz="10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39E5015C-1A38-48BB-8B1A-076B224D80E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" name="图片 8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8"/>
            <a:ext cx="1792228" cy="2381509"/>
          </a:xfrm>
          <a:prstGeom prst="rect">
            <a:avLst/>
          </a:prstGeom>
        </p:spPr>
      </p:pic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081" y="1714488"/>
            <a:ext cx="1792228" cy="2381509"/>
          </a:xfrm>
          <a:prstGeom prst="rect">
            <a:avLst/>
          </a:prstGeom>
        </p:spPr>
      </p:pic>
      <p:pic>
        <p:nvPicPr>
          <p:cNvPr id="11" name="图片 10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0690" y="1714488"/>
            <a:ext cx="1792228" cy="2381509"/>
          </a:xfrm>
          <a:prstGeom prst="rect">
            <a:avLst/>
          </a:prstGeom>
        </p:spPr>
      </p:pic>
      <p:pic>
        <p:nvPicPr>
          <p:cNvPr id="12" name="图片 11" descr="未标题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0300" y="1714488"/>
            <a:ext cx="1792228" cy="238150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9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8605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57752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2945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58" y="2857498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86050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57752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6929454" y="2952749"/>
            <a:ext cx="1571626" cy="952487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pic>
        <p:nvPicPr>
          <p:cNvPr id="19" name="图片 18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8827" y="1714488"/>
            <a:ext cx="1500198" cy="2987608"/>
          </a:xfrm>
          <a:prstGeom prst="rect">
            <a:avLst/>
          </a:prstGeom>
        </p:spPr>
      </p:pic>
      <p:pic>
        <p:nvPicPr>
          <p:cNvPr id="20" name="图片 19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6182" y="1714488"/>
            <a:ext cx="1500198" cy="2987608"/>
          </a:xfrm>
          <a:prstGeom prst="rect">
            <a:avLst/>
          </a:prstGeom>
        </p:spPr>
      </p:pic>
      <p:pic>
        <p:nvPicPr>
          <p:cNvPr id="21" name="图片 20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3537" y="1714488"/>
            <a:ext cx="1500198" cy="2987608"/>
          </a:xfrm>
          <a:prstGeom prst="rect">
            <a:avLst/>
          </a:prstGeom>
        </p:spPr>
      </p:pic>
      <p:pic>
        <p:nvPicPr>
          <p:cNvPr id="22" name="图片 21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0892" y="1714488"/>
            <a:ext cx="1500198" cy="298760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D7A1C862-678E-40E2-9031-8CC667AE35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" name="图片 17" descr="未标题-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714487"/>
            <a:ext cx="1500198" cy="298760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809740"/>
            <a:ext cx="714380" cy="761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285984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85762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429256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2330" y="1809740"/>
            <a:ext cx="714380" cy="76200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228598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00694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7072330" y="3047999"/>
            <a:ext cx="1285884" cy="133350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8E4C203D-336B-47C8-AFFE-88A9903A80E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" name="图片 11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1714489"/>
            <a:ext cx="2506079" cy="1524011"/>
          </a:xfrm>
          <a:prstGeom prst="rect">
            <a:avLst/>
          </a:prstGeom>
        </p:spPr>
      </p:pic>
      <p:pic>
        <p:nvPicPr>
          <p:cNvPr id="13" name="图片 12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1714489"/>
            <a:ext cx="2506079" cy="1524011"/>
          </a:xfrm>
          <a:prstGeom prst="rect">
            <a:avLst/>
          </a:prstGeom>
        </p:spPr>
      </p:pic>
      <p:pic>
        <p:nvPicPr>
          <p:cNvPr id="14" name="图片 13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1714489"/>
            <a:ext cx="2506079" cy="1524011"/>
          </a:xfrm>
          <a:prstGeom prst="rect">
            <a:avLst/>
          </a:prstGeom>
        </p:spPr>
      </p:pic>
      <p:pic>
        <p:nvPicPr>
          <p:cNvPr id="15" name="图片 14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5" y="3524252"/>
            <a:ext cx="2506079" cy="1524011"/>
          </a:xfrm>
          <a:prstGeom prst="rect">
            <a:avLst/>
          </a:prstGeom>
        </p:spPr>
      </p:pic>
      <p:pic>
        <p:nvPicPr>
          <p:cNvPr id="16" name="图片 15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0400" y="3524252"/>
            <a:ext cx="2506079" cy="1524011"/>
          </a:xfrm>
          <a:prstGeom prst="rect">
            <a:avLst/>
          </a:prstGeom>
        </p:spPr>
      </p:pic>
      <p:pic>
        <p:nvPicPr>
          <p:cNvPr id="17" name="图片 16" descr="未标题-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9325" y="3524252"/>
            <a:ext cx="2506079" cy="1524011"/>
          </a:xfrm>
          <a:prstGeom prst="rect">
            <a:avLst/>
          </a:prstGeom>
        </p:spPr>
      </p:pic>
      <p:sp>
        <p:nvSpPr>
          <p:cNvPr id="18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91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9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0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60" y="1714489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1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6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06</a:t>
            </a:r>
            <a:endParaRPr lang="zh-CN" altLang="en-US" dirty="0"/>
          </a:p>
        </p:txBody>
      </p:sp>
      <p:sp>
        <p:nvSpPr>
          <p:cNvPr id="22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57554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3" name="文本占位符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2910" y="3524252"/>
            <a:ext cx="571504" cy="666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4291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20" hasCustomPrompt="1"/>
          </p:nvPr>
        </p:nvSpPr>
        <p:spPr>
          <a:xfrm>
            <a:off x="3357554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60" y="2476493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7" name="文本占位符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6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8" name="文本占位符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57554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24" hasCustomPrompt="1"/>
          </p:nvPr>
        </p:nvSpPr>
        <p:spPr>
          <a:xfrm>
            <a:off x="642910" y="4286256"/>
            <a:ext cx="2071702" cy="6667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Tx/>
              <a:buNone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目录替代文本金风科技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70079"/>
          </a:xfrm>
          <a:prstGeom prst="rect">
            <a:avLst/>
          </a:prstGeom>
        </p:spPr>
      </p:pic>
      <p:sp>
        <p:nvSpPr>
          <p:cNvPr id="4" name="标题 1"/>
          <p:cNvSpPr txBox="1"/>
          <p:nvPr userDrawn="1"/>
        </p:nvSpPr>
        <p:spPr>
          <a:xfrm>
            <a:off x="457200" y="275169"/>
            <a:ext cx="1971660" cy="8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004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 descr="未标题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1428736"/>
            <a:ext cx="8072494" cy="456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968C647-3D0E-4631-B19D-86D61C5548B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0ED1EB7-382E-4943-B068-F417BA7A4F4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未标题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1310" y="285730"/>
            <a:ext cx="1058408" cy="295732"/>
          </a:xfrm>
          <a:prstGeom prst="rect">
            <a:avLst/>
          </a:prstGeom>
        </p:spPr>
      </p:pic>
      <p:sp>
        <p:nvSpPr>
          <p:cNvPr id="7" name="副标题 2"/>
          <p:cNvSpPr txBox="1"/>
          <p:nvPr userDrawn="1"/>
        </p:nvSpPr>
        <p:spPr>
          <a:xfrm>
            <a:off x="359465" y="1700808"/>
            <a:ext cx="6400800" cy="382570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" y="4845532"/>
            <a:ext cx="9180480" cy="2033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1" y="44585"/>
            <a:ext cx="44704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0"/>
            <a:ext cx="1870865" cy="52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4288" y="65940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www.goldwind.com.cn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91802" y="2084851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0" i="0" u="none" strike="noStrike" kern="12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en-US" altLang="zh-CN" sz="60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 b="0" i="0" u="none" strike="noStrike" kern="1200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新疆金风科技股份有限公司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XINJIANG GOLDWIND SCIENCE &amp; TECHNOLOGY CO., LTD.</a:t>
            </a:r>
            <a:endParaRPr lang="en-US" altLang="zh-CN" sz="10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8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algn="l" defTabSz="914400" rtl="0" eaLnBrk="1" latinLnBrk="0" hangingPunct="1"/>
            <a:r>
              <a:rPr lang="zh-CN" altLang="en-US" sz="12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北京金风科创风电设备有限公司</a:t>
            </a:r>
            <a:endParaRPr lang="zh-CN" altLang="en-US" sz="1200" b="1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GOLDWIND SCIENCE &amp; CREATION WINDPOWER EQUIPMENT CO., LTD.</a:t>
            </a:r>
            <a:endParaRPr lang="zh-CN" altLang="en-US" sz="10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8" Type="http://schemas.openxmlformats.org/officeDocument/2006/relationships/notesSlide" Target="../notesSlides/notesSlide39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ctrTitle"/>
          </p:nvPr>
        </p:nvSpPr>
        <p:spPr>
          <a:xfrm>
            <a:off x="1014442" y="1920067"/>
            <a:ext cx="7772400" cy="83678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项目名称：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3527295" y="5580632"/>
            <a:ext cx="3529012" cy="12715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开始日期：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结束日期：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7"/>
          <p:cNvSpPr>
            <a:spLocks noChangeArrowheads="1"/>
          </p:cNvSpPr>
          <p:nvPr/>
        </p:nvSpPr>
        <p:spPr bwMode="auto">
          <a:xfrm>
            <a:off x="0" y="87313"/>
            <a:ext cx="67103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D8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项目计划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7475" name="Group 67"/>
          <p:cNvGraphicFramePr>
            <a:graphicFrameLocks noGrp="1"/>
          </p:cNvGraphicFramePr>
          <p:nvPr/>
        </p:nvGraphicFramePr>
        <p:xfrm>
          <a:off x="662782" y="962642"/>
          <a:ext cx="7818437" cy="5707126"/>
        </p:xfrm>
        <a:graphic>
          <a:graphicData uri="http://schemas.openxmlformats.org/drawingml/2006/table">
            <a:tbl>
              <a:tblPr/>
              <a:tblGrid>
                <a:gridCol w="819150"/>
                <a:gridCol w="1284287"/>
                <a:gridCol w="1428750"/>
                <a:gridCol w="1428750"/>
                <a:gridCol w="1428750"/>
                <a:gridCol w="14287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时间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efine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定义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easure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测量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nalyze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分析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mprove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改进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ontrol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</a:t>
                      </a:r>
                      <a:endParaRPr kumimoji="0" lang="zh-CN" alt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日期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2015.04.15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完成日期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2015.05.15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完成日期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2015.07.15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完成日期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2015.8.15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完成日期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2015.09.15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</a:t>
                      </a:r>
                      <a:endParaRPr kumimoji="0" lang="zh-CN" alt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选题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理由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项目定义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项目目标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团队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组建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树立计划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项目审批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MSA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的流程能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力评价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原因查找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原因筛选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快赢改善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MSA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分析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数据收集计划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的现况分析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的影响的初步分析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统计分析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改善思路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方案排序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方案实施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效果验证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改善措施标准化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控制计划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SPC</a:t>
                      </a: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</a:t>
                      </a: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收益预估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zh-CN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043113" y="5256213"/>
            <a:ext cx="2282825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M4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项目指标改善现况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2043113" y="5664200"/>
            <a:ext cx="2282825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M5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测量阶段小结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071688" y="6073775"/>
            <a:ext cx="224155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M6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下一步工作计划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6710363" cy="3698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dirty="0" smtClean="0">
                <a:ea typeface="微软雅黑" panose="020B0503020204020204" pitchFamily="34" charset="-122"/>
              </a:rPr>
              <a:t>测量阶段</a:t>
            </a:r>
            <a:r>
              <a:rPr lang="en-US" altLang="zh-CN" dirty="0" smtClean="0">
                <a:ea typeface="微软雅黑" panose="020B0503020204020204" pitchFamily="34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easure Phase)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114300" y="3441700"/>
            <a:ext cx="19050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2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2057400" y="1901825"/>
            <a:ext cx="232410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M1 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zh-CN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数据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真实性验证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2057400" y="3505200"/>
            <a:ext cx="2309813" cy="590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M3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初步寻找原因并识别快赢机会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66598" name="AutoShape 6"/>
          <p:cNvSpPr>
            <a:spLocks noChangeArrowheads="1"/>
          </p:cNvSpPr>
          <p:nvPr/>
        </p:nvSpPr>
        <p:spPr bwMode="blackWhite">
          <a:xfrm>
            <a:off x="4325938" y="3152775"/>
            <a:ext cx="2347912" cy="1938338"/>
          </a:xfrm>
          <a:prstGeom prst="homePlate">
            <a:avLst>
              <a:gd name="adj" fmla="val 3331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M3.1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流程变量图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               /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鱼骨图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M3.2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因果矩阵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M3.3 FMEA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M3.4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识别快赢机会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M3.5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第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FMEA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2057400" y="2593975"/>
            <a:ext cx="2282825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M2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的现状分析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66600" name="AutoShape 8"/>
          <p:cNvSpPr>
            <a:spLocks noChangeArrowheads="1"/>
          </p:cNvSpPr>
          <p:nvPr/>
        </p:nvSpPr>
        <p:spPr bwMode="blackWhite">
          <a:xfrm>
            <a:off x="4325938" y="2403475"/>
            <a:ext cx="2225675" cy="685800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M2.1 SPC/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时序图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M2.2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流程能力分析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6642100" y="1600200"/>
            <a:ext cx="2336800" cy="21971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合格的测量系统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输出变量的当前表现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潜在原因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快赢措施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36576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工具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16002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6172200" y="923925"/>
            <a:ext cx="2971800" cy="45878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阶段输出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228600" y="3563116"/>
            <a:ext cx="1828800" cy="36676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3399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6607" name="Text Box 15"/>
          <p:cNvSpPr txBox="1">
            <a:spLocks noChangeArrowheads="1"/>
          </p:cNvSpPr>
          <p:nvPr/>
        </p:nvSpPr>
        <p:spPr bwMode="auto">
          <a:xfrm>
            <a:off x="495300" y="2755900"/>
            <a:ext cx="1295400" cy="10033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测量阶段</a:t>
            </a: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easure Phase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304800" y="3924300"/>
            <a:ext cx="1676400" cy="95154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目的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测量当前表现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初步寻找原因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66609" name="AutoShape 17"/>
          <p:cNvSpPr>
            <a:spLocks noChangeArrowheads="1"/>
          </p:cNvSpPr>
          <p:nvPr/>
        </p:nvSpPr>
        <p:spPr bwMode="blackWhite">
          <a:xfrm>
            <a:off x="4325938" y="1665288"/>
            <a:ext cx="2238375" cy="641350"/>
          </a:xfrm>
          <a:prstGeom prst="homePlate">
            <a:avLst>
              <a:gd name="adj" fmla="val 44577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计量型测量系统分析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计数型测量系统分析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18452" name="Picture 15" descr="j03096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2613" y="1279525"/>
            <a:ext cx="1123950" cy="1281113"/>
          </a:xfrm>
          <a:prstGeom prst="rect">
            <a:avLst/>
          </a:prstGeom>
          <a:noFill/>
          <a:ln w="1397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7" name="AutoShape 8"/>
          <p:cNvSpPr>
            <a:spLocks noChangeArrowheads="1"/>
          </p:cNvSpPr>
          <p:nvPr/>
        </p:nvSpPr>
        <p:spPr bwMode="blackWhite">
          <a:xfrm>
            <a:off x="4338638" y="5213350"/>
            <a:ext cx="2225675" cy="382588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SPC/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时序图等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003800" y="4876800"/>
            <a:ext cx="3995738" cy="1438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23850" y="1052513"/>
            <a:ext cx="8521700" cy="1749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测量指标：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或小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Y’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开展日期：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样本量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：共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个                       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量具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检查员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XXXXX                     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记录分析人员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测量方法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M1   Y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zh-CN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真实性验证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14313" y="4143375"/>
            <a:ext cx="3286125" cy="1428750"/>
          </a:xfrm>
          <a:prstGeom prst="wedgeRoundRectCallout">
            <a:avLst>
              <a:gd name="adj1" fmla="val 9279"/>
              <a:gd name="adj2" fmla="val -244768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注意，这里需要对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的或小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或相关联的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Y’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每个单独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进行测量系统分析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对于无法用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Minitab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分析的一些测量系统，也可以用别的方式表达你是如何保证数据真实可靠的。可以从数据来源，数据收集方式展开说明。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214813" y="4216400"/>
            <a:ext cx="4500562" cy="186531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: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判断目前流程是否稳定，距离项目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目标的差距。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下一步我们通过鱼骨图或流程变量图进行原因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分析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的现状分析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5750" y="900113"/>
            <a:ext cx="7853363" cy="289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及小</a:t>
            </a: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及相关联的</a:t>
            </a: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Y’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最近</a:t>
            </a: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1~2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月里每天的数据跟踪</a:t>
            </a:r>
            <a:endParaRPr lang="en-US" altLang="zh-CN" sz="2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情况的分析，判断数据的稳定性，以及离目标的差距</a:t>
            </a:r>
            <a:endParaRPr lang="en-US" altLang="zh-CN" sz="2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2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典型工具：时序图，或</a:t>
            </a: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或流程能力分析</a:t>
            </a:r>
            <a:endParaRPr lang="en-US" altLang="zh-CN" sz="2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sz="2600" dirty="0">
                <a:solidFill>
                  <a:schemeClr val="tx1"/>
                </a:solidFill>
                <a:ea typeface="微软雅黑" panose="020B0503020204020204" pitchFamily="34" charset="-122"/>
              </a:rPr>
              <a:t>Pareto</a:t>
            </a:r>
            <a:r>
              <a:rPr lang="zh-CN" altLang="en-US" sz="2600" dirty="0">
                <a:solidFill>
                  <a:schemeClr val="tx1"/>
                </a:solidFill>
                <a:ea typeface="微软雅黑" panose="020B0503020204020204" pitchFamily="34" charset="-122"/>
              </a:rPr>
              <a:t>图等</a:t>
            </a:r>
            <a:endParaRPr lang="zh-CN" altLang="en-US" sz="2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1042988" y="3929063"/>
            <a:ext cx="2243137" cy="1285875"/>
          </a:xfrm>
          <a:prstGeom prst="wedgeRoundRectCallout">
            <a:avLst>
              <a:gd name="adj1" fmla="val 154458"/>
              <a:gd name="adj2" fmla="val -224690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注意，这里需要对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的指标进行</a:t>
            </a:r>
            <a:r>
              <a:rPr lang="zh-CN" altLang="en-US" sz="1400" dirty="0">
                <a:ea typeface="微软雅黑" panose="020B0503020204020204" pitchFamily="34" charset="-122"/>
              </a:rPr>
              <a:t>每天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的分析，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与定义阶段的问题陈述中</a:t>
            </a:r>
            <a:r>
              <a:rPr lang="zh-CN" altLang="en-US" sz="1400" dirty="0">
                <a:ea typeface="微软雅黑" panose="020B0503020204020204" pitchFamily="34" charset="-122"/>
              </a:rPr>
              <a:t>每月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的数据分析不同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000250" y="5214938"/>
            <a:ext cx="2071688" cy="928687"/>
          </a:xfrm>
          <a:prstGeom prst="wedgeRoundRectCallout">
            <a:avLst>
              <a:gd name="adj1" fmla="val 104928"/>
              <a:gd name="adj2" fmla="val -292252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流程能力分析前需要进行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分析和正态性检验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4"/>
          <p:cNvGraphicFramePr>
            <a:graphicFrameLocks noChangeAspect="1"/>
          </p:cNvGraphicFramePr>
          <p:nvPr/>
        </p:nvGraphicFramePr>
        <p:xfrm>
          <a:off x="469900" y="792163"/>
          <a:ext cx="8047038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1" imgW="9169400" imgH="7937500" progId="Excel.Sheet.8">
                  <p:embed/>
                </p:oleObj>
              </mc:Choice>
              <mc:Fallback>
                <p:oleObj name="Worksheet" r:id="rId1" imgW="9169400" imgH="7937500" progId="Excel.Shee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792163"/>
                        <a:ext cx="8047038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bl" rotWithShape="0">
                                <a:schemeClr val="accent2">
                                  <a:gamma/>
                                  <a:shade val="60000"/>
                                  <a:invGamma/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54"/>
          <p:cNvSpPr>
            <a:spLocks noChangeArrowheads="1"/>
          </p:cNvSpPr>
          <p:nvPr/>
        </p:nvSpPr>
        <p:spPr bwMode="auto">
          <a:xfrm>
            <a:off x="138113" y="14446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.1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流程变量图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圆角矩形标注 49"/>
          <p:cNvSpPr/>
          <p:nvPr/>
        </p:nvSpPr>
        <p:spPr>
          <a:xfrm>
            <a:off x="190500" y="4249738"/>
            <a:ext cx="2071688" cy="1285875"/>
          </a:xfrm>
          <a:prstGeom prst="wedgeRoundRectCallout">
            <a:avLst>
              <a:gd name="adj1" fmla="val -3531"/>
              <a:gd name="adj2" fmla="val -305371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输入变量从人，机，料，法，环，测方面查找原因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注意每个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必须细化，具体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7072313" y="4281488"/>
            <a:ext cx="2071687" cy="1285875"/>
          </a:xfrm>
          <a:prstGeom prst="wedgeRoundRectCallout">
            <a:avLst>
              <a:gd name="adj1" fmla="val -14730"/>
              <a:gd name="adj2" fmla="val -295819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输出变量填写项目要解决的问题。即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或小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Y’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要求指标可量化。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圆角矩形标注 51"/>
          <p:cNvSpPr>
            <a:spLocks noChangeArrowheads="1"/>
          </p:cNvSpPr>
          <p:nvPr/>
        </p:nvSpPr>
        <p:spPr bwMode="auto">
          <a:xfrm>
            <a:off x="5043488" y="2174875"/>
            <a:ext cx="2449512" cy="285750"/>
          </a:xfrm>
          <a:prstGeom prst="wedgeRoundRectCallout">
            <a:avLst>
              <a:gd name="adj1" fmla="val -24618"/>
              <a:gd name="adj2" fmla="val -375887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+mn-lt"/>
                <a:ea typeface="微软雅黑" panose="020B0503020204020204" pitchFamily="34" charset="-122"/>
              </a:rPr>
              <a:t>流程步骤填写需要用动词。</a:t>
            </a:r>
            <a:endParaRPr lang="en-US" altLang="zh-CN" sz="1400" dirty="0">
              <a:solidFill>
                <a:srgbClr val="FFFF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3" name="圆角矩形标注 52"/>
          <p:cNvSpPr/>
          <p:nvPr/>
        </p:nvSpPr>
        <p:spPr>
          <a:xfrm>
            <a:off x="3038475" y="3862388"/>
            <a:ext cx="2228850" cy="1514475"/>
          </a:xfrm>
          <a:prstGeom prst="wedgeRoundRectCallout">
            <a:avLst>
              <a:gd name="adj1" fmla="val -55769"/>
              <a:gd name="adj2" fmla="val -225930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C: 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可控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U: 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不可控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X: 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目前认为是关键的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S: 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标准作业程序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64"/>
          <p:cNvGraphicFramePr>
            <a:graphicFrameLocks noChangeAspect="1"/>
          </p:cNvGraphicFramePr>
          <p:nvPr/>
        </p:nvGraphicFramePr>
        <p:xfrm>
          <a:off x="384175" y="682625"/>
          <a:ext cx="8499475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1" imgW="4679315" imgH="2716530" progId="Excel.Sheet.8">
                  <p:embed/>
                </p:oleObj>
              </mc:Choice>
              <mc:Fallback>
                <p:oleObj name="Worksheet" r:id="rId1" imgW="4679315" imgH="2716530" progId="Excel.Sheet.8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682625"/>
                        <a:ext cx="8499475" cy="492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bl" rotWithShape="0">
                                <a:schemeClr val="accent2">
                                  <a:gamma/>
                                  <a:shade val="60000"/>
                                  <a:invGamma/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71500" y="5929313"/>
            <a:ext cx="8001000" cy="5000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我们对</a:t>
            </a:r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个流程输入因子逐一进行打分，从中筛选出了若干个分值最高的输入因子</a:t>
            </a:r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下一步将对该这些重要的输入因子再进行失效模式的分析，进一步找出最关键的输入因子</a:t>
            </a:r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76" name="Rectangle 167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3.2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因果矩阵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313363" y="4476750"/>
            <a:ext cx="2752725" cy="1309688"/>
          </a:xfrm>
          <a:prstGeom prst="wedgeRoundRectCallout">
            <a:avLst>
              <a:gd name="adj1" fmla="val -87196"/>
              <a:gd name="adj2" fmla="val -56472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输出变量填写项目要解决的问题。即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或小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Y’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要求指标可量化。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与流程变量图中输出变量一致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3275" y="3214688"/>
            <a:ext cx="8072438" cy="11795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7"/>
          <p:cNvGraphicFramePr>
            <a:graphicFrameLocks noChangeAspect="1"/>
          </p:cNvGraphicFramePr>
          <p:nvPr/>
        </p:nvGraphicFramePr>
        <p:xfrm>
          <a:off x="212725" y="803275"/>
          <a:ext cx="88011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1" imgW="6158865" imgH="3281045" progId="Excel.Sheet.8">
                  <p:embed/>
                </p:oleObj>
              </mc:Choice>
              <mc:Fallback>
                <p:oleObj name="Worksheet" r:id="rId1" imgW="6158865" imgH="3281045" progId="Excel.Sheet.8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803275"/>
                        <a:ext cx="88011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bl" rotWithShape="0">
                                <a:schemeClr val="accent2">
                                  <a:gamma/>
                                  <a:shade val="60000"/>
                                  <a:invGamma/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234950" y="2327275"/>
            <a:ext cx="8718550" cy="3000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00" name="Rectangle 85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M3.3   </a:t>
            </a:r>
            <a:r>
              <a:rPr lang="en-US" altLang="zh-CN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潜在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失效模式及后果分析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FMEA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)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2075" y="5041900"/>
            <a:ext cx="2071688" cy="571500"/>
          </a:xfrm>
          <a:prstGeom prst="wedgeRoundRectCallout">
            <a:avLst>
              <a:gd name="adj1" fmla="val 43899"/>
              <a:gd name="adj2" fmla="val -555251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流程和输入来自于因果矩阵筛选后的关键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449638" y="5613400"/>
            <a:ext cx="2071687" cy="571500"/>
          </a:xfrm>
          <a:prstGeom prst="wedgeRoundRectCallout">
            <a:avLst>
              <a:gd name="adj1" fmla="val -61505"/>
              <a:gd name="adj2" fmla="val -650773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输入变量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的负面描述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取值过高或过低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949950" y="5613400"/>
            <a:ext cx="2460625" cy="571500"/>
          </a:xfrm>
          <a:prstGeom prst="wedgeRoundRectCallout">
            <a:avLst>
              <a:gd name="adj1" fmla="val -119567"/>
              <a:gd name="adj2" fmla="val -636567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+mn-lt"/>
                <a:ea typeface="微软雅黑" panose="020B0503020204020204" pitchFamily="34" charset="-122"/>
              </a:rPr>
              <a:t>通常指本项目要解决的问题或关联指标的问题</a:t>
            </a:r>
            <a:endParaRPr lang="en-US" altLang="zh-CN" sz="1400" dirty="0">
              <a:solidFill>
                <a:srgbClr val="FFFF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664325" y="3470275"/>
            <a:ext cx="2143125" cy="1500188"/>
          </a:xfrm>
          <a:prstGeom prst="wedgeRoundRectCallout">
            <a:avLst>
              <a:gd name="adj1" fmla="val -95023"/>
              <a:gd name="adj2" fmla="val -138566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原因需要分析到最根源的原因，分析阶段验证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的影响后，可以进一步分析潜在原因对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的影响，改善阶段后才能够有效改善和控制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M3.4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快赢措施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8" y="879475"/>
            <a:ext cx="5461000" cy="388938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主要的快赢措施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：改善了哪个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X,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对哪个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有改善？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/>
        </p:nvGraphicFramePr>
        <p:xfrm>
          <a:off x="611188" y="1579563"/>
          <a:ext cx="7993062" cy="4441826"/>
        </p:xfrm>
        <a:graphic>
          <a:graphicData uri="http://schemas.openxmlformats.org/drawingml/2006/table">
            <a:tbl>
              <a:tblPr/>
              <a:tblGrid>
                <a:gridCol w="3998912"/>
                <a:gridCol w="39941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改善前状态描述：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改善措施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问题点：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改善效果：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3.4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快赢措施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8" y="879475"/>
            <a:ext cx="5461000" cy="388938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主要的快赢措施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：改善了哪个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X,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对哪个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有改善？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/>
        </p:nvGraphicFramePr>
        <p:xfrm>
          <a:off x="611188" y="1579563"/>
          <a:ext cx="7993062" cy="4441826"/>
        </p:xfrm>
        <a:graphic>
          <a:graphicData uri="http://schemas.openxmlformats.org/drawingml/2006/table">
            <a:tbl>
              <a:tblPr/>
              <a:tblGrid>
                <a:gridCol w="3998912"/>
                <a:gridCol w="39941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改善前状态描述：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改善措施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问题点：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改善效果：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10"/>
          <p:cNvGraphicFramePr>
            <a:graphicFrameLocks noGrp="1"/>
          </p:cNvGraphicFramePr>
          <p:nvPr/>
        </p:nvGraphicFramePr>
        <p:xfrm>
          <a:off x="71438" y="1143000"/>
          <a:ext cx="8929688" cy="4043383"/>
        </p:xfrm>
        <a:graphic>
          <a:graphicData uri="http://schemas.openxmlformats.org/drawingml/2006/table">
            <a:tbl>
              <a:tblPr/>
              <a:tblGrid>
                <a:gridCol w="571442"/>
                <a:gridCol w="993833"/>
                <a:gridCol w="581025"/>
                <a:gridCol w="658813"/>
                <a:gridCol w="290512"/>
                <a:gridCol w="730250"/>
                <a:gridCol w="363538"/>
                <a:gridCol w="876300"/>
                <a:gridCol w="365125"/>
                <a:gridCol w="303212"/>
                <a:gridCol w="566738"/>
                <a:gridCol w="596900"/>
                <a:gridCol w="828675"/>
                <a:gridCol w="282575"/>
                <a:gridCol w="298450"/>
                <a:gridCol w="330200"/>
                <a:gridCol w="292100"/>
              </a:tblGrid>
              <a:tr h="195263"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流程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潜在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失效模式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潜在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失效后果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严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度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潜在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失效起因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频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度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现行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流程</a:t>
                      </a: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控制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探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测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度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RPN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建议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日期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措施结果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956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采取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措施</a:t>
                      </a: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O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RPN</a:t>
                      </a:r>
                      <a:endParaRPr kumimoji="0" lang="en-GB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3122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714500"/>
            <a:ext cx="9144000" cy="1857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743" name="Rectangle 85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M3.5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次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FMEA</a:t>
            </a:r>
            <a:r>
              <a:rPr lang="en-US" altLang="zh-CN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潜在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失效模式及后果分析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744" name="AutoShape 11"/>
          <p:cNvSpPr>
            <a:spLocks noChangeArrowheads="1"/>
          </p:cNvSpPr>
          <p:nvPr/>
        </p:nvSpPr>
        <p:spPr bwMode="auto">
          <a:xfrm>
            <a:off x="2928938" y="5643563"/>
            <a:ext cx="5999162" cy="449262"/>
          </a:xfrm>
          <a:prstGeom prst="horizontalScroll">
            <a:avLst>
              <a:gd name="adj" fmla="val 1250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改善后的风险优先数与改善前相比大大降低了！！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2"/>
          <p:cNvSpPr>
            <a:spLocks noChangeArrowheads="1"/>
          </p:cNvSpPr>
          <p:nvPr/>
        </p:nvSpPr>
        <p:spPr bwMode="blackWhite">
          <a:xfrm>
            <a:off x="2068513" y="5767388"/>
            <a:ext cx="2284412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D8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项目计划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blackWhite">
          <a:xfrm>
            <a:off x="2055813" y="4227513"/>
            <a:ext cx="2257425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D5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基线与目标陈述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66700" y="836613"/>
            <a:ext cx="1790700" cy="532923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3399"/>
            </a:solidFill>
            <a:miter lim="800000"/>
          </a:ln>
        </p:spPr>
        <p:txBody>
          <a:bodyPr lIns="90488" tIns="44450" rIns="90488" bIns="44450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6710363" cy="7381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dirty="0" smtClean="0">
                <a:ea typeface="微软雅黑" panose="020B0503020204020204" pitchFamily="34" charset="-122"/>
              </a:rPr>
              <a:t>定义阶段</a:t>
            </a:r>
            <a:r>
              <a:rPr lang="en-US" altLang="zh-CN" dirty="0" smtClean="0">
                <a:ea typeface="微软雅黑" panose="020B0503020204020204" pitchFamily="34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efine  Phase)</a:t>
            </a:r>
            <a:b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</a:br>
            <a:endParaRPr lang="en-US" altLang="zh-CN" dirty="0" smtClean="0">
              <a:ea typeface="微软雅黑" panose="020B0503020204020204" pitchFamily="34" charset="-122"/>
            </a:endParaRP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228600" y="3273425"/>
            <a:ext cx="19050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1790700" cy="628377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目的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定义问题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400050" y="2663825"/>
            <a:ext cx="1352550" cy="1166813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定义阶段</a:t>
            </a:r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D</a:t>
            </a:r>
            <a:r>
              <a:rPr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efine     Phase</a:t>
            </a:r>
            <a:endParaRPr lang="zh-CN" altLang="en-US" sz="20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blackWhite">
          <a:xfrm>
            <a:off x="2068513" y="1516063"/>
            <a:ext cx="2209800" cy="39052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D1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项目背景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选择理由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blackWhite">
          <a:xfrm>
            <a:off x="2068513" y="3598863"/>
            <a:ext cx="2203450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D4 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定义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blackWhite">
          <a:xfrm>
            <a:off x="2068513" y="2949575"/>
            <a:ext cx="2209800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D3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界定项目范围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5579" name="AutoShape 11"/>
          <p:cNvSpPr>
            <a:spLocks noChangeArrowheads="1"/>
          </p:cNvSpPr>
          <p:nvPr/>
        </p:nvSpPr>
        <p:spPr bwMode="blackWhite">
          <a:xfrm>
            <a:off x="4216400" y="1282700"/>
            <a:ext cx="2157413" cy="709613"/>
          </a:xfrm>
          <a:prstGeom prst="homePlate">
            <a:avLst>
              <a:gd name="adj" fmla="val 23831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VOC/VOB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基本图表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5582" name="Rectangle 14"/>
          <p:cNvSpPr>
            <a:spLocks noChangeArrowheads="1"/>
          </p:cNvSpPr>
          <p:nvPr/>
        </p:nvSpPr>
        <p:spPr bwMode="auto">
          <a:xfrm>
            <a:off x="6642100" y="1409700"/>
            <a:ext cx="2336800" cy="18653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项目选题理由</a:t>
            </a: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项目指标及其定义</a:t>
            </a: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项目团队</a:t>
            </a: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项目立项书</a:t>
            </a: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zh-CN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3657600" y="692150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工具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1600200" y="6953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6172200" y="695325"/>
            <a:ext cx="2971800" cy="45878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阶段输出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257" name="Rectangle 19"/>
          <p:cNvSpPr>
            <a:spLocks noChangeArrowheads="1"/>
          </p:cNvSpPr>
          <p:nvPr/>
        </p:nvSpPr>
        <p:spPr bwMode="blackWhite">
          <a:xfrm>
            <a:off x="2082800" y="4822825"/>
            <a:ext cx="2209800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D6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财务收益预估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5588" name="AutoShape 20"/>
          <p:cNvSpPr>
            <a:spLocks noChangeArrowheads="1"/>
          </p:cNvSpPr>
          <p:nvPr/>
        </p:nvSpPr>
        <p:spPr bwMode="blackWhite">
          <a:xfrm>
            <a:off x="4270375" y="3481388"/>
            <a:ext cx="2157413" cy="558800"/>
          </a:xfrm>
          <a:prstGeom prst="homePlate">
            <a:avLst>
              <a:gd name="adj" fmla="val 2899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基础统计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基本图表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blackWhite">
          <a:xfrm>
            <a:off x="2082800" y="5357813"/>
            <a:ext cx="2257425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D7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团队成员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5591" name="AutoShape 23"/>
          <p:cNvSpPr>
            <a:spLocks noChangeArrowheads="1"/>
          </p:cNvSpPr>
          <p:nvPr/>
        </p:nvSpPr>
        <p:spPr bwMode="blackWhite">
          <a:xfrm>
            <a:off x="4325938" y="5326063"/>
            <a:ext cx="2265362" cy="914400"/>
          </a:xfrm>
          <a:prstGeom prst="homePlate">
            <a:avLst>
              <a:gd name="adj" fmla="val 2899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项目立项书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61" name="Picture 14" descr="j03096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800" y="1247775"/>
            <a:ext cx="1122363" cy="1260475"/>
          </a:xfrm>
          <a:prstGeom prst="rect">
            <a:avLst/>
          </a:prstGeom>
          <a:noFill/>
          <a:ln w="139700" algn="ctr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62" name="Rectangle 9"/>
          <p:cNvSpPr>
            <a:spLocks noChangeArrowheads="1"/>
          </p:cNvSpPr>
          <p:nvPr/>
        </p:nvSpPr>
        <p:spPr bwMode="blackWhite">
          <a:xfrm>
            <a:off x="2055813" y="2193925"/>
            <a:ext cx="2228850" cy="3587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D2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问题陈述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blackWhite">
          <a:xfrm>
            <a:off x="4230688" y="2047875"/>
            <a:ext cx="2157412" cy="709613"/>
          </a:xfrm>
          <a:prstGeom prst="homePlate">
            <a:avLst>
              <a:gd name="adj" fmla="val 23831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基本图表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blackWhite">
          <a:xfrm>
            <a:off x="4257675" y="2852738"/>
            <a:ext cx="2157413" cy="531812"/>
          </a:xfrm>
          <a:prstGeom prst="homePlate">
            <a:avLst>
              <a:gd name="adj" fmla="val 23831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SIPOC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blackWhite">
          <a:xfrm>
            <a:off x="4298950" y="4108450"/>
            <a:ext cx="2157413" cy="531813"/>
          </a:xfrm>
          <a:prstGeom prst="homePlate">
            <a:avLst>
              <a:gd name="adj" fmla="val 23831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基础统计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blackWhite">
          <a:xfrm>
            <a:off x="4298950" y="4722813"/>
            <a:ext cx="2157413" cy="531812"/>
          </a:xfrm>
          <a:prstGeom prst="homePlate">
            <a:avLst>
              <a:gd name="adj" fmla="val 23831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财务收益计算方法</a:t>
            </a:r>
            <a:endParaRPr lang="zh-CN" altLang="en-US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30" name="Group 106"/>
          <p:cNvGraphicFramePr>
            <a:graphicFrameLocks noGrp="1"/>
          </p:cNvGraphicFramePr>
          <p:nvPr/>
        </p:nvGraphicFramePr>
        <p:xfrm>
          <a:off x="428625" y="1714500"/>
          <a:ext cx="8286750" cy="3000378"/>
        </p:xfrm>
        <a:graphic>
          <a:graphicData uri="http://schemas.openxmlformats.org/drawingml/2006/table">
            <a:tbl>
              <a:tblPr/>
              <a:tblGrid>
                <a:gridCol w="551363"/>
                <a:gridCol w="549881"/>
                <a:gridCol w="549881"/>
                <a:gridCol w="551363"/>
                <a:gridCol w="551363"/>
                <a:gridCol w="552845"/>
                <a:gridCol w="551363"/>
                <a:gridCol w="552846"/>
                <a:gridCol w="570631"/>
                <a:gridCol w="536541"/>
                <a:gridCol w="552846"/>
                <a:gridCol w="551363"/>
                <a:gridCol w="552845"/>
                <a:gridCol w="552846"/>
                <a:gridCol w="558773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指标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名称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目标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项目改善前数据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项目实施后数据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82" name="Rectangle 104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项目指标改善现况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625" y="1165225"/>
            <a:ext cx="7500938" cy="388938"/>
          </a:xfrm>
          <a:prstGeom prst="rect">
            <a:avLst/>
          </a:prstGeom>
          <a:solidFill>
            <a:srgbClr val="C2D6F5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针对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采取快赢措施后，通过对项目的持续关注，项目的指标近况如下：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测量阶段小结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842963" y="6019800"/>
            <a:ext cx="3460750" cy="431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schemeClr val="tx1"/>
                </a:solidFill>
                <a:ea typeface="微软雅黑" panose="020B0503020204020204" pitchFamily="34" charset="-122"/>
              </a:rPr>
              <a:t>关键的输入</a:t>
            </a:r>
            <a:r>
              <a:rPr lang="zh-TW" altLang="en-US" sz="2200" dirty="0">
                <a:solidFill>
                  <a:schemeClr val="tx1"/>
                </a:solidFill>
                <a:ea typeface="DFKai-SB" pitchFamily="65" charset="-120"/>
              </a:rPr>
              <a:t> </a:t>
            </a:r>
            <a:r>
              <a:rPr lang="en-US" altLang="zh-TW" sz="2200" dirty="0">
                <a:solidFill>
                  <a:schemeClr val="tx1"/>
                </a:solidFill>
                <a:ea typeface="DFKai-SB" pitchFamily="65" charset="-120"/>
              </a:rPr>
              <a:t>X’s</a:t>
            </a:r>
            <a:endParaRPr lang="zh-TW" altLang="en-US" sz="2200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25604" name="Rectangle 37"/>
          <p:cNvSpPr>
            <a:spLocks noChangeArrowheads="1"/>
          </p:cNvSpPr>
          <p:nvPr/>
        </p:nvSpPr>
        <p:spPr bwMode="auto">
          <a:xfrm>
            <a:off x="1546225" y="1666875"/>
            <a:ext cx="1990725" cy="40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1"/>
                </a:solidFill>
                <a:ea typeface="DFKai-SB" pitchFamily="65" charset="-120"/>
              </a:rPr>
              <a:t>30+ </a:t>
            </a:r>
            <a:r>
              <a:rPr lang="zh-CN" altLang="en-US" sz="2000" dirty="0">
                <a:solidFill>
                  <a:schemeClr val="tx1"/>
                </a:solidFill>
                <a:ea typeface="微软雅黑" panose="020B0503020204020204" pitchFamily="34" charset="-122"/>
              </a:rPr>
              <a:t>输入</a:t>
            </a:r>
            <a:endParaRPr lang="en-US" altLang="zh-TW" sz="20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793875" y="3529013"/>
            <a:ext cx="14970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4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 -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8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ea typeface="DFKai-SB" pitchFamily="65" charset="-12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1562100" y="4029075"/>
            <a:ext cx="19605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4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 - 8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ea typeface="DFKai-SB" pitchFamily="65" charset="-120"/>
            </a:endParaRPr>
          </a:p>
        </p:txBody>
      </p:sp>
      <p:sp>
        <p:nvSpPr>
          <p:cNvPr id="25607" name="Arc 40"/>
          <p:cNvSpPr/>
          <p:nvPr/>
        </p:nvSpPr>
        <p:spPr bwMode="auto">
          <a:xfrm>
            <a:off x="3084513" y="1471613"/>
            <a:ext cx="1841500" cy="374173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91"/>
                </a:moveTo>
                <a:cubicBezTo>
                  <a:pt x="4" y="9672"/>
                  <a:pt x="9662" y="10"/>
                  <a:pt x="21581" y="0"/>
                </a:cubicBezTo>
              </a:path>
              <a:path w="21600" h="21600" stroke="0" extrusionOk="0">
                <a:moveTo>
                  <a:pt x="0" y="21591"/>
                </a:moveTo>
                <a:cubicBezTo>
                  <a:pt x="4" y="9672"/>
                  <a:pt x="9662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608" name="Arc 41"/>
          <p:cNvSpPr/>
          <p:nvPr/>
        </p:nvSpPr>
        <p:spPr bwMode="auto">
          <a:xfrm>
            <a:off x="142875" y="1490663"/>
            <a:ext cx="1841500" cy="37417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1985963" y="5129213"/>
            <a:ext cx="1092200" cy="166687"/>
          </a:xfrm>
          <a:prstGeom prst="ellipse">
            <a:avLst/>
          </a:prstGeom>
          <a:solidFill>
            <a:srgbClr val="FFCC00"/>
          </a:solidFill>
          <a:ln w="508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10" name="Oval 43"/>
          <p:cNvSpPr>
            <a:spLocks noChangeArrowheads="1"/>
          </p:cNvSpPr>
          <p:nvPr/>
        </p:nvSpPr>
        <p:spPr bwMode="auto">
          <a:xfrm>
            <a:off x="146050" y="1320800"/>
            <a:ext cx="4732338" cy="274638"/>
          </a:xfrm>
          <a:prstGeom prst="ellipse">
            <a:avLst/>
          </a:prstGeom>
          <a:solidFill>
            <a:srgbClr val="FFCC00"/>
          </a:solidFill>
          <a:ln w="508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874838" y="4708525"/>
            <a:ext cx="1333500" cy="350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TW" altLang="en-US" sz="200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3 - 6</a:t>
            </a:r>
            <a:endParaRPr lang="zh-TW" altLang="en-US" sz="2000">
              <a:solidFill>
                <a:schemeClr val="bg1">
                  <a:lumMod val="50000"/>
                </a:schemeClr>
              </a:solidFill>
              <a:ea typeface="DFKai-SB" pitchFamily="65" charset="-120"/>
            </a:endParaRPr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3714750" y="4071938"/>
            <a:ext cx="1566863" cy="339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改善关键的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X’s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ea typeface="DFKai-SB" pitchFamily="65" charset="-120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3016250" y="4792663"/>
            <a:ext cx="2265363" cy="30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r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控制关键的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ea typeface="DFKai-SB" pitchFamily="65" charset="-120"/>
              </a:rPr>
              <a:t>X’s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ea typeface="DFKai-SB" pitchFamily="65" charset="-120"/>
            </a:endParaRPr>
          </a:p>
        </p:txBody>
      </p:sp>
      <p:sp>
        <p:nvSpPr>
          <p:cNvPr id="25614" name="Rectangle 47"/>
          <p:cNvSpPr>
            <a:spLocks noChangeArrowheads="1"/>
          </p:cNvSpPr>
          <p:nvPr/>
        </p:nvSpPr>
        <p:spPr bwMode="auto">
          <a:xfrm>
            <a:off x="1997075" y="2370138"/>
            <a:ext cx="10906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/>
                </a:solidFill>
                <a:ea typeface="DFKai-SB" pitchFamily="65" charset="-120"/>
              </a:rPr>
              <a:t>10 - 15</a:t>
            </a:r>
            <a:endParaRPr lang="zh-TW" altLang="en-US" sz="200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25615" name="Rectangle 48"/>
          <p:cNvSpPr>
            <a:spLocks noChangeArrowheads="1"/>
          </p:cNvSpPr>
          <p:nvPr/>
        </p:nvSpPr>
        <p:spPr bwMode="auto">
          <a:xfrm>
            <a:off x="4178300" y="1733550"/>
            <a:ext cx="110331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TW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所有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的</a:t>
            </a:r>
            <a:r>
              <a:rPr lang="en-US" altLang="zh-TW" sz="1600" dirty="0">
                <a:solidFill>
                  <a:schemeClr val="tx1"/>
                </a:solidFill>
                <a:ea typeface="DFKai-SB" pitchFamily="65" charset="-120"/>
              </a:rPr>
              <a:t>X’s</a:t>
            </a:r>
            <a:endParaRPr lang="en-US" altLang="zh-TW" sz="1600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25616" name="Rectangle 49"/>
          <p:cNvSpPr>
            <a:spLocks noChangeArrowheads="1"/>
          </p:cNvSpPr>
          <p:nvPr/>
        </p:nvSpPr>
        <p:spPr bwMode="auto">
          <a:xfrm>
            <a:off x="3730625" y="2419350"/>
            <a:ext cx="16176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筛选出显著因素</a:t>
            </a:r>
            <a:endParaRPr lang="en-US" altLang="zh-TW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3717925" y="3589338"/>
            <a:ext cx="14128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验证主要因素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18" name="AutoShape 51"/>
          <p:cNvSpPr>
            <a:spLocks noChangeArrowheads="1"/>
          </p:cNvSpPr>
          <p:nvPr/>
        </p:nvSpPr>
        <p:spPr bwMode="auto">
          <a:xfrm>
            <a:off x="2349500" y="5426075"/>
            <a:ext cx="428625" cy="522288"/>
          </a:xfrm>
          <a:prstGeom prst="downArrow">
            <a:avLst>
              <a:gd name="adj1" fmla="val 50000"/>
              <a:gd name="adj2" fmla="val 60932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619" name="Rectangle 48"/>
          <p:cNvSpPr>
            <a:spLocks noChangeArrowheads="1"/>
          </p:cNvSpPr>
          <p:nvPr/>
        </p:nvSpPr>
        <p:spPr bwMode="auto">
          <a:xfrm>
            <a:off x="217488" y="1857375"/>
            <a:ext cx="79851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流程图</a:t>
            </a:r>
            <a:endParaRPr lang="en-US" altLang="zh-TW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620" name="Rectangle 48"/>
          <p:cNvSpPr>
            <a:spLocks noChangeArrowheads="1"/>
          </p:cNvSpPr>
          <p:nvPr/>
        </p:nvSpPr>
        <p:spPr bwMode="auto">
          <a:xfrm>
            <a:off x="211138" y="2428875"/>
            <a:ext cx="10033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因果矩阵</a:t>
            </a:r>
            <a:endParaRPr lang="en-US" altLang="zh-TW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621" name="Rectangle 48"/>
          <p:cNvSpPr>
            <a:spLocks noChangeArrowheads="1"/>
          </p:cNvSpPr>
          <p:nvPr/>
        </p:nvSpPr>
        <p:spPr bwMode="auto">
          <a:xfrm>
            <a:off x="211138" y="2874963"/>
            <a:ext cx="7588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TW" sz="1600" dirty="0">
                <a:solidFill>
                  <a:schemeClr val="tx1"/>
                </a:solidFill>
                <a:ea typeface="微软雅黑" panose="020B0503020204020204" pitchFamily="34" charset="-122"/>
              </a:rPr>
              <a:t>FMEA</a:t>
            </a:r>
            <a:endParaRPr lang="en-US" altLang="zh-TW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622" name="Rectangle 45"/>
          <p:cNvSpPr>
            <a:spLocks noChangeArrowheads="1"/>
          </p:cNvSpPr>
          <p:nvPr/>
        </p:nvSpPr>
        <p:spPr bwMode="auto">
          <a:xfrm>
            <a:off x="3714750" y="2857500"/>
            <a:ext cx="15668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进一步筛选</a:t>
            </a:r>
            <a:endParaRPr lang="en-US" altLang="zh-TW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623" name="Rectangle 47"/>
          <p:cNvSpPr>
            <a:spLocks noChangeArrowheads="1"/>
          </p:cNvSpPr>
          <p:nvPr/>
        </p:nvSpPr>
        <p:spPr bwMode="auto">
          <a:xfrm>
            <a:off x="2000250" y="2857500"/>
            <a:ext cx="10906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TW" sz="2000">
                <a:solidFill>
                  <a:schemeClr val="tx1"/>
                </a:solidFill>
                <a:ea typeface="DFKai-SB" pitchFamily="65" charset="-120"/>
              </a:rPr>
              <a:t>8</a:t>
            </a:r>
            <a:r>
              <a:rPr lang="zh-TW" altLang="en-US" sz="2000">
                <a:solidFill>
                  <a:schemeClr val="tx1"/>
                </a:solidFill>
                <a:ea typeface="DFKai-SB" pitchFamily="65" charset="-120"/>
              </a:rPr>
              <a:t> - 1</a:t>
            </a:r>
            <a:r>
              <a:rPr lang="en-US" altLang="zh-TW" sz="2000">
                <a:solidFill>
                  <a:schemeClr val="tx1"/>
                </a:solidFill>
                <a:ea typeface="DFKai-SB" pitchFamily="65" charset="-120"/>
              </a:rPr>
              <a:t>0</a:t>
            </a:r>
            <a:endParaRPr lang="zh-TW" altLang="en-US" sz="200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211138" y="3214688"/>
            <a:ext cx="10033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快赢措施</a:t>
            </a:r>
            <a:endParaRPr lang="en-US" altLang="zh-TW" sz="160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572125" y="1000125"/>
            <a:ext cx="3071813" cy="357188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通过流程图共找到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个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endParaRPr lang="en-US" altLang="zh-TW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下箭头 33"/>
          <p:cNvSpPr/>
          <p:nvPr/>
        </p:nvSpPr>
        <p:spPr>
          <a:xfrm>
            <a:off x="6929438" y="1428750"/>
            <a:ext cx="428625" cy="285750"/>
          </a:xfrm>
          <a:prstGeom prst="downArrow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572125" y="1714500"/>
            <a:ext cx="3071813" cy="357188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通过因果矩阵共筛选出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   XXX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个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endParaRPr lang="en-US" altLang="zh-TW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blackWhite">
          <a:xfrm>
            <a:off x="5572125" y="428625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X1: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blackWhite">
          <a:xfrm>
            <a:off x="5572125" y="4643438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X2: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blackWhite">
          <a:xfrm>
            <a:off x="5572125" y="5000625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X3: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blackWhite">
          <a:xfrm>
            <a:off x="7429500" y="428625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X4: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blackWhite">
          <a:xfrm>
            <a:off x="7429500" y="4643438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X5: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blackWhite">
          <a:xfrm>
            <a:off x="7429500" y="5000625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X6: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下箭头 44"/>
          <p:cNvSpPr/>
          <p:nvPr/>
        </p:nvSpPr>
        <p:spPr>
          <a:xfrm>
            <a:off x="6929438" y="4286250"/>
            <a:ext cx="428625" cy="1071563"/>
          </a:xfrm>
          <a:prstGeom prst="downArrow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572125" y="3786188"/>
            <a:ext cx="3071813" cy="357187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通过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FMEA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共筛选出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个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endParaRPr lang="en-US" altLang="zh-TW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blackWhite">
          <a:xfrm>
            <a:off x="5572125" y="2214563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X1: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blackWhite">
          <a:xfrm>
            <a:off x="5572125" y="257175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X2: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blackWhite">
          <a:xfrm>
            <a:off x="5572125" y="2928938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X3: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blackWhite">
          <a:xfrm>
            <a:off x="5572125" y="3286125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X4: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blackWhite">
          <a:xfrm>
            <a:off x="7429500" y="2214563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X5: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blackWhite">
          <a:xfrm>
            <a:off x="7429500" y="257175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X6: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blackWhite">
          <a:xfrm>
            <a:off x="7429500" y="2928938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X7: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blackWhite">
          <a:xfrm>
            <a:off x="7429500" y="3286125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X8: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6929438" y="2214563"/>
            <a:ext cx="428625" cy="1428750"/>
          </a:xfrm>
          <a:prstGeom prst="downArrow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572125" y="5429250"/>
            <a:ext cx="3071813" cy="357188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快赢改善了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个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endParaRPr lang="en-US" altLang="zh-TW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blackWhite">
          <a:xfrm>
            <a:off x="5572125" y="5929313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X1: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blackWhite">
          <a:xfrm>
            <a:off x="5572125" y="628650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X2: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blackWhite">
          <a:xfrm>
            <a:off x="7429500" y="5929313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X4: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blackWhite">
          <a:xfrm>
            <a:off x="7429500" y="6286500"/>
            <a:ext cx="1214438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 X5: 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下箭头 62"/>
          <p:cNvSpPr/>
          <p:nvPr/>
        </p:nvSpPr>
        <p:spPr>
          <a:xfrm>
            <a:off x="6929438" y="5929313"/>
            <a:ext cx="428625" cy="642937"/>
          </a:xfrm>
          <a:prstGeom prst="downArrow">
            <a:avLst/>
          </a:prstGeom>
          <a:gradFill rotWithShape="0">
            <a:gsLst>
              <a:gs pos="0">
                <a:srgbClr val="FF9966">
                  <a:gamma/>
                  <a:tint val="57647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tint val="57647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898525" y="981075"/>
            <a:ext cx="7173913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经过流程图，因果矩阵，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FMEA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及快赢措施，筛选出的重要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是：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测量阶段小结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76300" y="5511800"/>
            <a:ext cx="7440613" cy="725488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阶段将分别验证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个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对各自相关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的影响，进一步识别根本原因。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900113" y="1754188"/>
          <a:ext cx="7402512" cy="3712783"/>
        </p:xfrm>
        <a:graphic>
          <a:graphicData uri="http://schemas.openxmlformats.org/drawingml/2006/table">
            <a:tbl>
              <a:tblPr/>
              <a:tblGrid>
                <a:gridCol w="3298825"/>
                <a:gridCol w="1944687"/>
                <a:gridCol w="2159000"/>
              </a:tblGrid>
              <a:tr h="4508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                          Y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          X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Y2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  <a:tr h="3460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XXXXX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XXXXX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★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★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★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★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★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1" name="Group 39"/>
          <p:cNvGraphicFramePr>
            <a:graphicFrameLocks noGrp="1"/>
          </p:cNvGraphicFramePr>
          <p:nvPr>
            <p:ph idx="4294967295"/>
          </p:nvPr>
        </p:nvGraphicFramePr>
        <p:xfrm>
          <a:off x="0" y="1143000"/>
          <a:ext cx="8156575" cy="4199256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4244975"/>
                <a:gridCol w="1149350"/>
                <a:gridCol w="1339850"/>
              </a:tblGrid>
              <a:tr h="569913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流程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NO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宋体" panose="02010600030101010101" pitchFamily="2" charset="-122"/>
                        </a:rPr>
                        <a:t>工作计划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宋体" panose="02010600030101010101" pitchFamily="2" charset="-122"/>
                        </a:rPr>
                        <a:t>责任人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起止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期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8" name="Rectangle 38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下一步工作计划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2043113" y="5256213"/>
            <a:ext cx="2282825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A6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项目指标改善现况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2057400" y="4695825"/>
            <a:ext cx="2282825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A5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分析阶段小结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030413" y="5773738"/>
            <a:ext cx="233680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A7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下一步工作计划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071688" y="3887788"/>
            <a:ext cx="2309812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 A4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的小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分析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6710363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dirty="0" smtClean="0">
                <a:ea typeface="微软雅黑" panose="020B0503020204020204" pitchFamily="34" charset="-122"/>
              </a:rPr>
              <a:t>分析阶段</a:t>
            </a:r>
            <a:r>
              <a:rPr lang="en-US" altLang="zh-CN" dirty="0" smtClean="0">
                <a:ea typeface="微软雅黑" panose="020B0503020204020204" pitchFamily="34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nalyze Phase)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6540500" y="1765300"/>
            <a:ext cx="2438400" cy="10541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问题根本原因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36576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工具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16002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61722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项目输出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" y="3474216"/>
            <a:ext cx="1752600" cy="36676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3399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412750" y="2667000"/>
            <a:ext cx="1409700" cy="101282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分析阶段  </a:t>
            </a: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nalyze Phase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304800" y="3784600"/>
            <a:ext cx="1676400" cy="95154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目的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识别根本原因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28686" name="Picture 16" descr="j018264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" y="1233488"/>
            <a:ext cx="1152525" cy="1277937"/>
          </a:xfrm>
          <a:prstGeom prst="rect">
            <a:avLst/>
          </a:prstGeom>
          <a:noFill/>
          <a:ln w="139700" algn="ctr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8687" name="Rectangle 4"/>
          <p:cNvSpPr>
            <a:spLocks noChangeArrowheads="1"/>
          </p:cNvSpPr>
          <p:nvPr/>
        </p:nvSpPr>
        <p:spPr bwMode="auto">
          <a:xfrm>
            <a:off x="2057400" y="1724025"/>
            <a:ext cx="232410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A1 </a:t>
            </a:r>
            <a:r>
              <a:rPr lang="en-US" altLang="zh-CN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数据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收集计划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88" name="Rectangle 5"/>
          <p:cNvSpPr>
            <a:spLocks noChangeArrowheads="1"/>
          </p:cNvSpPr>
          <p:nvPr/>
        </p:nvSpPr>
        <p:spPr bwMode="auto">
          <a:xfrm>
            <a:off x="2057400" y="3381375"/>
            <a:ext cx="2309813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 A3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Y/y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分析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blackWhite">
          <a:xfrm>
            <a:off x="4325938" y="3152775"/>
            <a:ext cx="2347912" cy="1255713"/>
          </a:xfrm>
          <a:prstGeom prst="homePlate">
            <a:avLst>
              <a:gd name="adj" fmla="val 3331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鱼骨图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各种图表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假设检验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690" name="Rectangle 7"/>
          <p:cNvSpPr>
            <a:spLocks noChangeArrowheads="1"/>
          </p:cNvSpPr>
          <p:nvPr/>
        </p:nvSpPr>
        <p:spPr bwMode="auto">
          <a:xfrm>
            <a:off x="2057400" y="2416175"/>
            <a:ext cx="2282825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A2 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的现状分析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blackWhite">
          <a:xfrm>
            <a:off x="4325938" y="2225675"/>
            <a:ext cx="2225675" cy="776288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A2.1  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MSA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M2.2  X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SPC/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流程能力分析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blackWhite">
          <a:xfrm>
            <a:off x="4325938" y="1487488"/>
            <a:ext cx="2238375" cy="641350"/>
          </a:xfrm>
          <a:prstGeom prst="homePlate">
            <a:avLst>
              <a:gd name="adj" fmla="val 44577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计量型测量系统分析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计数型测量系统分析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blackWhite">
          <a:xfrm>
            <a:off x="4338638" y="5213350"/>
            <a:ext cx="2225675" cy="382588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SPC/ 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时序图等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141288" y="0"/>
            <a:ext cx="25812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A1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数据收集计划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6995" name="Group 131"/>
          <p:cNvGraphicFramePr>
            <a:graphicFrameLocks noGrp="1"/>
          </p:cNvGraphicFramePr>
          <p:nvPr/>
        </p:nvGraphicFramePr>
        <p:xfrm>
          <a:off x="304800" y="1101725"/>
          <a:ext cx="8410575" cy="2470151"/>
        </p:xfrm>
        <a:graphic>
          <a:graphicData uri="http://schemas.openxmlformats.org/drawingml/2006/table">
            <a:tbl>
              <a:tblPr/>
              <a:tblGrid>
                <a:gridCol w="433388"/>
                <a:gridCol w="706437"/>
                <a:gridCol w="841375"/>
                <a:gridCol w="1071563"/>
                <a:gridCol w="1143000"/>
                <a:gridCol w="1214437"/>
                <a:gridCol w="1143000"/>
                <a:gridCol w="928688"/>
                <a:gridCol w="928687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NO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测量系统是否可靠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?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控制图，流程是否稳定？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流程能力是否满足要求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?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计划实施日期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需要验证，见数据收集表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94" name="Group 130"/>
          <p:cNvGraphicFramePr>
            <a:graphicFrameLocks noGrp="1"/>
          </p:cNvGraphicFramePr>
          <p:nvPr/>
        </p:nvGraphicFramePr>
        <p:xfrm>
          <a:off x="285750" y="3929063"/>
          <a:ext cx="8410575" cy="2492058"/>
        </p:xfrm>
        <a:graphic>
          <a:graphicData uri="http://schemas.openxmlformats.org/drawingml/2006/table">
            <a:tbl>
              <a:tblPr/>
              <a:tblGrid>
                <a:gridCol w="433388"/>
                <a:gridCol w="706437"/>
                <a:gridCol w="841375"/>
                <a:gridCol w="1071563"/>
                <a:gridCol w="1143000"/>
                <a:gridCol w="1233487"/>
                <a:gridCol w="1143000"/>
                <a:gridCol w="909638"/>
                <a:gridCol w="928687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NO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的数据类型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的数据类型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计划使用何种假设检验工具？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计划实施日期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2D6F5"/>
                        </a:gs>
                        <a:gs pos="50000">
                          <a:srgbClr val="C2D6F5"/>
                        </a:gs>
                        <a:gs pos="100000">
                          <a:srgbClr val="C2D6F5"/>
                        </a:gs>
                      </a:gsLst>
                      <a:lin ang="5400000" scaled="1"/>
                    </a:gra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连续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离散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检验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X2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连续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离散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ANOVA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X3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连续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连续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回归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Y2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X1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离散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离散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卡方检验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数据收集表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23" name="Rectangle 24"/>
          <p:cNvSpPr>
            <a:spLocks noChangeArrowheads="1"/>
          </p:cNvSpPr>
          <p:nvPr/>
        </p:nvSpPr>
        <p:spPr bwMode="auto">
          <a:xfrm rot="-1980000">
            <a:off x="2755900" y="2185988"/>
            <a:ext cx="3384550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824" name="Rectangle 24"/>
          <p:cNvSpPr>
            <a:spLocks noChangeArrowheads="1"/>
          </p:cNvSpPr>
          <p:nvPr/>
        </p:nvSpPr>
        <p:spPr bwMode="auto">
          <a:xfrm rot="-1980000">
            <a:off x="2970213" y="4876800"/>
            <a:ext cx="3384550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23850" y="1052513"/>
            <a:ext cx="8521700" cy="1749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测量指标：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X1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X2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X3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开展日期：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样本量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：共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个                       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量具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检查员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XXXXX                     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记录分析人员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测量方法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5003800" y="4876800"/>
            <a:ext cx="3995738" cy="1438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14313" y="4143375"/>
            <a:ext cx="3286125" cy="1428750"/>
          </a:xfrm>
          <a:prstGeom prst="wedgeRoundRectCallout">
            <a:avLst>
              <a:gd name="adj1" fmla="val 9279"/>
              <a:gd name="adj2" fmla="val -244768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注意，这里需要对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X1,X2,X3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每个单独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进行测量系统分析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对于无法用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Minitab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分析的一些测量系统，也可以用别的方式表达你是如何保证数据真实可靠的。可以从数据来源，数据收集方式展开说明。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矩形 6"/>
          <p:cNvSpPr>
            <a:spLocks noChangeArrowheads="1"/>
          </p:cNvSpPr>
          <p:nvPr/>
        </p:nvSpPr>
        <p:spPr bwMode="auto">
          <a:xfrm>
            <a:off x="141288" y="0"/>
            <a:ext cx="4527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.1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X的数据真实性验证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(MSA)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9"/>
          <p:cNvSpPr txBox="1">
            <a:spLocks noChangeArrowheads="1"/>
          </p:cNvSpPr>
          <p:nvPr/>
        </p:nvSpPr>
        <p:spPr bwMode="auto">
          <a:xfrm>
            <a:off x="381000" y="981075"/>
            <a:ext cx="8078788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通过以往的历史数据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对每个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进行控制图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和流程能力分析如下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5003800" y="4876800"/>
            <a:ext cx="3995738" cy="1438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2.2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X的现况分析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14313" y="4143375"/>
            <a:ext cx="3286125" cy="642938"/>
          </a:xfrm>
          <a:prstGeom prst="wedgeRoundRectCallout">
            <a:avLst>
              <a:gd name="adj1" fmla="val 83205"/>
              <a:gd name="adj2" fmla="val -480388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必要时，这里需要对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X1,X2,X3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每个单独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和流程能力分析。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000250" y="5214938"/>
            <a:ext cx="2071688" cy="642937"/>
          </a:xfrm>
          <a:prstGeom prst="wedgeRoundRectCallout">
            <a:avLst>
              <a:gd name="adj1" fmla="val 110685"/>
              <a:gd name="adj2" fmla="val -646140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流程能力分析前需要正态性检验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ject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850" y="1844675"/>
            <a:ext cx="5486400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381000" y="981075"/>
            <a:ext cx="8078788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通过以往的历史数据进行描叙统计分析，初步寻找和验证关键原因如下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5003800" y="4876800"/>
            <a:ext cx="3995738" cy="1438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通过数据的初步分析，我们认为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X1,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X2,X3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不影响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395288" y="5643563"/>
            <a:ext cx="4032250" cy="642937"/>
          </a:xfrm>
          <a:prstGeom prst="wedgeRoundRectCallout">
            <a:avLst>
              <a:gd name="adj1" fmla="val 29921"/>
              <a:gd name="adj2" fmla="val -718148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+mn-lt"/>
                <a:ea typeface="微软雅黑" panose="020B0503020204020204" pitchFamily="34" charset="-122"/>
              </a:rPr>
              <a:t>典型工具：时序图，点图，直方图，箱图，主效应图，多变异图，交互作用图等。</a:t>
            </a:r>
            <a:endParaRPr lang="en-US" altLang="zh-CN" sz="1400" dirty="0">
              <a:solidFill>
                <a:srgbClr val="FFFF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Y/y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分析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ChangeArrowheads="1"/>
          </p:cNvSpPr>
          <p:nvPr/>
        </p:nvSpPr>
        <p:spPr bwMode="auto">
          <a:xfrm>
            <a:off x="357188" y="3905250"/>
            <a:ext cx="4286250" cy="2571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Minitab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分析结果：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4929188" y="1000125"/>
            <a:ext cx="3995737" cy="2571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及正态性检验，及等方差检验：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81000" y="981075"/>
            <a:ext cx="3581400" cy="2590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猜想：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你认为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是如何影响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的？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Y: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X: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H0: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H1: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4921250" y="5027613"/>
            <a:ext cx="3995738" cy="1438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Y/y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分析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14375" y="5834063"/>
            <a:ext cx="3500438" cy="642937"/>
          </a:xfrm>
          <a:prstGeom prst="wedgeRoundRectCallout">
            <a:avLst>
              <a:gd name="adj1" fmla="val 32952"/>
              <a:gd name="adj2" fmla="val -718131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典型工具：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检验，方差分析，卡方检验，相关性和回归分析，多元方差分析等。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929188" y="3429000"/>
            <a:ext cx="3500437" cy="642938"/>
          </a:xfrm>
          <a:prstGeom prst="wedgeRoundRectCallout">
            <a:avLst>
              <a:gd name="adj1" fmla="val -19293"/>
              <a:gd name="adj2" fmla="val -375973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假设检验时，考虑是否需要做正态性检验，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分析及等方差检验。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6" name="AutoShape 10"/>
          <p:cNvSpPr>
            <a:spLocks noChangeArrowheads="1"/>
          </p:cNvSpPr>
          <p:nvPr/>
        </p:nvSpPr>
        <p:spPr bwMode="auto">
          <a:xfrm>
            <a:off x="1223169" y="1099717"/>
            <a:ext cx="6697663" cy="435927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11176">
            <a:solidFill>
              <a:srgbClr val="006699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18000" tIns="0" rIns="18000" bIns="0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1.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项目背景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: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        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     为什么选择该项目 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来源于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VOB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     (VOB: Voice Of Business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战略的声音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如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       公司或部门的年度指标绩效指标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)?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     或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VOC?(VOC: Voice Of Customer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客户的声音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) </a:t>
            </a:r>
            <a:b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VOP?(VOP: Voice Of Process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流程的声音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D1 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项目背景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选择理由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067175" y="4681538"/>
            <a:ext cx="4108450" cy="1839912"/>
          </a:xfrm>
          <a:prstGeom prst="wedgeRoundRectCallout">
            <a:avLst>
              <a:gd name="adj1" fmla="val -59858"/>
              <a:gd name="adj2" fmla="val -149772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注意事项：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AutoNum type="arabicPeriod"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选题理由有时候同时与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VOB,VOC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VOP 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都有关。需要都阐述一下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AutoNum type="arabicPeriod" startAt="2"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对项目选题理由做一些定性描述，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在下一页中进一步做定量描述。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3.VOC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需要表达内部和外部客户的声音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7561263" cy="661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需要对影响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的小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FMEA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中的潜在失效原因）进行分析，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才能从根本上解决问题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138113" y="71438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小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深入分析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785813" y="6072188"/>
            <a:ext cx="7429500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我们已经追根溯源，从源头上对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进行了分析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…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 flipV="1">
            <a:off x="2571750" y="3786188"/>
            <a:ext cx="1274763" cy="460375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565400" y="3879850"/>
            <a:ext cx="9953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blackWhite">
          <a:xfrm>
            <a:off x="3929063" y="3714750"/>
            <a:ext cx="1000125" cy="542925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X1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blackWhite">
          <a:xfrm>
            <a:off x="1500188" y="3714750"/>
            <a:ext cx="1000125" cy="5429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X11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 flipV="1">
            <a:off x="5083175" y="3754438"/>
            <a:ext cx="1274763" cy="460375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5076825" y="3848100"/>
            <a:ext cx="9953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827" name="椭圆 40"/>
          <p:cNvSpPr>
            <a:spLocks noChangeArrowheads="1"/>
          </p:cNvSpPr>
          <p:nvPr/>
        </p:nvSpPr>
        <p:spPr bwMode="auto">
          <a:xfrm>
            <a:off x="6500813" y="3571875"/>
            <a:ext cx="928687" cy="85725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85875" y="3429000"/>
            <a:ext cx="3714750" cy="10572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57625" y="3429000"/>
            <a:ext cx="3714750" cy="10572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609600" y="5181600"/>
            <a:ext cx="7634288" cy="9144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我们将在下一阶段对以上重要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因子作出改善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blackWhite">
          <a:xfrm>
            <a:off x="685800" y="1916113"/>
            <a:ext cx="2819400" cy="4318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X1: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blackWhite">
          <a:xfrm>
            <a:off x="685800" y="2590800"/>
            <a:ext cx="2819400" cy="40322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X2: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blackWhite">
          <a:xfrm>
            <a:off x="685800" y="3810000"/>
            <a:ext cx="2819400" cy="3810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X4: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blackWhite">
          <a:xfrm>
            <a:off x="685800" y="3200400"/>
            <a:ext cx="2819400" cy="3810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X3: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571500" y="914400"/>
            <a:ext cx="4000500" cy="7286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经过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阶段分析验证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我们判断对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有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影响的重要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因子有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5848" name="Rectangle 15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分析阶段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小结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786313" y="928688"/>
            <a:ext cx="4000500" cy="714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 经过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阶段分析验证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我们排除的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 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因子有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blackWhite">
          <a:xfrm>
            <a:off x="4786313" y="1930400"/>
            <a:ext cx="2819400" cy="4318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X5: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blackWhite">
          <a:xfrm>
            <a:off x="4786313" y="2605088"/>
            <a:ext cx="2819400" cy="40322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X6: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blackWhite">
          <a:xfrm>
            <a:off x="4786313" y="3214688"/>
            <a:ext cx="2819400" cy="3810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X7: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5853" name="Freeform 2"/>
          <p:cNvSpPr/>
          <p:nvPr/>
        </p:nvSpPr>
        <p:spPr bwMode="ltGray">
          <a:xfrm>
            <a:off x="3571875" y="1857375"/>
            <a:ext cx="571500" cy="482600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4" name="Freeform 2"/>
          <p:cNvSpPr/>
          <p:nvPr/>
        </p:nvSpPr>
        <p:spPr bwMode="ltGray">
          <a:xfrm>
            <a:off x="3571875" y="2500313"/>
            <a:ext cx="571500" cy="482600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5" name="Freeform 2"/>
          <p:cNvSpPr/>
          <p:nvPr/>
        </p:nvSpPr>
        <p:spPr bwMode="ltGray">
          <a:xfrm>
            <a:off x="3571875" y="3000375"/>
            <a:ext cx="571500" cy="482600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6" name="Freeform 2"/>
          <p:cNvSpPr/>
          <p:nvPr/>
        </p:nvSpPr>
        <p:spPr bwMode="ltGray">
          <a:xfrm>
            <a:off x="3571875" y="3643313"/>
            <a:ext cx="571500" cy="482600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7" name="Freeform 3"/>
          <p:cNvSpPr/>
          <p:nvPr/>
        </p:nvSpPr>
        <p:spPr bwMode="ltGray">
          <a:xfrm>
            <a:off x="7929563" y="1785938"/>
            <a:ext cx="479425" cy="554037"/>
          </a:xfrm>
          <a:custGeom>
            <a:avLst/>
            <a:gdLst>
              <a:gd name="T0" fmla="*/ 2147483647 w 273"/>
              <a:gd name="T1" fmla="*/ 2147483647 h 254"/>
              <a:gd name="T2" fmla="*/ 2147483647 w 273"/>
              <a:gd name="T3" fmla="*/ 2147483647 h 254"/>
              <a:gd name="T4" fmla="*/ 2147483647 w 273"/>
              <a:gd name="T5" fmla="*/ 2147483647 h 254"/>
              <a:gd name="T6" fmla="*/ 2147483647 w 273"/>
              <a:gd name="T7" fmla="*/ 2147483647 h 254"/>
              <a:gd name="T8" fmla="*/ 2147483647 w 273"/>
              <a:gd name="T9" fmla="*/ 2147483647 h 254"/>
              <a:gd name="T10" fmla="*/ 2147483647 w 273"/>
              <a:gd name="T11" fmla="*/ 2147483647 h 254"/>
              <a:gd name="T12" fmla="*/ 2147483647 w 273"/>
              <a:gd name="T13" fmla="*/ 2147483647 h 254"/>
              <a:gd name="T14" fmla="*/ 2147483647 w 273"/>
              <a:gd name="T15" fmla="*/ 2147483647 h 254"/>
              <a:gd name="T16" fmla="*/ 2147483647 w 273"/>
              <a:gd name="T17" fmla="*/ 2147483647 h 254"/>
              <a:gd name="T18" fmla="*/ 2147483647 w 273"/>
              <a:gd name="T19" fmla="*/ 2147483647 h 254"/>
              <a:gd name="T20" fmla="*/ 2147483647 w 273"/>
              <a:gd name="T21" fmla="*/ 2147483647 h 254"/>
              <a:gd name="T22" fmla="*/ 2147483647 w 273"/>
              <a:gd name="T23" fmla="*/ 2147483647 h 254"/>
              <a:gd name="T24" fmla="*/ 2147483647 w 273"/>
              <a:gd name="T25" fmla="*/ 2147483647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3"/>
              <a:gd name="T40" fmla="*/ 0 h 254"/>
              <a:gd name="T41" fmla="*/ 273 w 273"/>
              <a:gd name="T42" fmla="*/ 254 h 2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3" h="254">
                <a:moveTo>
                  <a:pt x="87" y="27"/>
                </a:moveTo>
                <a:cubicBezTo>
                  <a:pt x="97" y="69"/>
                  <a:pt x="106" y="96"/>
                  <a:pt x="124" y="98"/>
                </a:cubicBezTo>
                <a:lnTo>
                  <a:pt x="196" y="38"/>
                </a:lnTo>
                <a:cubicBezTo>
                  <a:pt x="216" y="34"/>
                  <a:pt x="264" y="66"/>
                  <a:pt x="247" y="75"/>
                </a:cubicBezTo>
                <a:cubicBezTo>
                  <a:pt x="220" y="90"/>
                  <a:pt x="161" y="129"/>
                  <a:pt x="162" y="149"/>
                </a:cubicBezTo>
                <a:cubicBezTo>
                  <a:pt x="163" y="170"/>
                  <a:pt x="221" y="195"/>
                  <a:pt x="256" y="200"/>
                </a:cubicBezTo>
                <a:cubicBezTo>
                  <a:pt x="273" y="202"/>
                  <a:pt x="220" y="239"/>
                  <a:pt x="199" y="239"/>
                </a:cubicBezTo>
                <a:cubicBezTo>
                  <a:pt x="176" y="245"/>
                  <a:pt x="154" y="191"/>
                  <a:pt x="130" y="194"/>
                </a:cubicBezTo>
                <a:cubicBezTo>
                  <a:pt x="106" y="197"/>
                  <a:pt x="93" y="254"/>
                  <a:pt x="54" y="254"/>
                </a:cubicBezTo>
                <a:cubicBezTo>
                  <a:pt x="32" y="254"/>
                  <a:pt x="0" y="227"/>
                  <a:pt x="9" y="210"/>
                </a:cubicBezTo>
                <a:lnTo>
                  <a:pt x="91" y="156"/>
                </a:lnTo>
                <a:lnTo>
                  <a:pt x="36" y="74"/>
                </a:lnTo>
                <a:cubicBezTo>
                  <a:pt x="35" y="53"/>
                  <a:pt x="81" y="0"/>
                  <a:pt x="87" y="27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8" name="Freeform 3"/>
          <p:cNvSpPr/>
          <p:nvPr/>
        </p:nvSpPr>
        <p:spPr bwMode="ltGray">
          <a:xfrm>
            <a:off x="7929563" y="2428875"/>
            <a:ext cx="479425" cy="554038"/>
          </a:xfrm>
          <a:custGeom>
            <a:avLst/>
            <a:gdLst>
              <a:gd name="T0" fmla="*/ 2147483647 w 273"/>
              <a:gd name="T1" fmla="*/ 2147483647 h 254"/>
              <a:gd name="T2" fmla="*/ 2147483647 w 273"/>
              <a:gd name="T3" fmla="*/ 2147483647 h 254"/>
              <a:gd name="T4" fmla="*/ 2147483647 w 273"/>
              <a:gd name="T5" fmla="*/ 2147483647 h 254"/>
              <a:gd name="T6" fmla="*/ 2147483647 w 273"/>
              <a:gd name="T7" fmla="*/ 2147483647 h 254"/>
              <a:gd name="T8" fmla="*/ 2147483647 w 273"/>
              <a:gd name="T9" fmla="*/ 2147483647 h 254"/>
              <a:gd name="T10" fmla="*/ 2147483647 w 273"/>
              <a:gd name="T11" fmla="*/ 2147483647 h 254"/>
              <a:gd name="T12" fmla="*/ 2147483647 w 273"/>
              <a:gd name="T13" fmla="*/ 2147483647 h 254"/>
              <a:gd name="T14" fmla="*/ 2147483647 w 273"/>
              <a:gd name="T15" fmla="*/ 2147483647 h 254"/>
              <a:gd name="T16" fmla="*/ 2147483647 w 273"/>
              <a:gd name="T17" fmla="*/ 2147483647 h 254"/>
              <a:gd name="T18" fmla="*/ 2147483647 w 273"/>
              <a:gd name="T19" fmla="*/ 2147483647 h 254"/>
              <a:gd name="T20" fmla="*/ 2147483647 w 273"/>
              <a:gd name="T21" fmla="*/ 2147483647 h 254"/>
              <a:gd name="T22" fmla="*/ 2147483647 w 273"/>
              <a:gd name="T23" fmla="*/ 2147483647 h 254"/>
              <a:gd name="T24" fmla="*/ 2147483647 w 273"/>
              <a:gd name="T25" fmla="*/ 2147483647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3"/>
              <a:gd name="T40" fmla="*/ 0 h 254"/>
              <a:gd name="T41" fmla="*/ 273 w 273"/>
              <a:gd name="T42" fmla="*/ 254 h 2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3" h="254">
                <a:moveTo>
                  <a:pt x="87" y="27"/>
                </a:moveTo>
                <a:cubicBezTo>
                  <a:pt x="97" y="69"/>
                  <a:pt x="106" y="96"/>
                  <a:pt x="124" y="98"/>
                </a:cubicBezTo>
                <a:lnTo>
                  <a:pt x="196" y="38"/>
                </a:lnTo>
                <a:cubicBezTo>
                  <a:pt x="216" y="34"/>
                  <a:pt x="264" y="66"/>
                  <a:pt x="247" y="75"/>
                </a:cubicBezTo>
                <a:cubicBezTo>
                  <a:pt x="220" y="90"/>
                  <a:pt x="161" y="129"/>
                  <a:pt x="162" y="149"/>
                </a:cubicBezTo>
                <a:cubicBezTo>
                  <a:pt x="163" y="170"/>
                  <a:pt x="221" y="195"/>
                  <a:pt x="256" y="200"/>
                </a:cubicBezTo>
                <a:cubicBezTo>
                  <a:pt x="273" y="202"/>
                  <a:pt x="220" y="239"/>
                  <a:pt x="199" y="239"/>
                </a:cubicBezTo>
                <a:cubicBezTo>
                  <a:pt x="176" y="245"/>
                  <a:pt x="154" y="191"/>
                  <a:pt x="130" y="194"/>
                </a:cubicBezTo>
                <a:cubicBezTo>
                  <a:pt x="106" y="197"/>
                  <a:pt x="93" y="254"/>
                  <a:pt x="54" y="254"/>
                </a:cubicBezTo>
                <a:cubicBezTo>
                  <a:pt x="32" y="254"/>
                  <a:pt x="0" y="227"/>
                  <a:pt x="9" y="210"/>
                </a:cubicBezTo>
                <a:lnTo>
                  <a:pt x="91" y="156"/>
                </a:lnTo>
                <a:lnTo>
                  <a:pt x="36" y="74"/>
                </a:lnTo>
                <a:cubicBezTo>
                  <a:pt x="35" y="53"/>
                  <a:pt x="81" y="0"/>
                  <a:pt x="87" y="27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859" name="Freeform 3"/>
          <p:cNvSpPr/>
          <p:nvPr/>
        </p:nvSpPr>
        <p:spPr bwMode="ltGray">
          <a:xfrm>
            <a:off x="7929563" y="3143250"/>
            <a:ext cx="479425" cy="554038"/>
          </a:xfrm>
          <a:custGeom>
            <a:avLst/>
            <a:gdLst>
              <a:gd name="T0" fmla="*/ 2147483647 w 273"/>
              <a:gd name="T1" fmla="*/ 2147483647 h 254"/>
              <a:gd name="T2" fmla="*/ 2147483647 w 273"/>
              <a:gd name="T3" fmla="*/ 2147483647 h 254"/>
              <a:gd name="T4" fmla="*/ 2147483647 w 273"/>
              <a:gd name="T5" fmla="*/ 2147483647 h 254"/>
              <a:gd name="T6" fmla="*/ 2147483647 w 273"/>
              <a:gd name="T7" fmla="*/ 2147483647 h 254"/>
              <a:gd name="T8" fmla="*/ 2147483647 w 273"/>
              <a:gd name="T9" fmla="*/ 2147483647 h 254"/>
              <a:gd name="T10" fmla="*/ 2147483647 w 273"/>
              <a:gd name="T11" fmla="*/ 2147483647 h 254"/>
              <a:gd name="T12" fmla="*/ 2147483647 w 273"/>
              <a:gd name="T13" fmla="*/ 2147483647 h 254"/>
              <a:gd name="T14" fmla="*/ 2147483647 w 273"/>
              <a:gd name="T15" fmla="*/ 2147483647 h 254"/>
              <a:gd name="T16" fmla="*/ 2147483647 w 273"/>
              <a:gd name="T17" fmla="*/ 2147483647 h 254"/>
              <a:gd name="T18" fmla="*/ 2147483647 w 273"/>
              <a:gd name="T19" fmla="*/ 2147483647 h 254"/>
              <a:gd name="T20" fmla="*/ 2147483647 w 273"/>
              <a:gd name="T21" fmla="*/ 2147483647 h 254"/>
              <a:gd name="T22" fmla="*/ 2147483647 w 273"/>
              <a:gd name="T23" fmla="*/ 2147483647 h 254"/>
              <a:gd name="T24" fmla="*/ 2147483647 w 273"/>
              <a:gd name="T25" fmla="*/ 2147483647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3"/>
              <a:gd name="T40" fmla="*/ 0 h 254"/>
              <a:gd name="T41" fmla="*/ 273 w 273"/>
              <a:gd name="T42" fmla="*/ 254 h 2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3" h="254">
                <a:moveTo>
                  <a:pt x="87" y="27"/>
                </a:moveTo>
                <a:cubicBezTo>
                  <a:pt x="97" y="69"/>
                  <a:pt x="106" y="96"/>
                  <a:pt x="124" y="98"/>
                </a:cubicBezTo>
                <a:lnTo>
                  <a:pt x="196" y="38"/>
                </a:lnTo>
                <a:cubicBezTo>
                  <a:pt x="216" y="34"/>
                  <a:pt x="264" y="66"/>
                  <a:pt x="247" y="75"/>
                </a:cubicBezTo>
                <a:cubicBezTo>
                  <a:pt x="220" y="90"/>
                  <a:pt x="161" y="129"/>
                  <a:pt x="162" y="149"/>
                </a:cubicBezTo>
                <a:cubicBezTo>
                  <a:pt x="163" y="170"/>
                  <a:pt x="221" y="195"/>
                  <a:pt x="256" y="200"/>
                </a:cubicBezTo>
                <a:cubicBezTo>
                  <a:pt x="273" y="202"/>
                  <a:pt x="220" y="239"/>
                  <a:pt x="199" y="239"/>
                </a:cubicBezTo>
                <a:cubicBezTo>
                  <a:pt x="176" y="245"/>
                  <a:pt x="154" y="191"/>
                  <a:pt x="130" y="194"/>
                </a:cubicBezTo>
                <a:cubicBezTo>
                  <a:pt x="106" y="197"/>
                  <a:pt x="93" y="254"/>
                  <a:pt x="54" y="254"/>
                </a:cubicBezTo>
                <a:cubicBezTo>
                  <a:pt x="32" y="254"/>
                  <a:pt x="0" y="227"/>
                  <a:pt x="9" y="210"/>
                </a:cubicBezTo>
                <a:lnTo>
                  <a:pt x="91" y="156"/>
                </a:lnTo>
                <a:lnTo>
                  <a:pt x="36" y="74"/>
                </a:lnTo>
                <a:cubicBezTo>
                  <a:pt x="35" y="53"/>
                  <a:pt x="81" y="0"/>
                  <a:pt x="87" y="27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539750" y="981075"/>
            <a:ext cx="55626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经过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MA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阶段的持续改善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,Y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的现况如下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: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Rectangle 105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6 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项目指标改善现况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5" name="Group 106"/>
          <p:cNvGraphicFramePr>
            <a:graphicFrameLocks noGrp="1"/>
          </p:cNvGraphicFramePr>
          <p:nvPr/>
        </p:nvGraphicFramePr>
        <p:xfrm>
          <a:off x="428625" y="1714500"/>
          <a:ext cx="8286750" cy="3000378"/>
        </p:xfrm>
        <a:graphic>
          <a:graphicData uri="http://schemas.openxmlformats.org/drawingml/2006/table">
            <a:tbl>
              <a:tblPr/>
              <a:tblGrid>
                <a:gridCol w="551363"/>
                <a:gridCol w="549881"/>
                <a:gridCol w="549881"/>
                <a:gridCol w="551363"/>
                <a:gridCol w="551363"/>
                <a:gridCol w="552845"/>
                <a:gridCol w="551363"/>
                <a:gridCol w="552846"/>
                <a:gridCol w="570631"/>
                <a:gridCol w="536541"/>
                <a:gridCol w="552846"/>
                <a:gridCol w="551363"/>
                <a:gridCol w="552845"/>
                <a:gridCol w="552846"/>
                <a:gridCol w="558773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指标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名称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目标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项目改善前数据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项目实施后数据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上旬</a:t>
                      </a:r>
                      <a:endParaRPr kumimoji="0" 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下旬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211" marR="58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211" marR="58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9"/>
          <p:cNvGraphicFramePr/>
          <p:nvPr/>
        </p:nvGraphicFramePr>
        <p:xfrm>
          <a:off x="442913" y="1498600"/>
          <a:ext cx="8155819" cy="4199256"/>
        </p:xfrm>
        <a:graphic>
          <a:graphicData uri="http://schemas.openxmlformats.org/drawingml/2006/table">
            <a:tbl>
              <a:tblPr/>
              <a:tblGrid>
                <a:gridCol w="711559"/>
                <a:gridCol w="711559"/>
                <a:gridCol w="4243940"/>
                <a:gridCol w="1150353"/>
                <a:gridCol w="1338408"/>
              </a:tblGrid>
              <a:tr h="569913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流程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NO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宋体" panose="02010600030101010101" pitchFamily="2" charset="-122"/>
                        </a:rPr>
                        <a:t>工作计划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宋体" panose="02010600030101010101" pitchFamily="2" charset="-122"/>
                        </a:rPr>
                        <a:t>责任人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起止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kumimoji="0" lang="zh-CN" alt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期</a:t>
                      </a: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宋体" panose="02010600030101010101" pitchFamily="2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95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8" name="Rectangle 15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7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下一步工作计划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2043113" y="5283200"/>
            <a:ext cx="2338387" cy="33496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I6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所有改善措施列表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030413" y="2867025"/>
            <a:ext cx="2282825" cy="7048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I3 X2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-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措施陈述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效果验证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6710363" cy="3698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dirty="0" smtClean="0">
                <a:ea typeface="微软雅黑" panose="020B0503020204020204" pitchFamily="34" charset="-122"/>
              </a:rPr>
              <a:t>改善阶段</a:t>
            </a:r>
            <a:r>
              <a:rPr lang="en-US" altLang="zh-CN" dirty="0" smtClean="0">
                <a:ea typeface="微软雅黑" panose="020B0503020204020204" pitchFamily="34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mprove Phase)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2057400" y="1428750"/>
            <a:ext cx="2209800" cy="58261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I1 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的改善计划及优先顺序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6705600" y="1689100"/>
            <a:ext cx="2286000" cy="14224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改善行动计划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改善方案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改善效果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36576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工具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16002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6172200" y="923925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项目输出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8922" name="Rectangle 13"/>
          <p:cNvSpPr>
            <a:spLocks noChangeArrowheads="1"/>
          </p:cNvSpPr>
          <p:nvPr/>
        </p:nvSpPr>
        <p:spPr bwMode="auto">
          <a:xfrm>
            <a:off x="304800" y="3550416"/>
            <a:ext cx="1752600" cy="36676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3399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8923" name="Picture 14" descr="Tinker_t"/>
          <p:cNvPicPr preferRelativeResize="0"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1295400"/>
            <a:ext cx="1143000" cy="1262063"/>
          </a:xfrm>
          <a:prstGeom prst="rect">
            <a:avLst/>
          </a:prstGeom>
          <a:noFill/>
          <a:ln w="139700" algn="ctr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438150" y="2730500"/>
            <a:ext cx="1333500" cy="101282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改善阶段</a:t>
            </a: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mprove Phase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381000" y="3822700"/>
            <a:ext cx="1676400" cy="628377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目的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实施改善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8926" name="Rectangle 5"/>
          <p:cNvSpPr>
            <a:spLocks noChangeArrowheads="1"/>
          </p:cNvSpPr>
          <p:nvPr/>
        </p:nvSpPr>
        <p:spPr bwMode="auto">
          <a:xfrm>
            <a:off x="2071688" y="3805238"/>
            <a:ext cx="2309812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I4 X3,X4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8927" name="Rectangle 7"/>
          <p:cNvSpPr>
            <a:spLocks noChangeArrowheads="1"/>
          </p:cNvSpPr>
          <p:nvPr/>
        </p:nvSpPr>
        <p:spPr bwMode="auto">
          <a:xfrm>
            <a:off x="2057400" y="2116138"/>
            <a:ext cx="2282825" cy="706437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I2 X1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-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措施陈述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效果验证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blackWhite">
          <a:xfrm>
            <a:off x="4325938" y="2103438"/>
            <a:ext cx="2225675" cy="1254125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SPC/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流程能力分析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假设检验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blackWhite">
          <a:xfrm>
            <a:off x="4338638" y="3684588"/>
            <a:ext cx="2225675" cy="573087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DOE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假设检验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8930" name="Rectangle 5"/>
          <p:cNvSpPr>
            <a:spLocks noChangeArrowheads="1"/>
          </p:cNvSpPr>
          <p:nvPr/>
        </p:nvSpPr>
        <p:spPr bwMode="auto">
          <a:xfrm>
            <a:off x="2071688" y="4487863"/>
            <a:ext cx="2309812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I5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小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改</a:t>
            </a: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善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blackWhite">
          <a:xfrm>
            <a:off x="4338638" y="4367213"/>
            <a:ext cx="2225675" cy="573087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假设检验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定性分析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785813" y="763588"/>
            <a:ext cx="7572375" cy="1522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       针对分析阶段得出的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个关键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因子，我们分别提出了改善思路，并按照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实施时间短至长、涉及范围小至大、改进难度易至难、改善效果明显至显著，按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的打分准则分别对四个维度进行评价，分数高表示容易改善，分数低表示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难以改善，并根据总分由高到低的顺序指导改善的优先序。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0" y="87313"/>
            <a:ext cx="67103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I1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的改善计划及优先顺序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65889" name="Group 353"/>
          <p:cNvGraphicFramePr>
            <a:graphicFrameLocks noGrp="1"/>
          </p:cNvGraphicFramePr>
          <p:nvPr/>
        </p:nvGraphicFramePr>
        <p:xfrm>
          <a:off x="828675" y="2420938"/>
          <a:ext cx="7559675" cy="3090863"/>
        </p:xfrm>
        <a:graphic>
          <a:graphicData uri="http://schemas.openxmlformats.org/drawingml/2006/table">
            <a:tbl>
              <a:tblPr/>
              <a:tblGrid>
                <a:gridCol w="4151313"/>
                <a:gridCol w="739775"/>
                <a:gridCol w="668337"/>
                <a:gridCol w="739775"/>
                <a:gridCol w="666750"/>
                <a:gridCol w="5937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Y1=f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Y2=f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实施时间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涉及范围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改善难度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改善效果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总分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14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XXXX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24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XXXX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18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XXXXX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36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887" name="Group 351"/>
          <p:cNvGraphicFramePr>
            <a:graphicFrameLocks noGrp="1"/>
          </p:cNvGraphicFramePr>
          <p:nvPr/>
        </p:nvGraphicFramePr>
        <p:xfrm>
          <a:off x="827088" y="5734050"/>
          <a:ext cx="7632700" cy="431800"/>
        </p:xfrm>
        <a:graphic>
          <a:graphicData uri="http://schemas.openxmlformats.org/drawingml/2006/table">
            <a:tbl>
              <a:tblPr/>
              <a:tblGrid>
                <a:gridCol w="76327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结论：因子改善及确保落实的优先顺序为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X4 - X2 - X3 - X1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</a:tr>
            </a:tbl>
          </a:graphicData>
        </a:graphic>
      </p:graphicFrame>
      <p:sp>
        <p:nvSpPr>
          <p:cNvPr id="39990" name="Rectangle 24"/>
          <p:cNvSpPr>
            <a:spLocks noChangeArrowheads="1"/>
          </p:cNvSpPr>
          <p:nvPr/>
        </p:nvSpPr>
        <p:spPr bwMode="auto">
          <a:xfrm rot="-1980000">
            <a:off x="2755900" y="3114675"/>
            <a:ext cx="3384550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611188" y="981075"/>
            <a:ext cx="55626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主要改善措施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3" name="Rectangle 26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X1的改善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9" name="Group 22"/>
          <p:cNvGraphicFramePr>
            <a:graphicFrameLocks noGrp="1"/>
          </p:cNvGraphicFramePr>
          <p:nvPr/>
        </p:nvGraphicFramePr>
        <p:xfrm>
          <a:off x="611188" y="1579563"/>
          <a:ext cx="7993062" cy="4441826"/>
        </p:xfrm>
        <a:graphic>
          <a:graphicData uri="http://schemas.openxmlformats.org/drawingml/2006/table">
            <a:tbl>
              <a:tblPr/>
              <a:tblGrid>
                <a:gridCol w="3998912"/>
                <a:gridCol w="39941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改善前状态描述：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改善措施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问题点：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改善效果：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标注 9"/>
          <p:cNvSpPr/>
          <p:nvPr/>
        </p:nvSpPr>
        <p:spPr>
          <a:xfrm>
            <a:off x="714375" y="4857750"/>
            <a:ext cx="6072188" cy="1143000"/>
          </a:xfrm>
          <a:prstGeom prst="wedgeRoundRectCallout">
            <a:avLst>
              <a:gd name="adj1" fmla="val 25352"/>
              <a:gd name="adj2" fmla="val -260118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是否有针对最底层的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X11,X12,X21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等采取行动，分析阶段已经验证了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X3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有影响， 而且从前面的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FMEA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可知，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的潜在原因是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X12….X2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的潜在原因是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X21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X22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等，所以如果要控制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，必要时需要追根溯源，我们需要分析和改善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X11,X12,X21,X22….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ject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14875" y="1357313"/>
            <a:ext cx="40005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4071938" cy="2714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5750" y="4143375"/>
            <a:ext cx="4286250" cy="221456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Minitab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中假设检验分析结果：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P&gt;0.05?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I2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X1改善后Y的效果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14375" y="5643563"/>
            <a:ext cx="3857625" cy="642937"/>
          </a:xfrm>
          <a:prstGeom prst="wedgeRoundRectCallout">
            <a:avLst>
              <a:gd name="adj1" fmla="val 50107"/>
              <a:gd name="adj2" fmla="val -628977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在验证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的改善效果时，尽量让其他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维持不变，以免不能真实反映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的影响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991" name="圆角矩形标注 7"/>
          <p:cNvSpPr>
            <a:spLocks noChangeArrowheads="1"/>
          </p:cNvSpPr>
          <p:nvPr/>
        </p:nvSpPr>
        <p:spPr bwMode="auto">
          <a:xfrm>
            <a:off x="5003800" y="5186363"/>
            <a:ext cx="4140200" cy="814387"/>
          </a:xfrm>
          <a:prstGeom prst="wedgeRoundRectCallout">
            <a:avLst>
              <a:gd name="adj1" fmla="val -107685"/>
              <a:gd name="adj2" fmla="val -472060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的改善前后进行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和流程能力评价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应该是可控的，符合规格要求的。必要时进行假设检验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ChangeArrowheads="1"/>
          </p:cNvSpPr>
          <p:nvPr/>
        </p:nvSpPr>
        <p:spPr bwMode="auto">
          <a:xfrm>
            <a:off x="611188" y="981075"/>
            <a:ext cx="55626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主要改善措施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011" name="Rectangle 26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X2的改善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9" name="Group 22"/>
          <p:cNvGraphicFramePr>
            <a:graphicFrameLocks noGrp="1"/>
          </p:cNvGraphicFramePr>
          <p:nvPr/>
        </p:nvGraphicFramePr>
        <p:xfrm>
          <a:off x="611188" y="1579563"/>
          <a:ext cx="7993062" cy="4441826"/>
        </p:xfrm>
        <a:graphic>
          <a:graphicData uri="http://schemas.openxmlformats.org/drawingml/2006/table">
            <a:tbl>
              <a:tblPr/>
              <a:tblGrid>
                <a:gridCol w="3998912"/>
                <a:gridCol w="39941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558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改善前状态描述：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改善措施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问题点：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9558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改善效果：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9558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14375" y="5643563"/>
            <a:ext cx="4073525" cy="642937"/>
          </a:xfrm>
          <a:prstGeom prst="wedgeRoundRectCallout">
            <a:avLst>
              <a:gd name="adj1" fmla="val 60208"/>
              <a:gd name="adj2" fmla="val -512222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是否有针对最底层的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X11,X12,X21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等采取行动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ject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14875" y="1357313"/>
            <a:ext cx="40005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5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4071938" cy="2714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5750" y="4143375"/>
            <a:ext cx="4286250" cy="221456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Minitab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中假设检验分析结果：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P&gt;0.05?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X2改善后Y的效果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14375" y="5643563"/>
            <a:ext cx="3857625" cy="642937"/>
          </a:xfrm>
          <a:prstGeom prst="wedgeRoundRectCallout">
            <a:avLst>
              <a:gd name="adj1" fmla="val 50107"/>
              <a:gd name="adj2" fmla="val -628977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在验证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的改善效果时，尽量让其他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维持不变，以免不能真实反映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的影响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039" name="圆角矩形标注 7"/>
          <p:cNvSpPr>
            <a:spLocks noChangeArrowheads="1"/>
          </p:cNvSpPr>
          <p:nvPr/>
        </p:nvSpPr>
        <p:spPr bwMode="auto">
          <a:xfrm>
            <a:off x="5214938" y="5357813"/>
            <a:ext cx="3678237" cy="642937"/>
          </a:xfrm>
          <a:prstGeom prst="wedgeRoundRectCallout">
            <a:avLst>
              <a:gd name="adj1" fmla="val -151468"/>
              <a:gd name="adj2" fmla="val -795681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的改善前后进行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和流程能力评价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应该是可控的，符合规格要求的。必要时进行假设检验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AutoShape 10"/>
          <p:cNvSpPr>
            <a:spLocks noChangeArrowheads="1"/>
          </p:cNvSpPr>
          <p:nvPr/>
        </p:nvSpPr>
        <p:spPr bwMode="auto">
          <a:xfrm>
            <a:off x="857250" y="1160019"/>
            <a:ext cx="7429500" cy="4135438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 w="11176">
            <a:solidFill>
              <a:srgbClr val="006699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18000" tIns="0" rIns="18000" bIns="0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问题陈述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: 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    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定量的说明选择该项目的理由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你为什么认为它是个 问题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?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（是通过与同行业进行标杆比较知道的？还是与以前的最佳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表现比较知道的？还是与理论最佳值比较？）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它比其他问题严重吗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?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（可以考虑用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Pareto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图）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说明该问题造成的后果有多严重？或不做会有什么后果？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该问题发生在何时？最近三个月或更长时间里该问题的表现如何？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（可以考虑使用时序图或柱状图表示过去的趋势，取每月的平均值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展示）。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D2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问题陈述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643438" y="5661025"/>
            <a:ext cx="2160587" cy="576263"/>
          </a:xfrm>
          <a:prstGeom prst="wedgeRoundRectCallout">
            <a:avLst>
              <a:gd name="adj1" fmla="val -68222"/>
              <a:gd name="adj2" fmla="val -334574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43438" y="5805488"/>
            <a:ext cx="2139950" cy="3048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应客观说明，非主观猜测</a:t>
            </a:r>
            <a:endParaRPr lang="zh-CN" altLang="en-US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2"/>
          <p:cNvSpPr txBox="1">
            <a:spLocks noChangeArrowheads="1"/>
          </p:cNvSpPr>
          <p:nvPr/>
        </p:nvSpPr>
        <p:spPr bwMode="auto">
          <a:xfrm>
            <a:off x="3492500" y="5710238"/>
            <a:ext cx="1150938" cy="862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blackWhite">
          <a:xfrm>
            <a:off x="252413" y="3303588"/>
            <a:ext cx="1655762" cy="5762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因子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blackWhite">
          <a:xfrm>
            <a:off x="3492500" y="3303588"/>
            <a:ext cx="1150938" cy="5762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试验水平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blackWhite">
          <a:xfrm>
            <a:off x="5508625" y="3305175"/>
            <a:ext cx="1584325" cy="57626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5062" name="Rectangle 16"/>
          <p:cNvSpPr>
            <a:spLocks noChangeArrowheads="1"/>
          </p:cNvSpPr>
          <p:nvPr/>
        </p:nvSpPr>
        <p:spPr bwMode="auto">
          <a:xfrm>
            <a:off x="5291138" y="4816475"/>
            <a:ext cx="2089150" cy="143986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kumimoji="1"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Y:  XXXX</a:t>
            </a:r>
            <a:endParaRPr kumimoji="1" lang="en-US" altLang="zh-CN" sz="2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blackWhite">
          <a:xfrm>
            <a:off x="7667625" y="3303588"/>
            <a:ext cx="1081088" cy="5762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目标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5064" name="Rectangle 20"/>
          <p:cNvSpPr>
            <a:spLocks noChangeArrowheads="1"/>
          </p:cNvSpPr>
          <p:nvPr/>
        </p:nvSpPr>
        <p:spPr bwMode="auto">
          <a:xfrm>
            <a:off x="7596188" y="4816475"/>
            <a:ext cx="1368425" cy="143986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kumimoji="1"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 XXXX</a:t>
            </a:r>
            <a:endParaRPr kumimoji="1" lang="en-US" altLang="zh-CN" sz="20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5065" name="Text Box 21"/>
          <p:cNvSpPr txBox="1">
            <a:spLocks noChangeArrowheads="1"/>
          </p:cNvSpPr>
          <p:nvPr/>
        </p:nvSpPr>
        <p:spPr bwMode="auto">
          <a:xfrm>
            <a:off x="2124075" y="4476750"/>
            <a:ext cx="1154113" cy="860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kumimoji="1"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XXXXX</a:t>
            </a: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blackWhite">
          <a:xfrm>
            <a:off x="2124075" y="3303588"/>
            <a:ext cx="1079500" cy="5762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现有水平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5067" name="Text Box 23"/>
          <p:cNvSpPr txBox="1">
            <a:spLocks noChangeArrowheads="1"/>
          </p:cNvSpPr>
          <p:nvPr/>
        </p:nvSpPr>
        <p:spPr bwMode="auto">
          <a:xfrm>
            <a:off x="2124075" y="5689600"/>
            <a:ext cx="1128713" cy="860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kumimoji="1"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XXXXX</a:t>
            </a: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5068" name="Rectangle 22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X3,X4的改善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的实验计划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blackWhite">
          <a:xfrm>
            <a:off x="250825" y="4672013"/>
            <a:ext cx="1728788" cy="4318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X3: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blackWhite">
          <a:xfrm>
            <a:off x="250825" y="5895975"/>
            <a:ext cx="1728788" cy="4318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X4: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5071" name="Text Box 12"/>
          <p:cNvSpPr txBox="1">
            <a:spLocks noChangeArrowheads="1"/>
          </p:cNvSpPr>
          <p:nvPr/>
        </p:nvSpPr>
        <p:spPr bwMode="auto">
          <a:xfrm>
            <a:off x="3492500" y="4456113"/>
            <a:ext cx="1150938" cy="862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76200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kumimoji="1"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5072" name="AutoShape 10"/>
          <p:cNvSpPr>
            <a:spLocks noChangeArrowheads="1"/>
          </p:cNvSpPr>
          <p:nvPr/>
        </p:nvSpPr>
        <p:spPr bwMode="auto">
          <a:xfrm>
            <a:off x="4716463" y="4960938"/>
            <a:ext cx="504825" cy="1008062"/>
          </a:xfrm>
          <a:prstGeom prst="chevron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</a:ln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3850" y="682625"/>
            <a:ext cx="8521700" cy="2401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实验目的：寻找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X3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X4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的最佳设置值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实验日期：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实验装置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：共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个                        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量具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实验人员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XXXXX                     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记录分析人员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★[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其他变量的控制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：其他工艺指标分别控制在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…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2071688" y="5643563"/>
            <a:ext cx="2500312" cy="642937"/>
          </a:xfrm>
          <a:prstGeom prst="wedgeRoundRectCallout">
            <a:avLst>
              <a:gd name="adj1" fmla="val 39801"/>
              <a:gd name="adj2" fmla="val -187882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试验水平选择的合理性需要阐释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214313" y="2500313"/>
            <a:ext cx="2500312" cy="642937"/>
          </a:xfrm>
          <a:prstGeom prst="wedgeRoundRectCallout">
            <a:avLst>
              <a:gd name="adj1" fmla="val -9491"/>
              <a:gd name="adj2" fmla="val -257963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项目必要时可采取试验设计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一元回归，或多元回归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7561263" cy="379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DOE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的数据及分析流程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X3,X4的改善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785813" y="6215063"/>
            <a:ext cx="7429500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DOE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结论：哪些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重要，每个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的最佳公差范围是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…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813" y="1571625"/>
            <a:ext cx="3071812" cy="21859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6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71625"/>
            <a:ext cx="3281362" cy="2187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3929063" y="2357438"/>
            <a:ext cx="714375" cy="357187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D0000"/>
              </a:gs>
              <a:gs pos="80000">
                <a:srgbClr val="E30000"/>
              </a:gs>
              <a:gs pos="100000">
                <a:srgbClr val="E90000"/>
              </a:gs>
            </a:gsLst>
            <a:lin ang="16200000"/>
          </a:gradFill>
          <a:ln w="9525" algn="ctr">
            <a:solidFill>
              <a:srgbClr val="CC0000"/>
            </a:solidFill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lt1"/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46088" name="Picture 7"/>
          <p:cNvPicPr>
            <a:picLocks noGrp="1" noChangeAspect="1" noChangeArrowheads="1"/>
          </p:cNvPicPr>
          <p:nvPr/>
        </p:nvPicPr>
        <p:blipFill>
          <a:blip r:embed="rId3" cstate="print"/>
          <a:srcRect r="45605" b="39308"/>
          <a:stretch>
            <a:fillRect/>
          </a:stretch>
        </p:blipFill>
        <p:spPr bwMode="auto">
          <a:xfrm>
            <a:off x="785813" y="3857625"/>
            <a:ext cx="3055937" cy="2286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9" name="Picture 8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857625"/>
            <a:ext cx="328612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右箭头 10"/>
          <p:cNvSpPr>
            <a:spLocks noChangeArrowheads="1"/>
          </p:cNvSpPr>
          <p:nvPr/>
        </p:nvSpPr>
        <p:spPr bwMode="auto">
          <a:xfrm>
            <a:off x="3929063" y="4786313"/>
            <a:ext cx="714375" cy="357187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D0000"/>
              </a:gs>
              <a:gs pos="80000">
                <a:srgbClr val="E30000"/>
              </a:gs>
              <a:gs pos="100000">
                <a:srgbClr val="E90000"/>
              </a:gs>
            </a:gsLst>
            <a:lin ang="16200000"/>
          </a:gradFill>
          <a:ln w="9525" algn="ctr">
            <a:solidFill>
              <a:srgbClr val="CC0000"/>
            </a:solidFill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lt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6091" name="Rectangle 24"/>
          <p:cNvSpPr>
            <a:spLocks noChangeArrowheads="1"/>
          </p:cNvSpPr>
          <p:nvPr/>
        </p:nvSpPr>
        <p:spPr bwMode="auto">
          <a:xfrm rot="-1980000">
            <a:off x="2755900" y="3114675"/>
            <a:ext cx="3384550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7561263" cy="379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需要对影响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的小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进行改善，才能从根本上解决问题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138113" y="71438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影响</a:t>
            </a:r>
            <a:r>
              <a:rPr lang="en-US" altLang="zh-CN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小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改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善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785813" y="5786438"/>
            <a:ext cx="7429500" cy="2857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我们已经追根溯源，从源头上对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进行了改善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…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9188" y="1714500"/>
            <a:ext cx="4000500" cy="3929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 flipH="1" flipV="1">
            <a:off x="7831138" y="2767013"/>
            <a:ext cx="974725" cy="158750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 flipV="1">
            <a:off x="5053013" y="2767013"/>
            <a:ext cx="931862" cy="158750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 rot="5400000">
            <a:off x="6415882" y="1642269"/>
            <a:ext cx="1027112" cy="144145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 rot="16200000" flipV="1">
            <a:off x="6392069" y="4182269"/>
            <a:ext cx="1073150" cy="1443038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 tIns="91440" rIns="0" bIns="0">
            <a:flatTx/>
          </a:bodyPr>
          <a:lstStyle/>
          <a:p>
            <a:pPr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6532563" y="1996902"/>
            <a:ext cx="760412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X12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blackWhite">
          <a:xfrm>
            <a:off x="5065713" y="3222452"/>
            <a:ext cx="85725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X11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blackWhite">
          <a:xfrm>
            <a:off x="6169025" y="3011488"/>
            <a:ext cx="1490663" cy="126047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X1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7929563" y="3200227"/>
            <a:ext cx="85725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X13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blackWhite">
          <a:xfrm>
            <a:off x="6483350" y="4487689"/>
            <a:ext cx="92710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X14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14375" y="1714500"/>
            <a:ext cx="4000500" cy="3929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AutoShape 2"/>
          <p:cNvSpPr>
            <a:spLocks noChangeArrowheads="1"/>
          </p:cNvSpPr>
          <p:nvPr>
            <p:custDataLst>
              <p:tags r:id="rId9"/>
            </p:custDataLst>
          </p:nvPr>
        </p:nvSpPr>
        <p:spPr bwMode="blackWhite">
          <a:xfrm flipH="1" flipV="1">
            <a:off x="3616325" y="2767013"/>
            <a:ext cx="974725" cy="158750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AutoShape 3"/>
          <p:cNvSpPr>
            <a:spLocks noChangeArrowheads="1"/>
          </p:cNvSpPr>
          <p:nvPr>
            <p:custDataLst>
              <p:tags r:id="rId10"/>
            </p:custDataLst>
          </p:nvPr>
        </p:nvSpPr>
        <p:spPr bwMode="blackWhite">
          <a:xfrm flipV="1">
            <a:off x="838200" y="2767013"/>
            <a:ext cx="931863" cy="158750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AutoShape 4"/>
          <p:cNvSpPr>
            <a:spLocks noChangeArrowheads="1"/>
          </p:cNvSpPr>
          <p:nvPr>
            <p:custDataLst>
              <p:tags r:id="rId11"/>
            </p:custDataLst>
          </p:nvPr>
        </p:nvSpPr>
        <p:spPr bwMode="blackWhite">
          <a:xfrm rot="5400000">
            <a:off x="2201069" y="1642269"/>
            <a:ext cx="1027112" cy="1441450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AutoShape 5"/>
          <p:cNvSpPr>
            <a:spLocks noChangeArrowheads="1"/>
          </p:cNvSpPr>
          <p:nvPr>
            <p:custDataLst>
              <p:tags r:id="rId12"/>
            </p:custDataLst>
          </p:nvPr>
        </p:nvSpPr>
        <p:spPr bwMode="blackWhite">
          <a:xfrm rot="16200000" flipV="1">
            <a:off x="2177257" y="4182269"/>
            <a:ext cx="1073150" cy="1443037"/>
          </a:xfrm>
          <a:prstGeom prst="rightArrow">
            <a:avLst>
              <a:gd name="adj1" fmla="val 67806"/>
              <a:gd name="adj2" fmla="val 20509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blackWhite">
          <a:xfrm>
            <a:off x="2317750" y="1995314"/>
            <a:ext cx="760413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X2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blackWhite">
          <a:xfrm>
            <a:off x="850900" y="3220864"/>
            <a:ext cx="85725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blackWhite">
          <a:xfrm>
            <a:off x="1954213" y="3011488"/>
            <a:ext cx="1490662" cy="12604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93775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Y1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blackWhite">
          <a:xfrm>
            <a:off x="3714750" y="3198639"/>
            <a:ext cx="85725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X3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blackWhite">
          <a:xfrm>
            <a:off x="2268538" y="4487689"/>
            <a:ext cx="92710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 anchorCtr="1">
            <a:spAutoFit/>
          </a:bodyPr>
          <a:lstStyle/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X14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953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的改善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圆角矩形标注 55"/>
          <p:cNvSpPr/>
          <p:nvPr/>
        </p:nvSpPr>
        <p:spPr>
          <a:xfrm>
            <a:off x="5857875" y="5143500"/>
            <a:ext cx="3000375" cy="928688"/>
          </a:xfrm>
          <a:prstGeom prst="wedgeRoundRectCallout">
            <a:avLst>
              <a:gd name="adj1" fmla="val -61409"/>
              <a:gd name="adj2" fmla="val -186972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导致了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的发生，而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X11,X12,X13,X14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又导致了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的发生， 你需要阐释你如何通过控制潜在原因来控制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X1?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4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5"/>
          <p:cNvGraphicFramePr/>
          <p:nvPr/>
        </p:nvGraphicFramePr>
        <p:xfrm>
          <a:off x="231775" y="946150"/>
          <a:ext cx="8496300" cy="5315712"/>
        </p:xfrm>
        <a:graphic>
          <a:graphicData uri="http://schemas.openxmlformats.org/drawingml/2006/table">
            <a:tbl>
              <a:tblPr/>
              <a:tblGrid>
                <a:gridCol w="574675"/>
                <a:gridCol w="649287"/>
                <a:gridCol w="503238"/>
                <a:gridCol w="1368425"/>
                <a:gridCol w="3600450"/>
                <a:gridCol w="936625"/>
                <a:gridCol w="8636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阶段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流程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NO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关键因素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改善措施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DM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阶段快赢机会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 vMerge="1"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AI 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阶段措施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 vMerge="1">
                  <a:tcPr/>
                </a:tc>
                <a:tc rowSpan="3"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a typeface="微软雅黑" panose="020B0503020204020204" pitchFamily="34" charset="-122"/>
                      </a:endParaRPr>
                    </a:p>
                  </a:txBody>
                  <a:tcPr marL="90488" marR="90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233" name="灯片编号占位符 9"/>
          <p:cNvSpPr txBox="1"/>
          <p:nvPr/>
        </p:nvSpPr>
        <p:spPr bwMode="auto">
          <a:xfrm>
            <a:off x="8232775" y="6303963"/>
            <a:ext cx="476250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fld id="{2119023E-C15B-4908-8EC0-735946F143BD}" type="slidenum">
              <a:rPr lang="en-US" altLang="zh-CN">
                <a:ea typeface="微软雅黑" panose="020B0503020204020204" pitchFamily="34" charset="-122"/>
                <a:cs typeface="Arial" panose="020B0604020202020204" pitchFamily="34" charset="0"/>
              </a:rPr>
            </a:fld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234" name="Rectangle 9"/>
          <p:cNvSpPr>
            <a:spLocks noChangeArrowheads="1"/>
          </p:cNvSpPr>
          <p:nvPr/>
        </p:nvSpPr>
        <p:spPr bwMode="auto">
          <a:xfrm>
            <a:off x="138113" y="71438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所有改善措施列表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6710363" cy="3698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dirty="0" smtClean="0">
                <a:ea typeface="微软雅黑" panose="020B0503020204020204" pitchFamily="34" charset="-122"/>
              </a:rPr>
              <a:t>控制阶段</a:t>
            </a:r>
            <a:r>
              <a:rPr lang="en-US" altLang="zh-CN" dirty="0" smtClean="0">
                <a:ea typeface="微软雅黑" panose="020B0503020204020204" pitchFamily="34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ontrol Phase)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6705600" y="1968500"/>
            <a:ext cx="2209800" cy="3263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控制计划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标准作业指导书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潜在失效模式及后果分析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项目收益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项目心得体会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下一步计划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3657600" y="925513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工具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1600200" y="925513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6172200" y="925513"/>
            <a:ext cx="2971800" cy="4591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项目输出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431800" y="2743200"/>
            <a:ext cx="1435100" cy="101282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</a:rPr>
              <a:t>控制阶段</a:t>
            </a: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chemeClr val="tx1"/>
                </a:solidFill>
                <a:ea typeface="微软雅黑" panose="020B0503020204020204" pitchFamily="34" charset="-122"/>
              </a:rPr>
              <a:t>ontrol Phase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266700" y="3868738"/>
            <a:ext cx="1752600" cy="628377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目的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维持改善成果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49161" name="Picture 18" descr="j030960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9125" y="1276350"/>
            <a:ext cx="1114425" cy="1282700"/>
          </a:xfrm>
          <a:prstGeom prst="rect">
            <a:avLst/>
          </a:prstGeom>
          <a:noFill/>
          <a:ln w="139700" algn="ctr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49162" name="Rectangle 7"/>
          <p:cNvSpPr>
            <a:spLocks noChangeArrowheads="1"/>
          </p:cNvSpPr>
          <p:nvPr/>
        </p:nvSpPr>
        <p:spPr bwMode="auto">
          <a:xfrm>
            <a:off x="2043113" y="5256213"/>
            <a:ext cx="2282825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C6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成果确认及固化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2057400" y="4695825"/>
            <a:ext cx="2282825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C5 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项目绩效跟踪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情况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4" name="Rectangle 7"/>
          <p:cNvSpPr>
            <a:spLocks noChangeArrowheads="1"/>
          </p:cNvSpPr>
          <p:nvPr/>
        </p:nvSpPr>
        <p:spPr bwMode="auto">
          <a:xfrm>
            <a:off x="2030413" y="5773738"/>
            <a:ext cx="233680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C7 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项目财务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收益预估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2071688" y="3887788"/>
            <a:ext cx="2309812" cy="33496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C4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改善前后对比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6" name="Rectangle 4"/>
          <p:cNvSpPr>
            <a:spLocks noChangeArrowheads="1"/>
          </p:cNvSpPr>
          <p:nvPr/>
        </p:nvSpPr>
        <p:spPr bwMode="auto">
          <a:xfrm>
            <a:off x="2057400" y="1724025"/>
            <a:ext cx="2324100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C1 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制定控制计划计划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7" name="Rectangle 5"/>
          <p:cNvSpPr>
            <a:spLocks noChangeArrowheads="1"/>
          </p:cNvSpPr>
          <p:nvPr/>
        </p:nvSpPr>
        <p:spPr bwMode="auto">
          <a:xfrm>
            <a:off x="2057400" y="3381375"/>
            <a:ext cx="2309813" cy="3365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C3 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Y的改善前后对比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4325938" y="3152775"/>
            <a:ext cx="2347912" cy="1173163"/>
          </a:xfrm>
          <a:prstGeom prst="homePlate">
            <a:avLst>
              <a:gd name="adj" fmla="val 33310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SPC/</a:t>
            </a: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流程能力分析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假设检验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69" name="Rectangle 7"/>
          <p:cNvSpPr>
            <a:spLocks noChangeArrowheads="1"/>
          </p:cNvSpPr>
          <p:nvPr/>
        </p:nvSpPr>
        <p:spPr bwMode="auto">
          <a:xfrm>
            <a:off x="2057400" y="2416175"/>
            <a:ext cx="2282825" cy="58261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C2  </a:t>
            </a:r>
            <a:r>
              <a:rPr lang="en-US" altLang="en-US" sz="16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改善措施小结和标准化</a:t>
            </a:r>
            <a:endParaRPr lang="en-US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blackWhite">
          <a:xfrm>
            <a:off x="4325938" y="2374900"/>
            <a:ext cx="2225675" cy="627063"/>
          </a:xfrm>
          <a:prstGeom prst="homePlate">
            <a:avLst>
              <a:gd name="adj" fmla="val 81424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标准化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blackWhite">
          <a:xfrm>
            <a:off x="4325938" y="1487488"/>
            <a:ext cx="2238375" cy="641350"/>
          </a:xfrm>
          <a:prstGeom prst="homePlate">
            <a:avLst>
              <a:gd name="adj" fmla="val 44577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控制计划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防错</a:t>
            </a:r>
            <a:endParaRPr lang="zh-CN" altLang="en-US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172" name="Rectangle 11"/>
          <p:cNvSpPr>
            <a:spLocks noChangeArrowheads="1"/>
          </p:cNvSpPr>
          <p:nvPr/>
        </p:nvSpPr>
        <p:spPr bwMode="auto">
          <a:xfrm>
            <a:off x="228600" y="3550416"/>
            <a:ext cx="1828800" cy="36676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3399"/>
            </a:solidFill>
            <a:miter lim="800000"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3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C1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控制计划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0179" name="Object 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800" y="1031875"/>
            <a:ext cx="8785225" cy="32845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73" name="Group 145"/>
          <p:cNvGraphicFramePr>
            <a:graphicFrameLocks noGrp="1"/>
          </p:cNvGraphicFramePr>
          <p:nvPr/>
        </p:nvGraphicFramePr>
        <p:xfrm>
          <a:off x="304800" y="1103313"/>
          <a:ext cx="8588375" cy="5040314"/>
        </p:xfrm>
        <a:graphic>
          <a:graphicData uri="http://schemas.openxmlformats.org/drawingml/2006/table">
            <a:tbl>
              <a:tblPr/>
              <a:tblGrid>
                <a:gridCol w="450850"/>
                <a:gridCol w="1079500"/>
                <a:gridCol w="1008063"/>
                <a:gridCol w="1152525"/>
                <a:gridCol w="1223962"/>
                <a:gridCol w="1439863"/>
                <a:gridCol w="1152525"/>
                <a:gridCol w="1081087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NO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流程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改善点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以前的问题描述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新方法描述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实施人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实施日期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新标准编号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8" name="Rectangle 6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C2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改善措施小结和标准化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ject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14875" y="1357313"/>
            <a:ext cx="4284663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138113" y="87313"/>
            <a:ext cx="71882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C3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Y的改善前后对比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2228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4362450" cy="2714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9" name="Rectangle 24"/>
          <p:cNvSpPr>
            <a:spLocks noChangeArrowheads="1"/>
          </p:cNvSpPr>
          <p:nvPr/>
        </p:nvSpPr>
        <p:spPr bwMode="auto">
          <a:xfrm rot="-1980000">
            <a:off x="2743200" y="2144713"/>
            <a:ext cx="3532188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2230" name="Rectangle 12"/>
          <p:cNvSpPr>
            <a:spLocks noChangeArrowheads="1"/>
          </p:cNvSpPr>
          <p:nvPr/>
        </p:nvSpPr>
        <p:spPr bwMode="auto">
          <a:xfrm>
            <a:off x="285750" y="4143375"/>
            <a:ext cx="4591050" cy="2214563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Minitab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中假设检验分析结果：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P&gt;0.05?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2231" name="圆角矩形标注 7"/>
          <p:cNvSpPr>
            <a:spLocks noChangeArrowheads="1"/>
          </p:cNvSpPr>
          <p:nvPr/>
        </p:nvSpPr>
        <p:spPr bwMode="auto">
          <a:xfrm>
            <a:off x="5214938" y="5357813"/>
            <a:ext cx="3749675" cy="989012"/>
          </a:xfrm>
          <a:prstGeom prst="wedgeRoundRectCallout">
            <a:avLst>
              <a:gd name="adj1" fmla="val -74819"/>
              <a:gd name="adj2" fmla="val -384528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的改善前后进行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和流程能力评价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应该是可控的，符合规格要求的。必要时进行假设检验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ject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14875" y="1357313"/>
            <a:ext cx="40005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C4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X的改善前后对比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714375" y="5643563"/>
            <a:ext cx="3786188" cy="642937"/>
          </a:xfrm>
          <a:prstGeom prst="wedgeRoundRectCallout">
            <a:avLst>
              <a:gd name="adj1" fmla="val 65977"/>
              <a:gd name="adj2" fmla="val -263829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的改善前后进行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SPC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和流程能力评价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应该是可控的，符合规格要求的。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4071938" cy="2714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4" name="Rectangle 24"/>
          <p:cNvSpPr>
            <a:spLocks noChangeArrowheads="1"/>
          </p:cNvSpPr>
          <p:nvPr/>
        </p:nvSpPr>
        <p:spPr bwMode="auto">
          <a:xfrm rot="-1980000">
            <a:off x="2755900" y="2185988"/>
            <a:ext cx="3384550" cy="11525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CC0000"/>
                </a:solidFill>
                <a:ea typeface="微软雅黑" panose="020B0503020204020204" pitchFamily="34" charset="-122"/>
              </a:rPr>
              <a:t>Example Only </a:t>
            </a:r>
            <a:endParaRPr lang="en-US" altLang="zh-CN" sz="1200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13" name="Group 141"/>
          <p:cNvGraphicFramePr>
            <a:graphicFrameLocks noGrp="1"/>
          </p:cNvGraphicFramePr>
          <p:nvPr/>
        </p:nvGraphicFramePr>
        <p:xfrm>
          <a:off x="214313" y="1357313"/>
          <a:ext cx="8715375" cy="2270125"/>
        </p:xfrm>
        <a:graphic>
          <a:graphicData uri="http://schemas.openxmlformats.org/drawingml/2006/table">
            <a:tbl>
              <a:tblPr/>
              <a:tblGrid>
                <a:gridCol w="1006475"/>
                <a:gridCol w="922337"/>
                <a:gridCol w="704850"/>
                <a:gridCol w="776288"/>
                <a:gridCol w="588962"/>
                <a:gridCol w="588963"/>
                <a:gridCol w="590550"/>
                <a:gridCol w="588962"/>
                <a:gridCol w="588963"/>
                <a:gridCol w="590550"/>
                <a:gridCol w="588962"/>
                <a:gridCol w="590550"/>
                <a:gridCol w="588963"/>
              </a:tblGrid>
              <a:tr h="377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项目指标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名称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平均值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改善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目标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项目实施后数据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数据跟踪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782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F5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项目指标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Y1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项目指标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Y2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关联指标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Y’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49" name="Rectangle 137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C5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项目绩效跟踪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情况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357688" y="5857875"/>
            <a:ext cx="3857625" cy="642938"/>
          </a:xfrm>
          <a:prstGeom prst="wedgeRoundRectCallout">
            <a:avLst>
              <a:gd name="adj1" fmla="val -138461"/>
              <a:gd name="adj2" fmla="val -425196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此页表格最好有相关方确认并签字认可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357438" y="1221691"/>
            <a:ext cx="1295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输入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u="sng" dirty="0">
                <a:solidFill>
                  <a:schemeClr val="accent2"/>
                </a:solidFill>
                <a:ea typeface="微软雅黑" panose="020B0503020204020204" pitchFamily="34" charset="-122"/>
              </a:rPr>
              <a:t>I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nput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315" name="Rectangle 26"/>
          <p:cNvSpPr>
            <a:spLocks noChangeArrowheads="1"/>
          </p:cNvSpPr>
          <p:nvPr/>
        </p:nvSpPr>
        <p:spPr bwMode="auto">
          <a:xfrm>
            <a:off x="785813" y="1221691"/>
            <a:ext cx="1295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供应商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u="sng" dirty="0">
                <a:solidFill>
                  <a:schemeClr val="accent2"/>
                </a:solidFill>
                <a:ea typeface="微软雅黑" panose="020B0503020204020204" pitchFamily="34" charset="-122"/>
              </a:rPr>
              <a:t>S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upplier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316" name="Rectangle 27"/>
          <p:cNvSpPr>
            <a:spLocks noChangeArrowheads="1"/>
          </p:cNvSpPr>
          <p:nvPr/>
        </p:nvSpPr>
        <p:spPr bwMode="auto">
          <a:xfrm>
            <a:off x="5786438" y="1221691"/>
            <a:ext cx="1295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输出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u="sng" dirty="0">
                <a:solidFill>
                  <a:schemeClr val="accent2"/>
                </a:solidFill>
                <a:ea typeface="微软雅黑" panose="020B0503020204020204" pitchFamily="34" charset="-122"/>
              </a:rPr>
              <a:t>O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utput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23261" name="Rectangle 29"/>
          <p:cNvSpPr>
            <a:spLocks noChangeArrowheads="1"/>
          </p:cNvSpPr>
          <p:nvPr/>
        </p:nvSpPr>
        <p:spPr bwMode="blackWhite">
          <a:xfrm>
            <a:off x="4071938" y="1221691"/>
            <a:ext cx="1295400" cy="5334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流程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u="sng" dirty="0">
                <a:solidFill>
                  <a:schemeClr val="accent2"/>
                </a:solidFill>
                <a:ea typeface="微软雅黑" panose="020B0503020204020204" pitchFamily="34" charset="-122"/>
              </a:rPr>
              <a:t>P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rocess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318" name="Rectangle 27"/>
          <p:cNvSpPr>
            <a:spLocks noChangeArrowheads="1"/>
          </p:cNvSpPr>
          <p:nvPr/>
        </p:nvSpPr>
        <p:spPr bwMode="auto">
          <a:xfrm>
            <a:off x="7429500" y="1221691"/>
            <a:ext cx="1295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客户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zh-CN" sz="1600" u="sng" dirty="0">
                <a:solidFill>
                  <a:schemeClr val="accent2"/>
                </a:solidFill>
                <a:ea typeface="微软雅黑" panose="020B0503020204020204" pitchFamily="34" charset="-122"/>
              </a:rPr>
              <a:t>C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ustomer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85813" y="2007503"/>
            <a:ext cx="1295400" cy="428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  <a:latin typeface="+mn-lt"/>
              <a:ea typeface="方正姚体" pitchFamily="2" charset="-122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071938" y="2007503"/>
            <a:ext cx="1295400" cy="428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  <a:latin typeface="+mn-lt"/>
              <a:ea typeface="方正姚体" pitchFamily="2" charset="-122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5786438" y="2007503"/>
            <a:ext cx="1295400" cy="428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  <a:latin typeface="+mn-lt"/>
              <a:ea typeface="方正姚体" pitchFamily="2" charset="-122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7429500" y="2007503"/>
            <a:ext cx="1295400" cy="428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  <a:latin typeface="+mn-lt"/>
              <a:ea typeface="方正姚体" pitchFamily="2" charset="-122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357438" y="2007503"/>
            <a:ext cx="1295400" cy="428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+mn-lt"/>
              <a:ea typeface="方正姚体" pitchFamily="2" charset="-122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项目范围    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-   </a:t>
            </a:r>
            <a:r>
              <a:rPr lang="en-US" altLang="zh-CN" sz="2400" dirty="0">
                <a:ea typeface="微软雅黑" panose="020B0503020204020204" pitchFamily="34" charset="-122"/>
              </a:rPr>
              <a:t>SIPOC</a:t>
            </a:r>
            <a:endParaRPr lang="en-US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13325" name="圆角矩形标注 12"/>
          <p:cNvSpPr>
            <a:spLocks noChangeArrowheads="1"/>
          </p:cNvSpPr>
          <p:nvPr/>
        </p:nvSpPr>
        <p:spPr bwMode="auto">
          <a:xfrm>
            <a:off x="6072188" y="4436378"/>
            <a:ext cx="2214562" cy="1285875"/>
          </a:xfrm>
          <a:prstGeom prst="wedgeRoundRectCallout">
            <a:avLst>
              <a:gd name="adj1" fmla="val -36856"/>
              <a:gd name="adj2" fmla="val -212394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项目的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及相关联的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应该包含在这里。（可参见下一页）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都应该是可以量化的指标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2928938" y="4436378"/>
            <a:ext cx="2214562" cy="1285875"/>
          </a:xfrm>
          <a:prstGeom prst="wedgeRoundRectCallout">
            <a:avLst>
              <a:gd name="adj1" fmla="val 27852"/>
              <a:gd name="adj2" fmla="val -218759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+mn-lt"/>
                <a:ea typeface="微软雅黑" panose="020B0503020204020204" pitchFamily="34" charset="-122"/>
              </a:rPr>
              <a:t>项目关注的流程起点和终点及重要流程。</a:t>
            </a:r>
            <a:endParaRPr lang="en-US" altLang="zh-CN" sz="1400" dirty="0">
              <a:solidFill>
                <a:srgbClr val="FFFF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214313" y="3507691"/>
            <a:ext cx="2214562" cy="1285875"/>
          </a:xfrm>
          <a:prstGeom prst="wedgeRoundRectCallout">
            <a:avLst>
              <a:gd name="adj1" fmla="val 64213"/>
              <a:gd name="adj2" fmla="val -135975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通常是相关流程的人员，设备，测量仪器，作业方法，原材料等。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124075" y="2499628"/>
            <a:ext cx="2305050" cy="1579563"/>
          </a:xfrm>
          <a:prstGeom prst="wedgeRoundRectCallout">
            <a:avLst>
              <a:gd name="adj1" fmla="val 11500"/>
              <a:gd name="adj2" fmla="val -170602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在定义阶段，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SIPOC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图的目的是确定项目的流程边界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(Process)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，以及要解决的问题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(Output) 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以及解决问题时要关注的方面（</a:t>
            </a:r>
            <a:r>
              <a:rPr lang="en-US" altLang="zh-CN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Input</a:t>
            </a: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285750" y="1214438"/>
            <a:ext cx="8280400" cy="2016125"/>
          </a:xfrm>
          <a:prstGeom prst="rect">
            <a:avLst/>
          </a:prstGeom>
          <a:solidFill>
            <a:srgbClr val="89C4FF"/>
          </a:solidFill>
          <a:ln w="9525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项目在改善成功后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还需要维持一年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您如何维持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新标准是否适用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有没有培训相关人员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是否遵守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谁来监督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是否能够提供书面证据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项目还存在哪些控制不好的地方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?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C6 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成果确认及固化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539750" y="1125538"/>
            <a:ext cx="6840538" cy="6477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项目期间的财务收益，未来一年的财务效果重新预估？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6323" name="Rectangle 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C7  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项目财务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收益预估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357688" y="5572125"/>
            <a:ext cx="3857625" cy="642938"/>
          </a:xfrm>
          <a:prstGeom prst="wedgeRoundRectCallout">
            <a:avLst>
              <a:gd name="adj1" fmla="val -63915"/>
              <a:gd name="adj2" fmla="val -546807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此页最好附上有财务确认并签字认可的扫描件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42938" y="1287463"/>
            <a:ext cx="7643812" cy="88265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一、项目心得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需要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字以上，需要具体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642938" y="4287838"/>
            <a:ext cx="7643812" cy="1281112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二、下一步工作计划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项目成果如何保持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; 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项目是否存在待完善之处项目，成果能否逐步推广到其他领域。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138113" y="87313"/>
            <a:ext cx="6710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项目心得和下一步计划</a:t>
            </a:r>
            <a:endParaRPr lang="en-US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6713"/>
          </a:xfrm>
          <a:prstGeom prst="rect">
            <a:avLst/>
          </a:prstGeom>
        </p:spPr>
        <p:txBody>
          <a:bodyPr/>
          <a:lstStyle/>
          <a:p>
            <a:fld id="{50ED1EB7-382E-4943-B068-F417BA7A4F46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ChangeArrowheads="1"/>
          </p:cNvSpPr>
          <p:nvPr/>
        </p:nvSpPr>
        <p:spPr bwMode="blackWhite">
          <a:xfrm>
            <a:off x="1143000" y="4378325"/>
            <a:ext cx="1557338" cy="9906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是否需要细分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？是否有关联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的指标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Y’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？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3810000" y="4081463"/>
            <a:ext cx="4419600" cy="1609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Y1? 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技术定义？ 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Y2?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Y3?      </a:t>
            </a:r>
            <a:r>
              <a:rPr lang="zh-CN" altLang="en-US" dirty="0">
                <a:solidFill>
                  <a:schemeClr val="hlink"/>
                </a:solidFill>
                <a:ea typeface="微软雅黑" panose="020B0503020204020204" pitchFamily="34" charset="-122"/>
              </a:rPr>
              <a:t>尽量在此添加关联图</a:t>
            </a:r>
            <a:endParaRPr lang="zh-CN" altLang="en-US" dirty="0">
              <a:solidFill>
                <a:schemeClr val="hlink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Y’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（关联指标）</a:t>
            </a: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AutoShape 12"/>
          <p:cNvSpPr>
            <a:spLocks noChangeArrowheads="1"/>
          </p:cNvSpPr>
          <p:nvPr/>
        </p:nvSpPr>
        <p:spPr bwMode="auto">
          <a:xfrm rot="-5400000">
            <a:off x="2901157" y="4572793"/>
            <a:ext cx="723900" cy="6016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blackWhite">
          <a:xfrm>
            <a:off x="1143000" y="2384425"/>
            <a:ext cx="1484313" cy="9302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的定义</a:t>
            </a:r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3810000" y="2170113"/>
            <a:ext cx="4495800" cy="1174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如何定义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pitchFamily="34" charset="-122"/>
              </a:rPr>
              <a:t>”Y”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？ 日常测量频率？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项目是否成功的评价频率是多久一次。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3" name="AutoShape 15"/>
          <p:cNvSpPr>
            <a:spLocks noChangeArrowheads="1"/>
          </p:cNvSpPr>
          <p:nvPr/>
        </p:nvSpPr>
        <p:spPr bwMode="auto">
          <a:xfrm rot="-5400000">
            <a:off x="2901157" y="2548731"/>
            <a:ext cx="723900" cy="6016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D4   Y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定义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285875" y="857250"/>
            <a:ext cx="3286125" cy="1428750"/>
          </a:xfrm>
          <a:prstGeom prst="wedgeRoundRectCallout">
            <a:avLst>
              <a:gd name="adj1" fmla="val 93807"/>
              <a:gd name="adj2" fmla="val 92853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的描述应该清晰，需要包含相关的计算公式（必要时），如何测量需要表达，测量频率及评价频率如何？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是否需要分解？ 相关联的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有哪些？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 rot="-1363767">
            <a:off x="1692275" y="1412875"/>
            <a:ext cx="5849938" cy="1884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CCFFCC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blackWhite">
          <a:xfrm>
            <a:off x="971550" y="3716338"/>
            <a:ext cx="1655763" cy="6477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基线</a:t>
            </a:r>
            <a:endParaRPr lang="en-US" altLang="ko-KR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971550" y="4579938"/>
            <a:ext cx="1655763" cy="1296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en-US" altLang="zh-CN" sz="1400" dirty="0">
              <a:solidFill>
                <a:srgbClr val="A50021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blackWhite">
          <a:xfrm>
            <a:off x="3636963" y="2852738"/>
            <a:ext cx="1655762" cy="6477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目标</a:t>
            </a:r>
            <a:endParaRPr lang="en-US" altLang="ko-KR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636963" y="3716338"/>
            <a:ext cx="1655762" cy="1368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en-US" altLang="zh-CN" sz="1400" dirty="0">
              <a:solidFill>
                <a:srgbClr val="A50021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blackWhite">
          <a:xfrm>
            <a:off x="6372225" y="1844675"/>
            <a:ext cx="1655763" cy="6477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极限目标</a:t>
            </a:r>
            <a:endParaRPr lang="en-US" altLang="ko-KR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3708400" y="5589588"/>
            <a:ext cx="5184775" cy="6604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基线数据来源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:  XXXX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~XX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月； 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报表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目标及极限目标设定理由：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303" name="Rectangle 22"/>
          <p:cNvSpPr>
            <a:spLocks noChangeArrowheads="1"/>
          </p:cNvSpPr>
          <p:nvPr/>
        </p:nvSpPr>
        <p:spPr bwMode="auto">
          <a:xfrm>
            <a:off x="6372225" y="2708275"/>
            <a:ext cx="1655763" cy="1368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en-US" altLang="zh-CN" sz="1400" dirty="0">
              <a:solidFill>
                <a:srgbClr val="A50021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D5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基线与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目标陈述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308" name="Freeform 20"/>
          <p:cNvSpPr/>
          <p:nvPr/>
        </p:nvSpPr>
        <p:spPr bwMode="auto">
          <a:xfrm>
            <a:off x="612775" y="4221163"/>
            <a:ext cx="8280400" cy="2016125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1860" y="1270"/>
              </a:cxn>
              <a:cxn ang="0">
                <a:pos x="1856" y="779"/>
              </a:cxn>
              <a:cxn ang="0">
                <a:pos x="3539" y="761"/>
              </a:cxn>
              <a:cxn ang="0">
                <a:pos x="3538" y="181"/>
              </a:cxn>
              <a:cxn ang="0">
                <a:pos x="4808" y="181"/>
              </a:cxn>
              <a:cxn ang="0">
                <a:pos x="4808" y="272"/>
              </a:cxn>
              <a:cxn ang="0">
                <a:pos x="5216" y="136"/>
              </a:cxn>
              <a:cxn ang="0">
                <a:pos x="4808" y="0"/>
              </a:cxn>
              <a:cxn ang="0">
                <a:pos x="4808" y="90"/>
              </a:cxn>
              <a:cxn ang="0">
                <a:pos x="3447" y="90"/>
              </a:cxn>
              <a:cxn ang="0">
                <a:pos x="3447" y="680"/>
              </a:cxn>
              <a:cxn ang="0">
                <a:pos x="1769" y="680"/>
              </a:cxn>
              <a:cxn ang="0">
                <a:pos x="1769" y="1179"/>
              </a:cxn>
              <a:cxn ang="0">
                <a:pos x="0" y="1179"/>
              </a:cxn>
              <a:cxn ang="0">
                <a:pos x="0" y="1270"/>
              </a:cxn>
            </a:cxnLst>
            <a:rect l="0" t="0" r="r" b="b"/>
            <a:pathLst>
              <a:path w="5216" h="1270">
                <a:moveTo>
                  <a:pt x="0" y="1270"/>
                </a:moveTo>
                <a:lnTo>
                  <a:pt x="1860" y="1270"/>
                </a:lnTo>
                <a:lnTo>
                  <a:pt x="1856" y="779"/>
                </a:lnTo>
                <a:lnTo>
                  <a:pt x="3539" y="761"/>
                </a:lnTo>
                <a:lnTo>
                  <a:pt x="3538" y="181"/>
                </a:lnTo>
                <a:lnTo>
                  <a:pt x="4808" y="181"/>
                </a:lnTo>
                <a:lnTo>
                  <a:pt x="4808" y="272"/>
                </a:lnTo>
                <a:lnTo>
                  <a:pt x="5216" y="136"/>
                </a:lnTo>
                <a:lnTo>
                  <a:pt x="4808" y="0"/>
                </a:lnTo>
                <a:lnTo>
                  <a:pt x="4808" y="90"/>
                </a:lnTo>
                <a:lnTo>
                  <a:pt x="3447" y="90"/>
                </a:lnTo>
                <a:lnTo>
                  <a:pt x="3447" y="680"/>
                </a:lnTo>
                <a:lnTo>
                  <a:pt x="1769" y="680"/>
                </a:lnTo>
                <a:lnTo>
                  <a:pt x="1769" y="1179"/>
                </a:lnTo>
                <a:lnTo>
                  <a:pt x="0" y="1179"/>
                </a:lnTo>
                <a:lnTo>
                  <a:pt x="0" y="127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4313" y="857250"/>
            <a:ext cx="3286125" cy="1428750"/>
          </a:xfrm>
          <a:prstGeom prst="wedgeRoundRectCallout">
            <a:avLst>
              <a:gd name="adj1" fmla="val 92977"/>
              <a:gd name="adj2" fmla="val 302046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需要表达选择目标及极限目标的设定理由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?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基线数据通常需要参加培训前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3~12</a:t>
            </a:r>
            <a:r>
              <a:rPr lang="zh-CN" altLang="en-US" sz="14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个月数据。</a:t>
            </a:r>
            <a:endParaRPr lang="en-US" altLang="zh-CN" sz="14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5"/>
          <p:cNvSpPr txBox="1">
            <a:spLocks noChangeArrowheads="1"/>
          </p:cNvSpPr>
          <p:nvPr/>
        </p:nvSpPr>
        <p:spPr bwMode="blackWhite">
          <a:xfrm>
            <a:off x="533400" y="1196975"/>
            <a:ext cx="4038600" cy="498475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直接财务收益</a:t>
            </a:r>
            <a:endParaRPr lang="en-US" altLang="ko-KR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33400" y="1663700"/>
            <a:ext cx="4038600" cy="3584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6699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118800" bIns="118800"/>
          <a:lstStyle/>
          <a:p>
            <a:pPr latinLnBrk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en-US" altLang="ko-KR" sz="16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blackWhite">
          <a:xfrm>
            <a:off x="4800600" y="1196975"/>
            <a:ext cx="4038600" cy="457200"/>
          </a:xfrm>
          <a:prstGeom prst="rect">
            <a:avLst/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algn="ctr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无形财务收益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800600" y="1654175"/>
            <a:ext cx="4038600" cy="2206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6699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118800" bIns="118800"/>
          <a:lstStyle/>
          <a:p>
            <a:pPr latinLnBrk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ko-KR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atinLnBrk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ko-KR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atinLnBrk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kumimoji="1" lang="ko-KR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blackWhite">
          <a:xfrm>
            <a:off x="5000625" y="4786313"/>
            <a:ext cx="3130550" cy="1016000"/>
          </a:xfrm>
          <a:prstGeom prst="roundRect">
            <a:avLst>
              <a:gd name="adj" fmla="val 16667"/>
            </a:avLst>
          </a:prstGeom>
          <a:solidFill>
            <a:srgbClr val="C2DBF8"/>
          </a:solidFill>
          <a:ln w="127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项目结束后一年的预计财务收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益</a:t>
            </a:r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XXXX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元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27330" indent="-227330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6391" name="Picture 10" descr="SYMBOL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5113" y="5661025"/>
            <a:ext cx="755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Object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929063"/>
            <a:ext cx="792163" cy="609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D6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财务收益预估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714500" y="5072063"/>
            <a:ext cx="2214563" cy="1285875"/>
          </a:xfrm>
          <a:prstGeom prst="wedgeRoundRectCallout">
            <a:avLst>
              <a:gd name="adj1" fmla="val -25762"/>
              <a:gd name="adj2" fmla="val -290931"/>
              <a:gd name="adj3" fmla="val 16667"/>
            </a:avLst>
          </a:prstGeom>
          <a:solidFill>
            <a:srgbClr val="3333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需要注明公式，以及基础数据，计算流程最好以表格展示。</a:t>
            </a:r>
            <a:endParaRPr lang="en-US" altLang="zh-CN" sz="1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endParaRPr lang="en-US" altLang="zh-CN" sz="1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3000375" y="2357438"/>
            <a:ext cx="2363788" cy="1285875"/>
          </a:xfrm>
          <a:prstGeom prst="wedgeRoundRectCallout">
            <a:avLst>
              <a:gd name="adj1" fmla="val 86468"/>
              <a:gd name="adj2" fmla="val -72347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F9F9F9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无形财务收益应该与本项目有关。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描述应该具体，是本项目暂时无法用金钱衡量的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rgbClr val="FFFF00"/>
                </a:solidFill>
                <a:ea typeface="微软雅黑" panose="020B0503020204020204" pitchFamily="34" charset="-122"/>
              </a:rPr>
              <a:t>收益</a:t>
            </a:r>
            <a:endParaRPr lang="en-US" altLang="zh-CN" sz="1400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AutoShape 2"/>
          <p:cNvCxnSpPr>
            <a:cxnSpLocks noChangeShapeType="1"/>
            <a:endCxn id="1035" idx="0"/>
          </p:cNvCxnSpPr>
          <p:nvPr/>
        </p:nvCxnSpPr>
        <p:spPr bwMode="auto">
          <a:xfrm rot="16200000" flipH="1">
            <a:off x="5531644" y="1745457"/>
            <a:ext cx="714375" cy="30813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028" name="AutoShape 3"/>
          <p:cNvCxnSpPr>
            <a:cxnSpLocks noChangeShapeType="1"/>
            <a:endCxn id="1032" idx="0"/>
          </p:cNvCxnSpPr>
          <p:nvPr/>
        </p:nvCxnSpPr>
        <p:spPr bwMode="auto">
          <a:xfrm rot="16200000" flipH="1">
            <a:off x="4785519" y="2510632"/>
            <a:ext cx="714375" cy="15509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029" name="AutoShape 4"/>
          <p:cNvCxnSpPr>
            <a:cxnSpLocks noChangeShapeType="1"/>
            <a:endCxn id="1034" idx="0"/>
          </p:cNvCxnSpPr>
          <p:nvPr/>
        </p:nvCxnSpPr>
        <p:spPr bwMode="auto">
          <a:xfrm rot="5400000">
            <a:off x="3244850" y="2530476"/>
            <a:ext cx="714375" cy="15113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030" name="AutoShape 5"/>
          <p:cNvCxnSpPr>
            <a:cxnSpLocks noChangeShapeType="1"/>
            <a:endCxn id="1033" idx="0"/>
          </p:cNvCxnSpPr>
          <p:nvPr/>
        </p:nvCxnSpPr>
        <p:spPr bwMode="auto">
          <a:xfrm rot="5400000">
            <a:off x="2496344" y="1777207"/>
            <a:ext cx="714375" cy="30178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</a:ln>
        </p:spPr>
      </p:cxnSp>
      <p:sp>
        <p:nvSpPr>
          <p:cNvPr id="1031" name="Rectangle 8"/>
          <p:cNvSpPr>
            <a:spLocks noChangeArrowheads="1"/>
          </p:cNvSpPr>
          <p:nvPr/>
        </p:nvSpPr>
        <p:spPr bwMode="blackWhite">
          <a:xfrm>
            <a:off x="3714750" y="3643313"/>
            <a:ext cx="1273175" cy="73183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姓名：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blackWhite">
          <a:xfrm>
            <a:off x="5265738" y="3643313"/>
            <a:ext cx="1304925" cy="73183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姓名：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blackWhite">
          <a:xfrm>
            <a:off x="708025" y="3643313"/>
            <a:ext cx="1271588" cy="73183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姓名：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blackWhite">
          <a:xfrm>
            <a:off x="2203450" y="3643313"/>
            <a:ext cx="1284288" cy="73183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姓名：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blackWhite">
          <a:xfrm>
            <a:off x="6796088" y="3643313"/>
            <a:ext cx="1265237" cy="73183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姓名：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blackWhite">
          <a:xfrm>
            <a:off x="3429000" y="2357438"/>
            <a:ext cx="1928813" cy="654050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项目组长：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每周投入时间：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blackWhite">
          <a:xfrm>
            <a:off x="3429000" y="642938"/>
            <a:ext cx="1928813" cy="357187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倡导者：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38" name="直接连接符 38"/>
          <p:cNvCxnSpPr>
            <a:cxnSpLocks noChangeShapeType="1"/>
            <a:stCxn id="1036" idx="0"/>
            <a:endCxn id="1037" idx="2"/>
          </p:cNvCxnSpPr>
          <p:nvPr/>
        </p:nvCxnSpPr>
        <p:spPr bwMode="auto">
          <a:xfrm flipV="1">
            <a:off x="4394200" y="1000125"/>
            <a:ext cx="0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1039" name="Rectangle 29"/>
          <p:cNvSpPr>
            <a:spLocks noChangeArrowheads="1"/>
          </p:cNvSpPr>
          <p:nvPr/>
        </p:nvSpPr>
        <p:spPr bwMode="auto">
          <a:xfrm>
            <a:off x="2071688" y="1428750"/>
            <a:ext cx="1447800" cy="357188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顾问：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40" name="Rectangle 29"/>
          <p:cNvSpPr>
            <a:spLocks noChangeArrowheads="1"/>
          </p:cNvSpPr>
          <p:nvPr/>
        </p:nvSpPr>
        <p:spPr bwMode="auto">
          <a:xfrm>
            <a:off x="5214938" y="1428750"/>
            <a:ext cx="1447800" cy="357188"/>
          </a:xfrm>
          <a:prstGeom prst="rect">
            <a:avLst/>
          </a:prstGeom>
          <a:solidFill>
            <a:srgbClr val="89C4FF"/>
          </a:solidFill>
          <a:ln w="12700">
            <a:solidFill>
              <a:schemeClr val="tx1"/>
            </a:solidFill>
            <a:miter lim="800000"/>
          </a:ln>
        </p:spPr>
        <p:txBody>
          <a:bodyPr lIns="109728" tIns="21308" rIns="21308" bIns="21308"/>
          <a:lstStyle/>
          <a:p>
            <a:pPr defTabSz="80518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rPr>
              <a:t>支持者：</a:t>
            </a:r>
            <a:endParaRPr lang="en-US" altLang="zh-CN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>
            <a:stCxn id="1039" idx="3"/>
            <a:endCxn id="1040" idx="1"/>
          </p:cNvCxnSpPr>
          <p:nvPr/>
        </p:nvCxnSpPr>
        <p:spPr>
          <a:xfrm flipV="1">
            <a:off x="3519488" y="1606550"/>
            <a:ext cx="1695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 Box 20"/>
          <p:cNvSpPr txBox="1">
            <a:spLocks noChangeArrowheads="1"/>
          </p:cNvSpPr>
          <p:nvPr/>
        </p:nvSpPr>
        <p:spPr bwMode="auto">
          <a:xfrm>
            <a:off x="714375" y="4429125"/>
            <a:ext cx="1285875" cy="138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auto">
          <a:xfrm>
            <a:off x="714375" y="5926138"/>
            <a:ext cx="12858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每周投入时间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a typeface="方正姚体" pitchFamily="2" charset="-122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714750" y="4429125"/>
            <a:ext cx="1285875" cy="138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045" name="Rectangle 29"/>
          <p:cNvSpPr>
            <a:spLocks noChangeArrowheads="1"/>
          </p:cNvSpPr>
          <p:nvPr/>
        </p:nvSpPr>
        <p:spPr bwMode="auto">
          <a:xfrm>
            <a:off x="3714750" y="5926138"/>
            <a:ext cx="12858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每周投入时间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a typeface="方正姚体" pitchFamily="2" charset="-122"/>
            </a:endParaRPr>
          </a:p>
        </p:txBody>
      </p:sp>
      <p:sp>
        <p:nvSpPr>
          <p:cNvPr id="1046" name="Text Box 20"/>
          <p:cNvSpPr txBox="1">
            <a:spLocks noChangeArrowheads="1"/>
          </p:cNvSpPr>
          <p:nvPr/>
        </p:nvSpPr>
        <p:spPr bwMode="auto">
          <a:xfrm>
            <a:off x="2214563" y="4429125"/>
            <a:ext cx="1285875" cy="138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047" name="Rectangle 29"/>
          <p:cNvSpPr>
            <a:spLocks noChangeArrowheads="1"/>
          </p:cNvSpPr>
          <p:nvPr/>
        </p:nvSpPr>
        <p:spPr bwMode="auto">
          <a:xfrm>
            <a:off x="2214563" y="5926138"/>
            <a:ext cx="12858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每周投入时间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a typeface="方正姚体" pitchFamily="2" charset="-122"/>
            </a:endParaRPr>
          </a:p>
        </p:txBody>
      </p:sp>
      <p:sp>
        <p:nvSpPr>
          <p:cNvPr id="1048" name="Text Box 20"/>
          <p:cNvSpPr txBox="1">
            <a:spLocks noChangeArrowheads="1"/>
          </p:cNvSpPr>
          <p:nvPr/>
        </p:nvSpPr>
        <p:spPr bwMode="auto">
          <a:xfrm>
            <a:off x="5286375" y="4429125"/>
            <a:ext cx="1285875" cy="138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049" name="Rectangle 29"/>
          <p:cNvSpPr>
            <a:spLocks noChangeArrowheads="1"/>
          </p:cNvSpPr>
          <p:nvPr/>
        </p:nvSpPr>
        <p:spPr bwMode="auto">
          <a:xfrm>
            <a:off x="5286375" y="5926138"/>
            <a:ext cx="12858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每周投入时间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a typeface="方正姚体" pitchFamily="2" charset="-122"/>
            </a:endParaRPr>
          </a:p>
        </p:txBody>
      </p:sp>
      <p:sp>
        <p:nvSpPr>
          <p:cNvPr id="1050" name="Text Box 20"/>
          <p:cNvSpPr txBox="1">
            <a:spLocks noChangeArrowheads="1"/>
          </p:cNvSpPr>
          <p:nvPr/>
        </p:nvSpPr>
        <p:spPr bwMode="auto">
          <a:xfrm>
            <a:off x="6786563" y="4429125"/>
            <a:ext cx="1285875" cy="138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1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2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任务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3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6786563" y="5926138"/>
            <a:ext cx="12858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a typeface="微软雅黑" panose="020B0503020204020204" pitchFamily="34" charset="-122"/>
              </a:rPr>
              <a:t>每周投入时间</a:t>
            </a:r>
            <a:r>
              <a:rPr lang="en-US" altLang="zh-CN" sz="1400" dirty="0">
                <a:solidFill>
                  <a:schemeClr val="tx1"/>
                </a:solidFill>
                <a:ea typeface="微软雅黑" panose="020B0503020204020204" pitchFamily="34" charset="-122"/>
              </a:rPr>
              <a:t>:</a:t>
            </a:r>
            <a:endParaRPr lang="en-US" altLang="zh-CN" sz="14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a typeface="方正姚体" pitchFamily="2" charset="-122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38113" y="87313"/>
            <a:ext cx="671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D7 </a:t>
            </a:r>
            <a:r>
              <a:rPr lang="en-US" altLang="en-US" sz="2400" dirty="0" err="1">
                <a:solidFill>
                  <a:srgbClr val="000000"/>
                </a:solidFill>
                <a:ea typeface="微软雅黑" panose="020B0503020204020204" pitchFamily="34" charset="-122"/>
              </a:rPr>
              <a:t>团队成员</a:t>
            </a:r>
            <a:endParaRPr lang="zh-CN" altLang="en-US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00875" y="1071563"/>
          <a:ext cx="193516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lip" r:id="rId1" imgW="4039235" imgH="2534920" progId="">
                  <p:embed/>
                </p:oleObj>
              </mc:Choice>
              <mc:Fallback>
                <p:oleObj name="Clip" r:id="rId1" imgW="4039235" imgH="2534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071563"/>
                        <a:ext cx="193516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3" name="AutoShape 31"/>
          <p:cNvCxnSpPr>
            <a:cxnSpLocks noChangeShapeType="1"/>
            <a:endCxn id="1031" idx="0"/>
          </p:cNvCxnSpPr>
          <p:nvPr/>
        </p:nvCxnSpPr>
        <p:spPr bwMode="auto">
          <a:xfrm flipH="1">
            <a:off x="4351338" y="3284538"/>
            <a:ext cx="4762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NAME" val="Arrow"/>
</p:tagLst>
</file>

<file path=ppt/tags/tag10.xml><?xml version="1.0" encoding="utf-8"?>
<p:tagLst xmlns:p="http://schemas.openxmlformats.org/presentationml/2006/main">
  <p:tag name="LEFT" val=" 143.875"/>
  <p:tag name="TOP" val=" 207"/>
</p:tagLst>
</file>

<file path=ppt/tags/tag11.xml><?xml version="1.0" encoding="utf-8"?>
<p:tagLst xmlns:p="http://schemas.openxmlformats.org/presentationml/2006/main">
  <p:tag name="TOP" val=" 207"/>
  <p:tag name="LEFT" val=" 143.875"/>
</p:tagLst>
</file>

<file path=ppt/tags/tag12.xml><?xml version="1.0" encoding="utf-8"?>
<p:tagLst xmlns:p="http://schemas.openxmlformats.org/presentationml/2006/main">
  <p:tag name="TOP" val=" 207"/>
  <p:tag name="LEFT" val=" 143.875"/>
</p:tagLst>
</file>

<file path=ppt/tags/tag13.xml><?xml version="1.0" encoding="utf-8"?>
<p:tagLst xmlns:p="http://schemas.openxmlformats.org/presentationml/2006/main">
  <p:tag name="NAME" val="Arrow"/>
</p:tagLst>
</file>

<file path=ppt/tags/tag14.xml><?xml version="1.0" encoding="utf-8"?>
<p:tagLst xmlns:p="http://schemas.openxmlformats.org/presentationml/2006/main">
  <p:tag name="NAME" val="Arrow"/>
</p:tagLst>
</file>

<file path=ppt/tags/tag15.xml><?xml version="1.0" encoding="utf-8"?>
<p:tagLst xmlns:p="http://schemas.openxmlformats.org/presentationml/2006/main">
  <p:tag name="NAME" val="Arrow"/>
</p:tagLst>
</file>

<file path=ppt/tags/tag16.xml><?xml version="1.0" encoding="utf-8"?>
<p:tagLst xmlns:p="http://schemas.openxmlformats.org/presentationml/2006/main">
  <p:tag name="NAME" val="Arrow"/>
</p:tagLst>
</file>

<file path=ppt/tags/tag17.xml><?xml version="1.0" encoding="utf-8"?>
<p:tagLst xmlns:p="http://schemas.openxmlformats.org/presentationml/2006/main">
  <p:tag name="LEFT" val=" 143.875"/>
  <p:tag name="TOP" val=" 207"/>
</p:tagLst>
</file>

<file path=ppt/tags/tag18.xml><?xml version="1.0" encoding="utf-8"?>
<p:tagLst xmlns:p="http://schemas.openxmlformats.org/presentationml/2006/main">
  <p:tag name="LEFT" val=" 143.875"/>
  <p:tag name="TOP" val=" 207"/>
</p:tagLst>
</file>

<file path=ppt/tags/tag19.xml><?xml version="1.0" encoding="utf-8"?>
<p:tagLst xmlns:p="http://schemas.openxmlformats.org/presentationml/2006/main">
  <p:tag name="TOP" val=" 207"/>
  <p:tag name="LEFT" val=" 143.875"/>
</p:tagLst>
</file>

<file path=ppt/tags/tag2.xml><?xml version="1.0" encoding="utf-8"?>
<p:tagLst xmlns:p="http://schemas.openxmlformats.org/presentationml/2006/main">
  <p:tag name="LEFT" val=" 143.875"/>
  <p:tag name="TOP" val=" 207"/>
</p:tagLst>
</file>

<file path=ppt/tags/tag20.xml><?xml version="1.0" encoding="utf-8"?>
<p:tagLst xmlns:p="http://schemas.openxmlformats.org/presentationml/2006/main">
  <p:tag name="TOP" val=" 207"/>
  <p:tag name="LEFT" val=" 143.875"/>
</p:tagLst>
</file>

<file path=ppt/tags/tag3.xml><?xml version="1.0" encoding="utf-8"?>
<p:tagLst xmlns:p="http://schemas.openxmlformats.org/presentationml/2006/main">
  <p:tag name="NAME" val="Arrow"/>
</p:tagLst>
</file>

<file path=ppt/tags/tag4.xml><?xml version="1.0" encoding="utf-8"?>
<p:tagLst xmlns:p="http://schemas.openxmlformats.org/presentationml/2006/main">
  <p:tag name="LEFT" val=" 143.875"/>
  <p:tag name="TOP" val=" 207"/>
</p:tagLst>
</file>

<file path=ppt/tags/tag5.xml><?xml version="1.0" encoding="utf-8"?>
<p:tagLst xmlns:p="http://schemas.openxmlformats.org/presentationml/2006/main">
  <p:tag name="NAME" val="Arrow"/>
</p:tagLst>
</file>

<file path=ppt/tags/tag6.xml><?xml version="1.0" encoding="utf-8"?>
<p:tagLst xmlns:p="http://schemas.openxmlformats.org/presentationml/2006/main">
  <p:tag name="NAME" val="Arrow"/>
</p:tagLst>
</file>

<file path=ppt/tags/tag7.xml><?xml version="1.0" encoding="utf-8"?>
<p:tagLst xmlns:p="http://schemas.openxmlformats.org/presentationml/2006/main">
  <p:tag name="NAME" val="Arrow"/>
</p:tagLst>
</file>

<file path=ppt/tags/tag8.xml><?xml version="1.0" encoding="utf-8"?>
<p:tagLst xmlns:p="http://schemas.openxmlformats.org/presentationml/2006/main">
  <p:tag name="NAME" val="Arrow"/>
</p:tagLst>
</file>

<file path=ppt/tags/tag9.xml><?xml version="1.0" encoding="utf-8"?>
<p:tagLst xmlns:p="http://schemas.openxmlformats.org/presentationml/2006/main">
  <p:tag name="LEFT" val=" 143.875"/>
  <p:tag name="TOP" val=" 207"/>
</p:tagLst>
</file>

<file path=ppt/theme/theme1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7D7D7D"/>
      </a:lt2>
      <a:accent1>
        <a:srgbClr val="FFFF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0000"/>
      </a:accent6>
      <a:hlink>
        <a:srgbClr val="0079D4"/>
      </a:hlink>
      <a:folHlink>
        <a:srgbClr val="A1C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7D7D7D"/>
      </a:lt2>
      <a:accent1>
        <a:srgbClr val="FFFF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0000"/>
      </a:accent6>
      <a:hlink>
        <a:srgbClr val="0079D4"/>
      </a:hlink>
      <a:folHlink>
        <a:srgbClr val="A1C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六西格玛项目陈述模板</Template>
  <TotalTime>0</TotalTime>
  <Words>8265</Words>
  <Application>WPS 演示</Application>
  <PresentationFormat>全屏显示(4:3)</PresentationFormat>
  <Paragraphs>1772</Paragraphs>
  <Slides>53</Slides>
  <Notes>50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53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Adobe 黑体 Std R</vt:lpstr>
      <vt:lpstr>Verdana</vt:lpstr>
      <vt:lpstr>Times New Roman</vt:lpstr>
      <vt:lpstr>幼圆</vt:lpstr>
      <vt:lpstr>方正姚体</vt:lpstr>
      <vt:lpstr>Arial Unicode MS</vt:lpstr>
      <vt:lpstr>Arial Unicode MS</vt:lpstr>
      <vt:lpstr>黑体</vt:lpstr>
      <vt:lpstr>Calibri</vt:lpstr>
      <vt:lpstr>DFKai-SB</vt:lpstr>
      <vt:lpstr>MingLiU-ExtB</vt:lpstr>
      <vt:lpstr>3_自定义设计方案</vt:lpstr>
      <vt:lpstr>2_自定义设计方案</vt:lpstr>
      <vt:lpstr>Excel.Sheet.8</vt:lpstr>
      <vt:lpstr>Excel.Sheet.8</vt:lpstr>
      <vt:lpstr>Excel.Sheet.8</vt:lpstr>
      <vt:lpstr>项目名称：</vt:lpstr>
      <vt:lpstr>定义阶段(Define  Phase)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测量阶段(Measure Phase)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分析阶段(Analyze Phase)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改善阶段(Improve Phase)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控制阶段(Control Phase)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项目名称：</dc:title>
  <dc:creator>李龙飞</dc:creator>
  <dc:description>Version 1.3</dc:description>
  <cp:lastModifiedBy>LENOVO</cp:lastModifiedBy>
  <cp:revision>13</cp:revision>
  <dcterms:created xsi:type="dcterms:W3CDTF">2016-07-14T02:10:00Z</dcterms:created>
  <dcterms:modified xsi:type="dcterms:W3CDTF">2020-03-07T13:09:52Z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