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9" r:id="rId7"/>
    <p:sldId id="270" r:id="rId8"/>
    <p:sldId id="271" r:id="rId9"/>
    <p:sldId id="272" r:id="rId10"/>
    <p:sldId id="268" r:id="rId11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609"/>
    <a:srgbClr val="F5C852"/>
    <a:srgbClr val="FC6C0B"/>
    <a:srgbClr val="0273A6"/>
    <a:srgbClr val="F4323D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6.wm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.xml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1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.xml"/><Relationship Id="rId10" Type="http://schemas.openxmlformats.org/officeDocument/2006/relationships/image" Target="../media/image25.w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C:/Documents and Settings/1111/Application Data/Tencent/Users/513964906/QQ/WinTemp/RichOle/G8@`0E{$C}(H1%2VHL2MAQS.jpg" TargetMode="External"/><Relationship Id="rId7" Type="http://schemas.openxmlformats.org/officeDocument/2006/relationships/image" Target="../media/image29.jpeg"/><Relationship Id="rId6" Type="http://schemas.openxmlformats.org/officeDocument/2006/relationships/image" Target="C:/Documents and Settings/1111/Application Data/Tencent/Users/513964906/QQ/WinTemp/RichOle/2@V{$7T9KW6MAWZK_UT(G3X.jpg" TargetMode="External"/><Relationship Id="rId5" Type="http://schemas.openxmlformats.org/officeDocument/2006/relationships/image" Target="../media/image28.jpeg"/><Relationship Id="rId4" Type="http://schemas.openxmlformats.org/officeDocument/2006/relationships/image" Target="C:/Documents and Settings/1111/Application Data/Tencent/Users/513964906/QQ/WinTemp/RichOle/Y@(UQ(TGIKY1$`G[I}NJ0QN.jpg" TargetMode="External"/><Relationship Id="rId3" Type="http://schemas.openxmlformats.org/officeDocument/2006/relationships/image" Target="../media/image27.jpeg"/><Relationship Id="rId2" Type="http://schemas.openxmlformats.org/officeDocument/2006/relationships/image" Target="C:/Documents and Settings/1111/Application Data/Tencent/Users/513964906/QQ/WinTemp/RichOle/NS~2R~(J~B[85VXN4NTTZ$R.jpg" TargetMode="Externa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0.xml"/><Relationship Id="rId11" Type="http://schemas.openxmlformats.org/officeDocument/2006/relationships/image" Target="../media/image31.png"/><Relationship Id="rId10" Type="http://schemas.openxmlformats.org/officeDocument/2006/relationships/image" Target="C:/Documents and Settings/1111/Application Data/Tencent/Users/513964906/QQ/WinTemp/RichOle/53WY$H2%(GGX6[Z`1QF8[Y6.jpg" TargetMode="External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968625" y="2141855"/>
            <a:ext cx="36391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第五</a:t>
            </a:r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3483610"/>
            <a:ext cx="73869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按图分解3</a:t>
            </a:r>
            <a:r>
              <a:rPr lang="en-US" altLang="zh-CN" sz="32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32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（１）图形分解</a:t>
            </a:r>
            <a:endParaRPr lang="zh-CN" altLang="en-US" sz="32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63950" y="1029970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直升飞机</a:t>
            </a:r>
            <a:endParaRPr lang="zh-CN" altLang="en-US" sz="3200" b="1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099" name="图片 6" descr="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458" y="1878648"/>
            <a:ext cx="5500687" cy="3527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图片 9" descr="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0830" y="1568450"/>
            <a:ext cx="6022975" cy="386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7" name="Line 17"/>
          <p:cNvSpPr/>
          <p:nvPr/>
        </p:nvSpPr>
        <p:spPr>
          <a:xfrm>
            <a:off x="1633855" y="4164013"/>
            <a:ext cx="34559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60" name="Line 20"/>
          <p:cNvSpPr/>
          <p:nvPr/>
        </p:nvSpPr>
        <p:spPr>
          <a:xfrm flipV="1">
            <a:off x="3361055" y="2940050"/>
            <a:ext cx="1223963" cy="12239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61" name="Line 21"/>
          <p:cNvSpPr/>
          <p:nvPr/>
        </p:nvSpPr>
        <p:spPr>
          <a:xfrm flipV="1">
            <a:off x="3361055" y="2940050"/>
            <a:ext cx="0" cy="12239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" name="Line 21"/>
          <p:cNvSpPr/>
          <p:nvPr/>
        </p:nvSpPr>
        <p:spPr>
          <a:xfrm rot="5400000" flipH="1" flipV="1">
            <a:off x="3644265" y="2103120"/>
            <a:ext cx="31115" cy="164338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40965" y="1325880"/>
            <a:ext cx="42011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划分割线的要点</a:t>
            </a:r>
            <a:endParaRPr lang="zh-CN" altLang="en-US" sz="40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825" y="2317115"/>
            <a:ext cx="8219440" cy="2730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S PGothic" panose="020B0600070205080204" pitchFamily="34" charset="-128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先拼再划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先组拼出图案，再用七巧专用画板根据组拼结构划出分割线；</a:t>
            </a:r>
            <a:endParaRPr lang="zh-CN" altLang="en-US" sz="22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主次分明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着重确定“曲形板”、“中心板”的位置；</a:t>
            </a:r>
            <a:endParaRPr lang="zh-CN" altLang="en-US" sz="22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结构拼图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根据板块之间的结构或部分板块的结合方法来划分</a:t>
            </a:r>
            <a:endParaRPr lang="zh-CN" altLang="en-US" sz="220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32480" y="1135380"/>
            <a:ext cx="2479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课堂练习</a:t>
            </a:r>
            <a:endParaRPr lang="zh-CN" altLang="en-US" sz="40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7177" name="内容占位符 7176"/>
          <p:cNvGraphicFramePr/>
          <p:nvPr>
            <p:ph sz="quarter" idx="1"/>
          </p:nvPr>
        </p:nvGraphicFramePr>
        <p:xfrm>
          <a:off x="1251268" y="2157413"/>
          <a:ext cx="1268412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2413635" imgH="4159250" progId="Flash.Movie">
                  <p:embed/>
                </p:oleObj>
              </mc:Choice>
              <mc:Fallback>
                <p:oleObj name="" r:id="rId1" imgW="2413635" imgH="4159250" progId="Flash.Movi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1268" y="2157413"/>
                        <a:ext cx="1268412" cy="21859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内容占位符 7182"/>
          <p:cNvGraphicFramePr/>
          <p:nvPr>
            <p:ph sz="quarter" idx="2"/>
          </p:nvPr>
        </p:nvGraphicFramePr>
        <p:xfrm>
          <a:off x="3627755" y="2373313"/>
          <a:ext cx="211455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4144645" imgH="2590800" progId="Flash.Movie">
                  <p:embed/>
                </p:oleObj>
              </mc:Choice>
              <mc:Fallback>
                <p:oleObj name="" r:id="rId3" imgW="4144645" imgH="2590800" progId="Flash.Movi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7755" y="2373313"/>
                        <a:ext cx="2114550" cy="13223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6" name="内容占位符 7185"/>
          <p:cNvGraphicFramePr/>
          <p:nvPr>
            <p:ph sz="quarter" idx="3"/>
          </p:nvPr>
        </p:nvGraphicFramePr>
        <p:xfrm>
          <a:off x="6436043" y="2516188"/>
          <a:ext cx="162877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3286125" imgH="3062605" progId="Flash.Movie">
                  <p:embed/>
                </p:oleObj>
              </mc:Choice>
              <mc:Fallback>
                <p:oleObj name="" r:id="rId5" imgW="3286125" imgH="3062605" progId="Flash.Movi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6043" y="2516188"/>
                        <a:ext cx="1628775" cy="15176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内容占位符 7188"/>
          <p:cNvGraphicFramePr/>
          <p:nvPr>
            <p:ph sz="quarter" idx="4"/>
          </p:nvPr>
        </p:nvGraphicFramePr>
        <p:xfrm>
          <a:off x="1684655" y="4749800"/>
          <a:ext cx="23145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7" imgW="4050030" imgH="2186305" progId="Flash.Movie">
                  <p:embed/>
                </p:oleObj>
              </mc:Choice>
              <mc:Fallback>
                <p:oleObj name="" r:id="rId7" imgW="4050030" imgH="2186305" progId="Flash.Movi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4655" y="4749800"/>
                        <a:ext cx="2314575" cy="12477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2" name="对象 7191"/>
          <p:cNvGraphicFramePr/>
          <p:nvPr/>
        </p:nvGraphicFramePr>
        <p:xfrm>
          <a:off x="5285105" y="4749800"/>
          <a:ext cx="1692275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3672840" imgH="2858770" progId="Flash.Movie">
                  <p:embed/>
                </p:oleObj>
              </mc:Choice>
              <mc:Fallback>
                <p:oleObj name="" r:id="rId9" imgW="3672840" imgH="2858770" progId="Flash.Movi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85105" y="4749800"/>
                        <a:ext cx="1692275" cy="1316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32480" y="1135380"/>
            <a:ext cx="2479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练习答案</a:t>
            </a:r>
            <a:endParaRPr lang="zh-CN" altLang="en-US" sz="40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10251" name="内容占位符 10250"/>
          <p:cNvGraphicFramePr/>
          <p:nvPr>
            <p:ph sz="quarter" idx="1"/>
          </p:nvPr>
        </p:nvGraphicFramePr>
        <p:xfrm>
          <a:off x="1144588" y="2470150"/>
          <a:ext cx="17399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298190" imgH="3076575" progId="Flash.Movie">
                  <p:embed/>
                </p:oleObj>
              </mc:Choice>
              <mc:Fallback>
                <p:oleObj name="" r:id="rId1" imgW="3298190" imgH="3076575" progId="Flash.Movi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4588" y="2470150"/>
                        <a:ext cx="1739900" cy="16224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内容占位符 10247"/>
          <p:cNvGraphicFramePr/>
          <p:nvPr>
            <p:ph sz="quarter" idx="2"/>
          </p:nvPr>
        </p:nvGraphicFramePr>
        <p:xfrm>
          <a:off x="3952875" y="2182813"/>
          <a:ext cx="143986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2861310" imgH="4341495" progId="Flash.Movie">
                  <p:embed/>
                </p:oleObj>
              </mc:Choice>
              <mc:Fallback>
                <p:oleObj name="" r:id="rId3" imgW="2861310" imgH="4341495" progId="Flash.Movi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75" y="2182813"/>
                        <a:ext cx="1439863" cy="21859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内容占位符 10253"/>
          <p:cNvGraphicFramePr/>
          <p:nvPr>
            <p:ph sz="quarter" idx="3"/>
          </p:nvPr>
        </p:nvGraphicFramePr>
        <p:xfrm>
          <a:off x="6329363" y="2389188"/>
          <a:ext cx="2381250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4132580" imgH="2596515" progId="Flash.Movie">
                  <p:embed/>
                </p:oleObj>
              </mc:Choice>
              <mc:Fallback>
                <p:oleObj name="" r:id="rId5" imgW="4132580" imgH="2596515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9363" y="2389188"/>
                        <a:ext cx="2381250" cy="14970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内容占位符 10256"/>
          <p:cNvGraphicFramePr/>
          <p:nvPr>
            <p:ph sz="quarter" idx="4"/>
          </p:nvPr>
        </p:nvGraphicFramePr>
        <p:xfrm>
          <a:off x="1217613" y="4702175"/>
          <a:ext cx="230187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7" imgW="4059555" imgH="2926080" progId="Flash.Movie">
                  <p:embed/>
                </p:oleObj>
              </mc:Choice>
              <mc:Fallback>
                <p:oleObj name="" r:id="rId7" imgW="4059555" imgH="2926080" progId="Flash.Movi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7613" y="4702175"/>
                        <a:ext cx="2301875" cy="16589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对象 10259"/>
          <p:cNvGraphicFramePr/>
          <p:nvPr/>
        </p:nvGraphicFramePr>
        <p:xfrm>
          <a:off x="5033963" y="4846638"/>
          <a:ext cx="185737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9" imgW="3857625" imgH="2899410" progId="Flash.Movie">
                  <p:embed/>
                </p:oleObj>
              </mc:Choice>
              <mc:Fallback>
                <p:oleObj name="" r:id="rId9" imgW="3857625" imgH="2899410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3963" y="4846638"/>
                        <a:ext cx="1857375" cy="1395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32480" y="1135380"/>
            <a:ext cx="2479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课外练习</a:t>
            </a:r>
            <a:endParaRPr lang="zh-CN" altLang="en-US" sz="40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1273" name="图片 11272" descr="C:/Documents and Settings/1111/Application Data/Tencent/Users/513964906/QQ/WinTemp/RichOle/NS~2R~(J~B[85VXN4NTTZ$R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455738" y="2716848"/>
            <a:ext cx="1306512" cy="1595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图片 11273" descr="C:/Documents and Settings/1111/Application Data/Tencent/Users/513964906/QQ/WinTemp/RichOle/Y@(UQ(TGIKY1$`G[I}NJ0QN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400425" y="2859723"/>
            <a:ext cx="1701800" cy="127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图片 11274" descr="C:/Documents and Settings/1111/Application Data/Tencent/Users/513964906/QQ/WinTemp/RichOle/2@V{$7T9KW6MAWZK_UT(G3X.jp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064250" y="2932748"/>
            <a:ext cx="1992313" cy="1027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图片 11275" descr="C:/Documents and Settings/1111/Application Data/Tencent/Users/513964906/QQ/WinTemp/RichOle/G8@`0E{$C}(H1%2VHL2MAQS.jp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1095375" y="4517073"/>
            <a:ext cx="1944688" cy="164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图片 11276" descr="C:/Documents and Settings/1111/Application Data/Tencent/Users/513964906/QQ/WinTemp/RichOle/53WY$H2%(GGX6[Z`1QF8[Y6.jp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3759200" y="4756785"/>
            <a:ext cx="145415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图片 112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9788" y="4732973"/>
            <a:ext cx="2325687" cy="132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9" name="矩形 11278"/>
          <p:cNvSpPr/>
          <p:nvPr/>
        </p:nvSpPr>
        <p:spPr>
          <a:xfrm>
            <a:off x="543243" y="2046764"/>
            <a:ext cx="805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练习用智力七巧板组拼下图，并在图案上用七巧专用画板划出分解线：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1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WPS 演示</Application>
  <PresentationFormat>宽屏</PresentationFormat>
  <Paragraphs>22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黑体</vt:lpstr>
      <vt:lpstr>Comic Sans MS</vt:lpstr>
      <vt:lpstr>苹方 粗体</vt:lpstr>
      <vt:lpstr>MS PGothic</vt:lpstr>
      <vt:lpstr>Arial Unicode MS</vt:lpstr>
      <vt:lpstr>Calibri</vt:lpstr>
      <vt:lpstr>Office 主题​​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8</cp:revision>
  <dcterms:created xsi:type="dcterms:W3CDTF">2018-08-03T09:00:00Z</dcterms:created>
  <dcterms:modified xsi:type="dcterms:W3CDTF">2018-09-18T07:29:59Z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