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第一节课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8575" y="3345815"/>
            <a:ext cx="44405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认识七巧板</a:t>
            </a:r>
            <a:endParaRPr lang="zh-CN" altLang="en-US" sz="54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97380" y="1316355"/>
            <a:ext cx="53492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智力七巧板的优越性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825" y="2317115"/>
            <a:ext cx="8219440" cy="3609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     </a:t>
            </a:r>
            <a:r>
              <a:rPr lang="zh-CN" altLang="en-US" sz="2200" noProof="0" dirty="0" smtClean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现代</a:t>
            </a:r>
            <a:r>
              <a:rPr lang="zh-CN" altLang="en-US" sz="22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智力七巧板兼有“奥妙无穷”</a:t>
            </a:r>
            <a:r>
              <a:rPr lang="zh-CN" altLang="en-US" sz="2200" noProof="0" dirty="0" smtClean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的魅力</a:t>
            </a:r>
            <a:r>
              <a:rPr lang="zh-CN" altLang="en-US" sz="22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和“千变万化”的奇妙，主要表现在：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S PGothic" panose="020B0600070205080204" pitchFamily="34" charset="-128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22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分割</a:t>
            </a:r>
            <a:r>
              <a:rPr lang="zh-CN" altLang="en-US" sz="22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更科学、变化更灵活、图象更</a:t>
            </a:r>
            <a:r>
              <a:rPr lang="zh-CN" altLang="en-US" sz="22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传神，  是科学</a:t>
            </a:r>
            <a:r>
              <a:rPr lang="zh-CN" altLang="en-US" sz="22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与艺术的交汇。有益于提高学生的想象能力和审美情趣。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S PGothic" panose="020B0600070205080204" pitchFamily="34" charset="-128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22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更</a:t>
            </a:r>
            <a:r>
              <a:rPr lang="zh-CN" altLang="en-US" sz="22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容易表现事物的突出特性。有益于</a:t>
            </a:r>
            <a:r>
              <a:rPr lang="zh-CN" altLang="en-US" sz="22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培养学生</a:t>
            </a:r>
            <a:r>
              <a:rPr lang="zh-CN" altLang="en-US" sz="22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的观察能力、概括能力和创造能力。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S PGothic" panose="020B0600070205080204" pitchFamily="34" charset="-128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sz="220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与</a:t>
            </a:r>
            <a:r>
              <a:rPr lang="zh-CN" altLang="en-US" sz="22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S PGothic" panose="020B0600070205080204" pitchFamily="34" charset="-128"/>
              </a:rPr>
              <a:t>数学、美学、哲学的联系更紧密，有益于学生形成科学的思想方法和综合素质的全面发展。</a:t>
            </a:r>
            <a:endParaRPr lang="zh-CN" altLang="en-US" sz="22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33625" y="1038225"/>
            <a:ext cx="44767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3200" b="1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七 巧 板 最 早 雏 形</a:t>
            </a:r>
            <a:endParaRPr lang="zh-CN" altLang="en-US" sz="3200" b="1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070" y="1962150"/>
            <a:ext cx="2606040" cy="3226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90" y="1998980"/>
            <a:ext cx="2584450" cy="3185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45385" y="5552440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宋代黄长睿</a:t>
            </a:r>
            <a:r>
              <a:rPr lang="en-US" altLang="zh-CN" sz="2800" b="1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七星</a:t>
            </a:r>
            <a:r>
              <a:rPr lang="en-US" altLang="zh-CN" sz="2800" b="1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 b="1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案几图</a:t>
            </a:r>
            <a:endParaRPr lang="zh-CN" altLang="en-US" sz="2800" b="1" noProof="0" dirty="0">
              <a:ln>
                <a:noFill/>
              </a:ln>
              <a:solidFill>
                <a:srgbClr val="F5C852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圆角矩形 44"/>
          <p:cNvSpPr/>
          <p:nvPr/>
        </p:nvSpPr>
        <p:spPr>
          <a:xfrm>
            <a:off x="1563370" y="5576570"/>
            <a:ext cx="6398260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1535" y="1038225"/>
            <a:ext cx="49009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传统七巧板的三个流派</a:t>
            </a:r>
            <a:endParaRPr lang="zh-CN" altLang="en-US" sz="32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195" name="Group 80"/>
          <p:cNvGrpSpPr/>
          <p:nvPr/>
        </p:nvGrpSpPr>
        <p:grpSpPr>
          <a:xfrm>
            <a:off x="3500438" y="2071370"/>
            <a:ext cx="2292350" cy="2355850"/>
            <a:chOff x="0" y="0"/>
            <a:chExt cx="1444" cy="1493"/>
          </a:xfrm>
        </p:grpSpPr>
        <p:sp>
          <p:nvSpPr>
            <p:cNvPr id="4513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444" cy="149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3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444" cy="149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39" name="Freeform 9"/>
            <p:cNvSpPr/>
            <p:nvPr/>
          </p:nvSpPr>
          <p:spPr bwMode="auto">
            <a:xfrm>
              <a:off x="0" y="0"/>
              <a:ext cx="362" cy="750"/>
            </a:xfrm>
            <a:custGeom>
              <a:avLst/>
              <a:gdLst>
                <a:gd name="T0" fmla="*/ 0 w 226"/>
                <a:gd name="T1" fmla="*/ 469 h 469"/>
                <a:gd name="T2" fmla="*/ 0 w 226"/>
                <a:gd name="T3" fmla="*/ 235 h 469"/>
                <a:gd name="T4" fmla="*/ 0 w 226"/>
                <a:gd name="T5" fmla="*/ 0 h 469"/>
                <a:gd name="T6" fmla="*/ 113 w 226"/>
                <a:gd name="T7" fmla="*/ 117 h 469"/>
                <a:gd name="T8" fmla="*/ 226 w 226"/>
                <a:gd name="T9" fmla="*/ 235 h 469"/>
                <a:gd name="T10" fmla="*/ 113 w 226"/>
                <a:gd name="T11" fmla="*/ 352 h 469"/>
                <a:gd name="T12" fmla="*/ 0 w 226"/>
                <a:gd name="T13" fmla="*/ 469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"/>
                <a:gd name="T22" fmla="*/ 0 h 469"/>
                <a:gd name="T23" fmla="*/ 226 w 226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" h="469">
                  <a:moveTo>
                    <a:pt x="0" y="469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113" y="117"/>
                  </a:lnTo>
                  <a:lnTo>
                    <a:pt x="226" y="235"/>
                  </a:lnTo>
                  <a:lnTo>
                    <a:pt x="113" y="352"/>
                  </a:lnTo>
                  <a:lnTo>
                    <a:pt x="0" y="469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0" name="Freeform 10"/>
            <p:cNvSpPr/>
            <p:nvPr/>
          </p:nvSpPr>
          <p:spPr bwMode="auto">
            <a:xfrm>
              <a:off x="0" y="0"/>
              <a:ext cx="362" cy="750"/>
            </a:xfrm>
            <a:custGeom>
              <a:avLst/>
              <a:gdLst>
                <a:gd name="T0" fmla="*/ 0 w 226"/>
                <a:gd name="T1" fmla="*/ 469 h 469"/>
                <a:gd name="T2" fmla="*/ 0 w 226"/>
                <a:gd name="T3" fmla="*/ 235 h 469"/>
                <a:gd name="T4" fmla="*/ 0 w 226"/>
                <a:gd name="T5" fmla="*/ 0 h 469"/>
                <a:gd name="T6" fmla="*/ 113 w 226"/>
                <a:gd name="T7" fmla="*/ 117 h 469"/>
                <a:gd name="T8" fmla="*/ 226 w 226"/>
                <a:gd name="T9" fmla="*/ 235 h 469"/>
                <a:gd name="T10" fmla="*/ 113 w 226"/>
                <a:gd name="T11" fmla="*/ 352 h 469"/>
                <a:gd name="T12" fmla="*/ 0 w 226"/>
                <a:gd name="T13" fmla="*/ 469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6"/>
                <a:gd name="T22" fmla="*/ 0 h 469"/>
                <a:gd name="T23" fmla="*/ 226 w 226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6" h="469">
                  <a:moveTo>
                    <a:pt x="0" y="469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113" y="117"/>
                  </a:lnTo>
                  <a:lnTo>
                    <a:pt x="226" y="235"/>
                  </a:lnTo>
                  <a:lnTo>
                    <a:pt x="113" y="352"/>
                  </a:lnTo>
                  <a:lnTo>
                    <a:pt x="0" y="469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1" name="Freeform 11"/>
            <p:cNvSpPr/>
            <p:nvPr/>
          </p:nvSpPr>
          <p:spPr bwMode="auto">
            <a:xfrm>
              <a:off x="362" y="750"/>
              <a:ext cx="358" cy="743"/>
            </a:xfrm>
            <a:custGeom>
              <a:avLst/>
              <a:gdLst>
                <a:gd name="T0" fmla="*/ 224 w 224"/>
                <a:gd name="T1" fmla="*/ 0 h 465"/>
                <a:gd name="T2" fmla="*/ 224 w 224"/>
                <a:gd name="T3" fmla="*/ 234 h 465"/>
                <a:gd name="T4" fmla="*/ 224 w 224"/>
                <a:gd name="T5" fmla="*/ 465 h 465"/>
                <a:gd name="T6" fmla="*/ 111 w 224"/>
                <a:gd name="T7" fmla="*/ 348 h 465"/>
                <a:gd name="T8" fmla="*/ 0 w 224"/>
                <a:gd name="T9" fmla="*/ 234 h 465"/>
                <a:gd name="T10" fmla="*/ 111 w 224"/>
                <a:gd name="T11" fmla="*/ 117 h 465"/>
                <a:gd name="T12" fmla="*/ 224 w 224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465"/>
                <a:gd name="T23" fmla="*/ 224 w 224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465">
                  <a:moveTo>
                    <a:pt x="224" y="0"/>
                  </a:moveTo>
                  <a:lnTo>
                    <a:pt x="224" y="234"/>
                  </a:lnTo>
                  <a:lnTo>
                    <a:pt x="224" y="465"/>
                  </a:lnTo>
                  <a:lnTo>
                    <a:pt x="111" y="348"/>
                  </a:lnTo>
                  <a:lnTo>
                    <a:pt x="0" y="234"/>
                  </a:lnTo>
                  <a:lnTo>
                    <a:pt x="111" y="117"/>
                  </a:lnTo>
                  <a:lnTo>
                    <a:pt x="224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2" name="Freeform 12"/>
            <p:cNvSpPr/>
            <p:nvPr/>
          </p:nvSpPr>
          <p:spPr bwMode="auto">
            <a:xfrm>
              <a:off x="362" y="750"/>
              <a:ext cx="358" cy="743"/>
            </a:xfrm>
            <a:custGeom>
              <a:avLst/>
              <a:gdLst>
                <a:gd name="T0" fmla="*/ 224 w 224"/>
                <a:gd name="T1" fmla="*/ 0 h 465"/>
                <a:gd name="T2" fmla="*/ 224 w 224"/>
                <a:gd name="T3" fmla="*/ 234 h 465"/>
                <a:gd name="T4" fmla="*/ 224 w 224"/>
                <a:gd name="T5" fmla="*/ 465 h 465"/>
                <a:gd name="T6" fmla="*/ 111 w 224"/>
                <a:gd name="T7" fmla="*/ 348 h 465"/>
                <a:gd name="T8" fmla="*/ 0 w 224"/>
                <a:gd name="T9" fmla="*/ 234 h 465"/>
                <a:gd name="T10" fmla="*/ 111 w 224"/>
                <a:gd name="T11" fmla="*/ 117 h 465"/>
                <a:gd name="T12" fmla="*/ 224 w 224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465"/>
                <a:gd name="T23" fmla="*/ 224 w 224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465">
                  <a:moveTo>
                    <a:pt x="224" y="0"/>
                  </a:moveTo>
                  <a:lnTo>
                    <a:pt x="224" y="234"/>
                  </a:lnTo>
                  <a:lnTo>
                    <a:pt x="224" y="465"/>
                  </a:lnTo>
                  <a:lnTo>
                    <a:pt x="111" y="348"/>
                  </a:lnTo>
                  <a:lnTo>
                    <a:pt x="0" y="234"/>
                  </a:lnTo>
                  <a:lnTo>
                    <a:pt x="111" y="117"/>
                  </a:lnTo>
                  <a:lnTo>
                    <a:pt x="224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3" name="Rectangle 13"/>
            <p:cNvSpPr>
              <a:spLocks noChangeArrowheads="1"/>
            </p:cNvSpPr>
            <p:nvPr/>
          </p:nvSpPr>
          <p:spPr bwMode="auto">
            <a:xfrm>
              <a:off x="720" y="750"/>
              <a:ext cx="724" cy="74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4" name="Rectangle 14"/>
            <p:cNvSpPr>
              <a:spLocks noChangeArrowheads="1"/>
            </p:cNvSpPr>
            <p:nvPr/>
          </p:nvSpPr>
          <p:spPr bwMode="auto">
            <a:xfrm>
              <a:off x="720" y="750"/>
              <a:ext cx="724" cy="74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5" name="Freeform 15"/>
            <p:cNvSpPr/>
            <p:nvPr/>
          </p:nvSpPr>
          <p:spPr bwMode="auto">
            <a:xfrm>
              <a:off x="0" y="376"/>
              <a:ext cx="720" cy="748"/>
            </a:xfrm>
            <a:custGeom>
              <a:avLst/>
              <a:gdLst>
                <a:gd name="T0" fmla="*/ 0 w 450"/>
                <a:gd name="T1" fmla="*/ 234 h 468"/>
                <a:gd name="T2" fmla="*/ 226 w 450"/>
                <a:gd name="T3" fmla="*/ 0 h 468"/>
                <a:gd name="T4" fmla="*/ 450 w 450"/>
                <a:gd name="T5" fmla="*/ 234 h 468"/>
                <a:gd name="T6" fmla="*/ 226 w 450"/>
                <a:gd name="T7" fmla="*/ 468 h 468"/>
                <a:gd name="T8" fmla="*/ 0 w 450"/>
                <a:gd name="T9" fmla="*/ 23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0"/>
                <a:gd name="T16" fmla="*/ 0 h 468"/>
                <a:gd name="T17" fmla="*/ 450 w 4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0" h="468">
                  <a:moveTo>
                    <a:pt x="0" y="234"/>
                  </a:moveTo>
                  <a:lnTo>
                    <a:pt x="226" y="0"/>
                  </a:lnTo>
                  <a:lnTo>
                    <a:pt x="450" y="234"/>
                  </a:lnTo>
                  <a:lnTo>
                    <a:pt x="226" y="468"/>
                  </a:lnTo>
                  <a:lnTo>
                    <a:pt x="0" y="23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6" name="Freeform 16"/>
            <p:cNvSpPr/>
            <p:nvPr/>
          </p:nvSpPr>
          <p:spPr bwMode="auto">
            <a:xfrm>
              <a:off x="0" y="376"/>
              <a:ext cx="720" cy="748"/>
            </a:xfrm>
            <a:custGeom>
              <a:avLst/>
              <a:gdLst>
                <a:gd name="T0" fmla="*/ 0 w 450"/>
                <a:gd name="T1" fmla="*/ 234 h 468"/>
                <a:gd name="T2" fmla="*/ 226 w 450"/>
                <a:gd name="T3" fmla="*/ 0 h 468"/>
                <a:gd name="T4" fmla="*/ 450 w 450"/>
                <a:gd name="T5" fmla="*/ 234 h 468"/>
                <a:gd name="T6" fmla="*/ 226 w 450"/>
                <a:gd name="T7" fmla="*/ 468 h 468"/>
                <a:gd name="T8" fmla="*/ 0 w 450"/>
                <a:gd name="T9" fmla="*/ 234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0"/>
                <a:gd name="T16" fmla="*/ 0 h 468"/>
                <a:gd name="T17" fmla="*/ 450 w 450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0" h="468">
                  <a:moveTo>
                    <a:pt x="0" y="234"/>
                  </a:moveTo>
                  <a:lnTo>
                    <a:pt x="226" y="0"/>
                  </a:lnTo>
                  <a:lnTo>
                    <a:pt x="450" y="234"/>
                  </a:lnTo>
                  <a:lnTo>
                    <a:pt x="226" y="468"/>
                  </a:lnTo>
                  <a:lnTo>
                    <a:pt x="0" y="234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7" name="Freeform 17"/>
            <p:cNvSpPr/>
            <p:nvPr/>
          </p:nvSpPr>
          <p:spPr bwMode="auto">
            <a:xfrm>
              <a:off x="0" y="0"/>
              <a:ext cx="1444" cy="750"/>
            </a:xfrm>
            <a:custGeom>
              <a:avLst/>
              <a:gdLst>
                <a:gd name="T0" fmla="*/ 450 w 903"/>
                <a:gd name="T1" fmla="*/ 0 h 469"/>
                <a:gd name="T2" fmla="*/ 903 w 903"/>
                <a:gd name="T3" fmla="*/ 469 h 469"/>
                <a:gd name="T4" fmla="*/ 450 w 903"/>
                <a:gd name="T5" fmla="*/ 469 h 469"/>
                <a:gd name="T6" fmla="*/ 0 w 903"/>
                <a:gd name="T7" fmla="*/ 0 h 469"/>
                <a:gd name="T8" fmla="*/ 450 w 903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3"/>
                <a:gd name="T16" fmla="*/ 0 h 469"/>
                <a:gd name="T17" fmla="*/ 903 w 903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3" h="469">
                  <a:moveTo>
                    <a:pt x="450" y="0"/>
                  </a:moveTo>
                  <a:lnTo>
                    <a:pt x="903" y="469"/>
                  </a:lnTo>
                  <a:lnTo>
                    <a:pt x="450" y="469"/>
                  </a:lnTo>
                  <a:lnTo>
                    <a:pt x="0" y="0"/>
                  </a:lnTo>
                  <a:lnTo>
                    <a:pt x="450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48" name="Freeform 18"/>
            <p:cNvSpPr/>
            <p:nvPr/>
          </p:nvSpPr>
          <p:spPr bwMode="auto">
            <a:xfrm>
              <a:off x="0" y="0"/>
              <a:ext cx="1444" cy="750"/>
            </a:xfrm>
            <a:custGeom>
              <a:avLst/>
              <a:gdLst>
                <a:gd name="T0" fmla="*/ 450 w 903"/>
                <a:gd name="T1" fmla="*/ 0 h 469"/>
                <a:gd name="T2" fmla="*/ 903 w 903"/>
                <a:gd name="T3" fmla="*/ 469 h 469"/>
                <a:gd name="T4" fmla="*/ 450 w 903"/>
                <a:gd name="T5" fmla="*/ 469 h 469"/>
                <a:gd name="T6" fmla="*/ 0 w 903"/>
                <a:gd name="T7" fmla="*/ 0 h 469"/>
                <a:gd name="T8" fmla="*/ 450 w 903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3"/>
                <a:gd name="T16" fmla="*/ 0 h 469"/>
                <a:gd name="T17" fmla="*/ 903 w 903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3" h="469">
                  <a:moveTo>
                    <a:pt x="450" y="0"/>
                  </a:moveTo>
                  <a:lnTo>
                    <a:pt x="903" y="469"/>
                  </a:lnTo>
                  <a:lnTo>
                    <a:pt x="450" y="469"/>
                  </a:lnTo>
                  <a:lnTo>
                    <a:pt x="0" y="0"/>
                  </a:lnTo>
                  <a:lnTo>
                    <a:pt x="450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93"/>
          <p:cNvGrpSpPr/>
          <p:nvPr/>
        </p:nvGrpSpPr>
        <p:grpSpPr bwMode="auto">
          <a:xfrm>
            <a:off x="522280" y="2063420"/>
            <a:ext cx="2408238" cy="2351088"/>
            <a:chOff x="0" y="0"/>
            <a:chExt cx="1517" cy="1446"/>
          </a:xfrm>
          <a:solidFill>
            <a:srgbClr val="92D050"/>
          </a:solidFill>
        </p:grpSpPr>
        <p:sp>
          <p:nvSpPr>
            <p:cNvPr id="45150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1517" cy="144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1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517" cy="144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2" name="Freeform 22"/>
            <p:cNvSpPr/>
            <p:nvPr/>
          </p:nvSpPr>
          <p:spPr bwMode="auto">
            <a:xfrm>
              <a:off x="282" y="367"/>
              <a:ext cx="1235" cy="1079"/>
            </a:xfrm>
            <a:custGeom>
              <a:avLst/>
              <a:gdLst>
                <a:gd name="T0" fmla="*/ 0 w 895"/>
                <a:gd name="T1" fmla="*/ 697 h 697"/>
                <a:gd name="T2" fmla="*/ 674 w 895"/>
                <a:gd name="T3" fmla="*/ 0 h 697"/>
                <a:gd name="T4" fmla="*/ 895 w 895"/>
                <a:gd name="T5" fmla="*/ 232 h 697"/>
                <a:gd name="T6" fmla="*/ 445 w 895"/>
                <a:gd name="T7" fmla="*/ 697 h 697"/>
                <a:gd name="T8" fmla="*/ 0 w 895"/>
                <a:gd name="T9" fmla="*/ 697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5"/>
                <a:gd name="T16" fmla="*/ 0 h 697"/>
                <a:gd name="T17" fmla="*/ 895 w 895"/>
                <a:gd name="T18" fmla="*/ 697 h 6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5" h="697">
                  <a:moveTo>
                    <a:pt x="0" y="697"/>
                  </a:moveTo>
                  <a:lnTo>
                    <a:pt x="674" y="0"/>
                  </a:lnTo>
                  <a:lnTo>
                    <a:pt x="895" y="232"/>
                  </a:lnTo>
                  <a:lnTo>
                    <a:pt x="445" y="697"/>
                  </a:lnTo>
                  <a:lnTo>
                    <a:pt x="0" y="69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3" name="Freeform 23"/>
            <p:cNvSpPr/>
            <p:nvPr/>
          </p:nvSpPr>
          <p:spPr bwMode="auto">
            <a:xfrm>
              <a:off x="282" y="367"/>
              <a:ext cx="1235" cy="1079"/>
            </a:xfrm>
            <a:custGeom>
              <a:avLst/>
              <a:gdLst>
                <a:gd name="T0" fmla="*/ 0 w 895"/>
                <a:gd name="T1" fmla="*/ 697 h 697"/>
                <a:gd name="T2" fmla="*/ 674 w 895"/>
                <a:gd name="T3" fmla="*/ 0 h 697"/>
                <a:gd name="T4" fmla="*/ 895 w 895"/>
                <a:gd name="T5" fmla="*/ 232 h 697"/>
                <a:gd name="T6" fmla="*/ 445 w 895"/>
                <a:gd name="T7" fmla="*/ 697 h 697"/>
                <a:gd name="T8" fmla="*/ 0 w 895"/>
                <a:gd name="T9" fmla="*/ 697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5"/>
                <a:gd name="T16" fmla="*/ 0 h 697"/>
                <a:gd name="T17" fmla="*/ 895 w 895"/>
                <a:gd name="T18" fmla="*/ 697 h 6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5" h="697">
                  <a:moveTo>
                    <a:pt x="0" y="697"/>
                  </a:moveTo>
                  <a:lnTo>
                    <a:pt x="674" y="0"/>
                  </a:lnTo>
                  <a:lnTo>
                    <a:pt x="895" y="232"/>
                  </a:lnTo>
                  <a:lnTo>
                    <a:pt x="445" y="697"/>
                  </a:lnTo>
                  <a:lnTo>
                    <a:pt x="0" y="69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4" name="Freeform 24"/>
            <p:cNvSpPr/>
            <p:nvPr/>
          </p:nvSpPr>
          <p:spPr bwMode="auto">
            <a:xfrm>
              <a:off x="282" y="0"/>
              <a:ext cx="930" cy="726"/>
            </a:xfrm>
            <a:custGeom>
              <a:avLst/>
              <a:gdLst>
                <a:gd name="T0" fmla="*/ 445 w 674"/>
                <a:gd name="T1" fmla="*/ 0 h 469"/>
                <a:gd name="T2" fmla="*/ 674 w 674"/>
                <a:gd name="T3" fmla="*/ 237 h 469"/>
                <a:gd name="T4" fmla="*/ 450 w 674"/>
                <a:gd name="T5" fmla="*/ 469 h 469"/>
                <a:gd name="T6" fmla="*/ 0 w 674"/>
                <a:gd name="T7" fmla="*/ 0 h 469"/>
                <a:gd name="T8" fmla="*/ 445 w 674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4"/>
                <a:gd name="T16" fmla="*/ 0 h 469"/>
                <a:gd name="T17" fmla="*/ 674 w 674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4" h="469">
                  <a:moveTo>
                    <a:pt x="445" y="0"/>
                  </a:moveTo>
                  <a:lnTo>
                    <a:pt x="674" y="237"/>
                  </a:lnTo>
                  <a:lnTo>
                    <a:pt x="450" y="469"/>
                  </a:lnTo>
                  <a:lnTo>
                    <a:pt x="0" y="0"/>
                  </a:lnTo>
                  <a:lnTo>
                    <a:pt x="445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5" name="Freeform 25"/>
            <p:cNvSpPr/>
            <p:nvPr/>
          </p:nvSpPr>
          <p:spPr bwMode="auto">
            <a:xfrm>
              <a:off x="282" y="0"/>
              <a:ext cx="930" cy="726"/>
            </a:xfrm>
            <a:custGeom>
              <a:avLst/>
              <a:gdLst>
                <a:gd name="T0" fmla="*/ 445 w 674"/>
                <a:gd name="T1" fmla="*/ 0 h 469"/>
                <a:gd name="T2" fmla="*/ 674 w 674"/>
                <a:gd name="T3" fmla="*/ 237 h 469"/>
                <a:gd name="T4" fmla="*/ 450 w 674"/>
                <a:gd name="T5" fmla="*/ 469 h 469"/>
                <a:gd name="T6" fmla="*/ 0 w 674"/>
                <a:gd name="T7" fmla="*/ 0 h 469"/>
                <a:gd name="T8" fmla="*/ 445 w 674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4"/>
                <a:gd name="T16" fmla="*/ 0 h 469"/>
                <a:gd name="T17" fmla="*/ 674 w 674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4" h="469">
                  <a:moveTo>
                    <a:pt x="445" y="0"/>
                  </a:moveTo>
                  <a:lnTo>
                    <a:pt x="674" y="237"/>
                  </a:lnTo>
                  <a:lnTo>
                    <a:pt x="450" y="469"/>
                  </a:lnTo>
                  <a:lnTo>
                    <a:pt x="0" y="0"/>
                  </a:lnTo>
                  <a:lnTo>
                    <a:pt x="445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6" name="Freeform 26"/>
            <p:cNvSpPr/>
            <p:nvPr/>
          </p:nvSpPr>
          <p:spPr bwMode="auto">
            <a:xfrm>
              <a:off x="0" y="381"/>
              <a:ext cx="903" cy="689"/>
            </a:xfrm>
            <a:custGeom>
              <a:avLst/>
              <a:gdLst>
                <a:gd name="T0" fmla="*/ 0 w 654"/>
                <a:gd name="T1" fmla="*/ 0 h 445"/>
                <a:gd name="T2" fmla="*/ 439 w 654"/>
                <a:gd name="T3" fmla="*/ 0 h 445"/>
                <a:gd name="T4" fmla="*/ 654 w 654"/>
                <a:gd name="T5" fmla="*/ 223 h 445"/>
                <a:gd name="T6" fmla="*/ 439 w 654"/>
                <a:gd name="T7" fmla="*/ 445 h 445"/>
                <a:gd name="T8" fmla="*/ 0 w 654"/>
                <a:gd name="T9" fmla="*/ 445 h 445"/>
                <a:gd name="T10" fmla="*/ 0 w 654"/>
                <a:gd name="T11" fmla="*/ 0 h 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4"/>
                <a:gd name="T19" fmla="*/ 0 h 445"/>
                <a:gd name="T20" fmla="*/ 654 w 654"/>
                <a:gd name="T21" fmla="*/ 445 h 4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4" h="445">
                  <a:moveTo>
                    <a:pt x="0" y="0"/>
                  </a:moveTo>
                  <a:lnTo>
                    <a:pt x="439" y="0"/>
                  </a:lnTo>
                  <a:lnTo>
                    <a:pt x="654" y="223"/>
                  </a:lnTo>
                  <a:lnTo>
                    <a:pt x="439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57" name="Freeform 27"/>
            <p:cNvSpPr/>
            <p:nvPr/>
          </p:nvSpPr>
          <p:spPr bwMode="auto">
            <a:xfrm>
              <a:off x="0" y="381"/>
              <a:ext cx="903" cy="689"/>
            </a:xfrm>
            <a:custGeom>
              <a:avLst/>
              <a:gdLst>
                <a:gd name="T0" fmla="*/ 0 w 654"/>
                <a:gd name="T1" fmla="*/ 0 h 445"/>
                <a:gd name="T2" fmla="*/ 439 w 654"/>
                <a:gd name="T3" fmla="*/ 0 h 445"/>
                <a:gd name="T4" fmla="*/ 654 w 654"/>
                <a:gd name="T5" fmla="*/ 223 h 445"/>
                <a:gd name="T6" fmla="*/ 439 w 654"/>
                <a:gd name="T7" fmla="*/ 445 h 445"/>
                <a:gd name="T8" fmla="*/ 0 w 654"/>
                <a:gd name="T9" fmla="*/ 445 h 445"/>
                <a:gd name="T10" fmla="*/ 0 w 654"/>
                <a:gd name="T11" fmla="*/ 0 h 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4"/>
                <a:gd name="T19" fmla="*/ 0 h 445"/>
                <a:gd name="T20" fmla="*/ 654 w 654"/>
                <a:gd name="T21" fmla="*/ 445 h 4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4" h="445">
                  <a:moveTo>
                    <a:pt x="0" y="0"/>
                  </a:moveTo>
                  <a:lnTo>
                    <a:pt x="439" y="0"/>
                  </a:lnTo>
                  <a:lnTo>
                    <a:pt x="654" y="223"/>
                  </a:lnTo>
                  <a:lnTo>
                    <a:pt x="439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212" name="Group 103"/>
          <p:cNvGrpSpPr/>
          <p:nvPr/>
        </p:nvGrpSpPr>
        <p:grpSpPr>
          <a:xfrm>
            <a:off x="6299200" y="2072958"/>
            <a:ext cx="2446338" cy="2385778"/>
            <a:chOff x="0" y="0"/>
            <a:chExt cx="1513" cy="1422"/>
          </a:xfrm>
        </p:grpSpPr>
        <p:sp>
          <p:nvSpPr>
            <p:cNvPr id="45160" name="Freeform 30"/>
            <p:cNvSpPr/>
            <p:nvPr/>
          </p:nvSpPr>
          <p:spPr bwMode="auto">
            <a:xfrm>
              <a:off x="0" y="0"/>
              <a:ext cx="379" cy="1059"/>
            </a:xfrm>
            <a:custGeom>
              <a:avLst/>
              <a:gdLst>
                <a:gd name="T0" fmla="*/ 0 w 226"/>
                <a:gd name="T1" fmla="*/ 0 h 703"/>
                <a:gd name="T2" fmla="*/ 226 w 226"/>
                <a:gd name="T3" fmla="*/ 235 h 703"/>
                <a:gd name="T4" fmla="*/ 226 w 226"/>
                <a:gd name="T5" fmla="*/ 703 h 703"/>
                <a:gd name="T6" fmla="*/ 0 w 226"/>
                <a:gd name="T7" fmla="*/ 469 h 703"/>
                <a:gd name="T8" fmla="*/ 0 w 226"/>
                <a:gd name="T9" fmla="*/ 0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3"/>
                <a:gd name="T17" fmla="*/ 226 w 226"/>
                <a:gd name="T18" fmla="*/ 703 h 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3">
                  <a:moveTo>
                    <a:pt x="0" y="0"/>
                  </a:moveTo>
                  <a:lnTo>
                    <a:pt x="226" y="235"/>
                  </a:lnTo>
                  <a:lnTo>
                    <a:pt x="226" y="703"/>
                  </a:lnTo>
                  <a:lnTo>
                    <a:pt x="0" y="4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1" name="Freeform 31"/>
            <p:cNvSpPr/>
            <p:nvPr/>
          </p:nvSpPr>
          <p:spPr bwMode="auto">
            <a:xfrm>
              <a:off x="379" y="363"/>
              <a:ext cx="379" cy="1059"/>
            </a:xfrm>
            <a:custGeom>
              <a:avLst/>
              <a:gdLst>
                <a:gd name="T0" fmla="*/ 0 w 226"/>
                <a:gd name="T1" fmla="*/ 0 h 703"/>
                <a:gd name="T2" fmla="*/ 226 w 226"/>
                <a:gd name="T3" fmla="*/ 235 h 703"/>
                <a:gd name="T4" fmla="*/ 226 w 226"/>
                <a:gd name="T5" fmla="*/ 703 h 703"/>
                <a:gd name="T6" fmla="*/ 0 w 226"/>
                <a:gd name="T7" fmla="*/ 469 h 703"/>
                <a:gd name="T8" fmla="*/ 0 w 226"/>
                <a:gd name="T9" fmla="*/ 0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3"/>
                <a:gd name="T17" fmla="*/ 226 w 226"/>
                <a:gd name="T18" fmla="*/ 703 h 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3">
                  <a:moveTo>
                    <a:pt x="0" y="0"/>
                  </a:moveTo>
                  <a:lnTo>
                    <a:pt x="226" y="235"/>
                  </a:lnTo>
                  <a:lnTo>
                    <a:pt x="226" y="703"/>
                  </a:lnTo>
                  <a:lnTo>
                    <a:pt x="0" y="4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2" name="Freeform 32"/>
            <p:cNvSpPr/>
            <p:nvPr/>
          </p:nvSpPr>
          <p:spPr bwMode="auto">
            <a:xfrm>
              <a:off x="379" y="354"/>
              <a:ext cx="380" cy="705"/>
            </a:xfrm>
            <a:custGeom>
              <a:avLst/>
              <a:gdLst>
                <a:gd name="T0" fmla="*/ 0 w 227"/>
                <a:gd name="T1" fmla="*/ 468 h 468"/>
                <a:gd name="T2" fmla="*/ 0 w 227"/>
                <a:gd name="T3" fmla="*/ 234 h 468"/>
                <a:gd name="T4" fmla="*/ 0 w 227"/>
                <a:gd name="T5" fmla="*/ 0 h 468"/>
                <a:gd name="T6" fmla="*/ 114 w 227"/>
                <a:gd name="T7" fmla="*/ 117 h 468"/>
                <a:gd name="T8" fmla="*/ 227 w 227"/>
                <a:gd name="T9" fmla="*/ 234 h 468"/>
                <a:gd name="T10" fmla="*/ 114 w 227"/>
                <a:gd name="T11" fmla="*/ 351 h 468"/>
                <a:gd name="T12" fmla="*/ 0 w 227"/>
                <a:gd name="T13" fmla="*/ 468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468"/>
                <a:gd name="T23" fmla="*/ 227 w 227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468">
                  <a:moveTo>
                    <a:pt x="0" y="468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114" y="117"/>
                  </a:lnTo>
                  <a:lnTo>
                    <a:pt x="227" y="234"/>
                  </a:lnTo>
                  <a:lnTo>
                    <a:pt x="114" y="351"/>
                  </a:lnTo>
                  <a:lnTo>
                    <a:pt x="0" y="468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3" name="Freeform 33"/>
            <p:cNvSpPr/>
            <p:nvPr/>
          </p:nvSpPr>
          <p:spPr bwMode="auto">
            <a:xfrm>
              <a:off x="379" y="354"/>
              <a:ext cx="380" cy="705"/>
            </a:xfrm>
            <a:custGeom>
              <a:avLst/>
              <a:gdLst>
                <a:gd name="T0" fmla="*/ 0 w 227"/>
                <a:gd name="T1" fmla="*/ 468 h 468"/>
                <a:gd name="T2" fmla="*/ 0 w 227"/>
                <a:gd name="T3" fmla="*/ 234 h 468"/>
                <a:gd name="T4" fmla="*/ 0 w 227"/>
                <a:gd name="T5" fmla="*/ 0 h 468"/>
                <a:gd name="T6" fmla="*/ 114 w 227"/>
                <a:gd name="T7" fmla="*/ 117 h 468"/>
                <a:gd name="T8" fmla="*/ 227 w 227"/>
                <a:gd name="T9" fmla="*/ 234 h 468"/>
                <a:gd name="T10" fmla="*/ 114 w 227"/>
                <a:gd name="T11" fmla="*/ 351 h 468"/>
                <a:gd name="T12" fmla="*/ 0 w 227"/>
                <a:gd name="T13" fmla="*/ 468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468"/>
                <a:gd name="T23" fmla="*/ 227 w 227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468">
                  <a:moveTo>
                    <a:pt x="0" y="468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114" y="117"/>
                  </a:lnTo>
                  <a:lnTo>
                    <a:pt x="227" y="234"/>
                  </a:lnTo>
                  <a:lnTo>
                    <a:pt x="114" y="351"/>
                  </a:lnTo>
                  <a:lnTo>
                    <a:pt x="0" y="468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4" name="Freeform 34"/>
            <p:cNvSpPr/>
            <p:nvPr/>
          </p:nvSpPr>
          <p:spPr bwMode="auto">
            <a:xfrm>
              <a:off x="759" y="1059"/>
              <a:ext cx="754" cy="348"/>
            </a:xfrm>
            <a:custGeom>
              <a:avLst/>
              <a:gdLst>
                <a:gd name="T0" fmla="*/ 450 w 450"/>
                <a:gd name="T1" fmla="*/ 231 h 231"/>
                <a:gd name="T2" fmla="*/ 224 w 450"/>
                <a:gd name="T3" fmla="*/ 231 h 231"/>
                <a:gd name="T4" fmla="*/ 0 w 450"/>
                <a:gd name="T5" fmla="*/ 231 h 231"/>
                <a:gd name="T6" fmla="*/ 113 w 450"/>
                <a:gd name="T7" fmla="*/ 114 h 231"/>
                <a:gd name="T8" fmla="*/ 224 w 450"/>
                <a:gd name="T9" fmla="*/ 0 h 231"/>
                <a:gd name="T10" fmla="*/ 337 w 450"/>
                <a:gd name="T11" fmla="*/ 114 h 231"/>
                <a:gd name="T12" fmla="*/ 450 w 450"/>
                <a:gd name="T13" fmla="*/ 231 h 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231"/>
                <a:gd name="T23" fmla="*/ 450 w 450"/>
                <a:gd name="T24" fmla="*/ 231 h 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231">
                  <a:moveTo>
                    <a:pt x="450" y="231"/>
                  </a:moveTo>
                  <a:lnTo>
                    <a:pt x="224" y="231"/>
                  </a:lnTo>
                  <a:lnTo>
                    <a:pt x="0" y="231"/>
                  </a:lnTo>
                  <a:lnTo>
                    <a:pt x="113" y="114"/>
                  </a:lnTo>
                  <a:lnTo>
                    <a:pt x="224" y="0"/>
                  </a:lnTo>
                  <a:lnTo>
                    <a:pt x="337" y="114"/>
                  </a:lnTo>
                  <a:lnTo>
                    <a:pt x="450" y="23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5" name="Freeform 35"/>
            <p:cNvSpPr/>
            <p:nvPr/>
          </p:nvSpPr>
          <p:spPr bwMode="auto">
            <a:xfrm>
              <a:off x="759" y="1059"/>
              <a:ext cx="754" cy="348"/>
            </a:xfrm>
            <a:custGeom>
              <a:avLst/>
              <a:gdLst>
                <a:gd name="T0" fmla="*/ 450 w 450"/>
                <a:gd name="T1" fmla="*/ 231 h 231"/>
                <a:gd name="T2" fmla="*/ 224 w 450"/>
                <a:gd name="T3" fmla="*/ 231 h 231"/>
                <a:gd name="T4" fmla="*/ 0 w 450"/>
                <a:gd name="T5" fmla="*/ 231 h 231"/>
                <a:gd name="T6" fmla="*/ 113 w 450"/>
                <a:gd name="T7" fmla="*/ 114 h 231"/>
                <a:gd name="T8" fmla="*/ 224 w 450"/>
                <a:gd name="T9" fmla="*/ 0 h 231"/>
                <a:gd name="T10" fmla="*/ 337 w 450"/>
                <a:gd name="T11" fmla="*/ 114 h 231"/>
                <a:gd name="T12" fmla="*/ 450 w 450"/>
                <a:gd name="T13" fmla="*/ 231 h 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231"/>
                <a:gd name="T23" fmla="*/ 450 w 450"/>
                <a:gd name="T24" fmla="*/ 231 h 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231">
                  <a:moveTo>
                    <a:pt x="450" y="231"/>
                  </a:moveTo>
                  <a:lnTo>
                    <a:pt x="224" y="231"/>
                  </a:lnTo>
                  <a:lnTo>
                    <a:pt x="0" y="231"/>
                  </a:lnTo>
                  <a:lnTo>
                    <a:pt x="113" y="114"/>
                  </a:lnTo>
                  <a:lnTo>
                    <a:pt x="224" y="0"/>
                  </a:lnTo>
                  <a:lnTo>
                    <a:pt x="337" y="114"/>
                  </a:lnTo>
                  <a:lnTo>
                    <a:pt x="450" y="231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6" name="Freeform 36"/>
            <p:cNvSpPr/>
            <p:nvPr/>
          </p:nvSpPr>
          <p:spPr bwMode="auto">
            <a:xfrm>
              <a:off x="379" y="707"/>
              <a:ext cx="755" cy="700"/>
            </a:xfrm>
            <a:custGeom>
              <a:avLst/>
              <a:gdLst>
                <a:gd name="T0" fmla="*/ 0 w 451"/>
                <a:gd name="T1" fmla="*/ 234 h 465"/>
                <a:gd name="T2" fmla="*/ 227 w 451"/>
                <a:gd name="T3" fmla="*/ 0 h 465"/>
                <a:gd name="T4" fmla="*/ 451 w 451"/>
                <a:gd name="T5" fmla="*/ 234 h 465"/>
                <a:gd name="T6" fmla="*/ 227 w 451"/>
                <a:gd name="T7" fmla="*/ 465 h 465"/>
                <a:gd name="T8" fmla="*/ 0 w 451"/>
                <a:gd name="T9" fmla="*/ 234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65"/>
                <a:gd name="T17" fmla="*/ 451 w 451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65">
                  <a:moveTo>
                    <a:pt x="0" y="234"/>
                  </a:moveTo>
                  <a:lnTo>
                    <a:pt x="227" y="0"/>
                  </a:lnTo>
                  <a:lnTo>
                    <a:pt x="451" y="234"/>
                  </a:lnTo>
                  <a:lnTo>
                    <a:pt x="227" y="465"/>
                  </a:lnTo>
                  <a:lnTo>
                    <a:pt x="0" y="23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7" name="Freeform 37"/>
            <p:cNvSpPr/>
            <p:nvPr/>
          </p:nvSpPr>
          <p:spPr bwMode="auto">
            <a:xfrm>
              <a:off x="379" y="707"/>
              <a:ext cx="755" cy="700"/>
            </a:xfrm>
            <a:custGeom>
              <a:avLst/>
              <a:gdLst>
                <a:gd name="T0" fmla="*/ 0 w 451"/>
                <a:gd name="T1" fmla="*/ 234 h 465"/>
                <a:gd name="T2" fmla="*/ 227 w 451"/>
                <a:gd name="T3" fmla="*/ 0 h 465"/>
                <a:gd name="T4" fmla="*/ 451 w 451"/>
                <a:gd name="T5" fmla="*/ 234 h 465"/>
                <a:gd name="T6" fmla="*/ 227 w 451"/>
                <a:gd name="T7" fmla="*/ 465 h 465"/>
                <a:gd name="T8" fmla="*/ 0 w 451"/>
                <a:gd name="T9" fmla="*/ 234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465"/>
                <a:gd name="T17" fmla="*/ 451 w 451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465">
                  <a:moveTo>
                    <a:pt x="0" y="234"/>
                  </a:moveTo>
                  <a:lnTo>
                    <a:pt x="227" y="0"/>
                  </a:lnTo>
                  <a:lnTo>
                    <a:pt x="451" y="234"/>
                  </a:lnTo>
                  <a:lnTo>
                    <a:pt x="227" y="465"/>
                  </a:lnTo>
                  <a:lnTo>
                    <a:pt x="0" y="234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8" name="Freeform 38"/>
            <p:cNvSpPr/>
            <p:nvPr/>
          </p:nvSpPr>
          <p:spPr bwMode="auto">
            <a:xfrm>
              <a:off x="759" y="0"/>
              <a:ext cx="754" cy="1407"/>
            </a:xfrm>
            <a:custGeom>
              <a:avLst/>
              <a:gdLst>
                <a:gd name="T0" fmla="*/ 450 w 450"/>
                <a:gd name="T1" fmla="*/ 0 h 934"/>
                <a:gd name="T2" fmla="*/ 450 w 450"/>
                <a:gd name="T3" fmla="*/ 469 h 934"/>
                <a:gd name="T4" fmla="*/ 450 w 450"/>
                <a:gd name="T5" fmla="*/ 934 h 934"/>
                <a:gd name="T6" fmla="*/ 224 w 450"/>
                <a:gd name="T7" fmla="*/ 703 h 934"/>
                <a:gd name="T8" fmla="*/ 0 w 450"/>
                <a:gd name="T9" fmla="*/ 469 h 934"/>
                <a:gd name="T10" fmla="*/ 224 w 450"/>
                <a:gd name="T11" fmla="*/ 235 h 934"/>
                <a:gd name="T12" fmla="*/ 450 w 450"/>
                <a:gd name="T13" fmla="*/ 0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934"/>
                <a:gd name="T23" fmla="*/ 450 w 450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934">
                  <a:moveTo>
                    <a:pt x="450" y="0"/>
                  </a:moveTo>
                  <a:lnTo>
                    <a:pt x="450" y="469"/>
                  </a:lnTo>
                  <a:lnTo>
                    <a:pt x="450" y="934"/>
                  </a:lnTo>
                  <a:lnTo>
                    <a:pt x="224" y="703"/>
                  </a:lnTo>
                  <a:lnTo>
                    <a:pt x="0" y="469"/>
                  </a:lnTo>
                  <a:lnTo>
                    <a:pt x="224" y="235"/>
                  </a:lnTo>
                  <a:lnTo>
                    <a:pt x="45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9" name="Freeform 39"/>
            <p:cNvSpPr/>
            <p:nvPr/>
          </p:nvSpPr>
          <p:spPr bwMode="auto">
            <a:xfrm>
              <a:off x="759" y="0"/>
              <a:ext cx="754" cy="1407"/>
            </a:xfrm>
            <a:custGeom>
              <a:avLst/>
              <a:gdLst>
                <a:gd name="T0" fmla="*/ 450 w 450"/>
                <a:gd name="T1" fmla="*/ 0 h 934"/>
                <a:gd name="T2" fmla="*/ 450 w 450"/>
                <a:gd name="T3" fmla="*/ 469 h 934"/>
                <a:gd name="T4" fmla="*/ 450 w 450"/>
                <a:gd name="T5" fmla="*/ 934 h 934"/>
                <a:gd name="T6" fmla="*/ 224 w 450"/>
                <a:gd name="T7" fmla="*/ 703 h 934"/>
                <a:gd name="T8" fmla="*/ 0 w 450"/>
                <a:gd name="T9" fmla="*/ 469 h 934"/>
                <a:gd name="T10" fmla="*/ 224 w 450"/>
                <a:gd name="T11" fmla="*/ 235 h 934"/>
                <a:gd name="T12" fmla="*/ 450 w 450"/>
                <a:gd name="T13" fmla="*/ 0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934"/>
                <a:gd name="T23" fmla="*/ 450 w 450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934">
                  <a:moveTo>
                    <a:pt x="450" y="0"/>
                  </a:moveTo>
                  <a:lnTo>
                    <a:pt x="450" y="469"/>
                  </a:lnTo>
                  <a:lnTo>
                    <a:pt x="450" y="934"/>
                  </a:lnTo>
                  <a:lnTo>
                    <a:pt x="224" y="703"/>
                  </a:lnTo>
                  <a:lnTo>
                    <a:pt x="0" y="469"/>
                  </a:lnTo>
                  <a:lnTo>
                    <a:pt x="224" y="235"/>
                  </a:lnTo>
                  <a:lnTo>
                    <a:pt x="45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70" name="Freeform 40"/>
            <p:cNvSpPr/>
            <p:nvPr/>
          </p:nvSpPr>
          <p:spPr bwMode="auto">
            <a:xfrm>
              <a:off x="0" y="0"/>
              <a:ext cx="1513" cy="707"/>
            </a:xfrm>
            <a:custGeom>
              <a:avLst/>
              <a:gdLst>
                <a:gd name="T0" fmla="*/ 0 w 903"/>
                <a:gd name="T1" fmla="*/ 0 h 469"/>
                <a:gd name="T2" fmla="*/ 453 w 903"/>
                <a:gd name="T3" fmla="*/ 0 h 469"/>
                <a:gd name="T4" fmla="*/ 903 w 903"/>
                <a:gd name="T5" fmla="*/ 0 h 469"/>
                <a:gd name="T6" fmla="*/ 677 w 903"/>
                <a:gd name="T7" fmla="*/ 235 h 469"/>
                <a:gd name="T8" fmla="*/ 453 w 903"/>
                <a:gd name="T9" fmla="*/ 469 h 469"/>
                <a:gd name="T10" fmla="*/ 226 w 903"/>
                <a:gd name="T11" fmla="*/ 235 h 469"/>
                <a:gd name="T12" fmla="*/ 0 w 903"/>
                <a:gd name="T13" fmla="*/ 0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469"/>
                <a:gd name="T23" fmla="*/ 903 w 903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469">
                  <a:moveTo>
                    <a:pt x="0" y="0"/>
                  </a:moveTo>
                  <a:lnTo>
                    <a:pt x="453" y="0"/>
                  </a:lnTo>
                  <a:lnTo>
                    <a:pt x="903" y="0"/>
                  </a:lnTo>
                  <a:lnTo>
                    <a:pt x="677" y="235"/>
                  </a:lnTo>
                  <a:lnTo>
                    <a:pt x="453" y="469"/>
                  </a:lnTo>
                  <a:lnTo>
                    <a:pt x="226" y="2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71" name="Freeform 41"/>
            <p:cNvSpPr/>
            <p:nvPr/>
          </p:nvSpPr>
          <p:spPr bwMode="auto">
            <a:xfrm>
              <a:off x="0" y="0"/>
              <a:ext cx="1513" cy="707"/>
            </a:xfrm>
            <a:custGeom>
              <a:avLst/>
              <a:gdLst>
                <a:gd name="T0" fmla="*/ 0 w 903"/>
                <a:gd name="T1" fmla="*/ 0 h 469"/>
                <a:gd name="T2" fmla="*/ 453 w 903"/>
                <a:gd name="T3" fmla="*/ 0 h 469"/>
                <a:gd name="T4" fmla="*/ 903 w 903"/>
                <a:gd name="T5" fmla="*/ 0 h 469"/>
                <a:gd name="T6" fmla="*/ 677 w 903"/>
                <a:gd name="T7" fmla="*/ 235 h 469"/>
                <a:gd name="T8" fmla="*/ 453 w 903"/>
                <a:gd name="T9" fmla="*/ 469 h 469"/>
                <a:gd name="T10" fmla="*/ 226 w 903"/>
                <a:gd name="T11" fmla="*/ 235 h 469"/>
                <a:gd name="T12" fmla="*/ 0 w 903"/>
                <a:gd name="T13" fmla="*/ 0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469"/>
                <a:gd name="T23" fmla="*/ 903 w 903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469">
                  <a:moveTo>
                    <a:pt x="0" y="0"/>
                  </a:moveTo>
                  <a:lnTo>
                    <a:pt x="453" y="0"/>
                  </a:lnTo>
                  <a:lnTo>
                    <a:pt x="903" y="0"/>
                  </a:lnTo>
                  <a:lnTo>
                    <a:pt x="677" y="235"/>
                  </a:lnTo>
                  <a:lnTo>
                    <a:pt x="453" y="469"/>
                  </a:lnTo>
                  <a:lnTo>
                    <a:pt x="226" y="2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72" name="Freeform 42"/>
            <p:cNvSpPr/>
            <p:nvPr/>
          </p:nvSpPr>
          <p:spPr bwMode="auto">
            <a:xfrm>
              <a:off x="0" y="707"/>
              <a:ext cx="759" cy="700"/>
            </a:xfrm>
            <a:custGeom>
              <a:avLst/>
              <a:gdLst>
                <a:gd name="T0" fmla="*/ 0 w 453"/>
                <a:gd name="T1" fmla="*/ 0 h 465"/>
                <a:gd name="T2" fmla="*/ 226 w 453"/>
                <a:gd name="T3" fmla="*/ 234 h 465"/>
                <a:gd name="T4" fmla="*/ 453 w 453"/>
                <a:gd name="T5" fmla="*/ 465 h 465"/>
                <a:gd name="T6" fmla="*/ 226 w 453"/>
                <a:gd name="T7" fmla="*/ 465 h 465"/>
                <a:gd name="T8" fmla="*/ 0 w 453"/>
                <a:gd name="T9" fmla="*/ 465 h 465"/>
                <a:gd name="T10" fmla="*/ 0 w 453"/>
                <a:gd name="T11" fmla="*/ 234 h 465"/>
                <a:gd name="T12" fmla="*/ 0 w 453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"/>
                <a:gd name="T22" fmla="*/ 0 h 465"/>
                <a:gd name="T23" fmla="*/ 453 w 453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" h="465">
                  <a:moveTo>
                    <a:pt x="0" y="0"/>
                  </a:moveTo>
                  <a:lnTo>
                    <a:pt x="226" y="234"/>
                  </a:lnTo>
                  <a:lnTo>
                    <a:pt x="453" y="465"/>
                  </a:lnTo>
                  <a:lnTo>
                    <a:pt x="226" y="465"/>
                  </a:lnTo>
                  <a:lnTo>
                    <a:pt x="0" y="465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73" name="Freeform 43"/>
            <p:cNvSpPr/>
            <p:nvPr/>
          </p:nvSpPr>
          <p:spPr bwMode="auto">
            <a:xfrm>
              <a:off x="0" y="707"/>
              <a:ext cx="759" cy="700"/>
            </a:xfrm>
            <a:custGeom>
              <a:avLst/>
              <a:gdLst>
                <a:gd name="T0" fmla="*/ 0 w 453"/>
                <a:gd name="T1" fmla="*/ 0 h 465"/>
                <a:gd name="T2" fmla="*/ 226 w 453"/>
                <a:gd name="T3" fmla="*/ 234 h 465"/>
                <a:gd name="T4" fmla="*/ 453 w 453"/>
                <a:gd name="T5" fmla="*/ 465 h 465"/>
                <a:gd name="T6" fmla="*/ 226 w 453"/>
                <a:gd name="T7" fmla="*/ 465 h 465"/>
                <a:gd name="T8" fmla="*/ 0 w 453"/>
                <a:gd name="T9" fmla="*/ 465 h 465"/>
                <a:gd name="T10" fmla="*/ 0 w 453"/>
                <a:gd name="T11" fmla="*/ 234 h 465"/>
                <a:gd name="T12" fmla="*/ 0 w 453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"/>
                <a:gd name="T22" fmla="*/ 0 h 465"/>
                <a:gd name="T23" fmla="*/ 453 w 453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" h="465">
                  <a:moveTo>
                    <a:pt x="0" y="0"/>
                  </a:moveTo>
                  <a:lnTo>
                    <a:pt x="226" y="234"/>
                  </a:lnTo>
                  <a:lnTo>
                    <a:pt x="453" y="465"/>
                  </a:lnTo>
                  <a:lnTo>
                    <a:pt x="226" y="465"/>
                  </a:lnTo>
                  <a:lnTo>
                    <a:pt x="0" y="465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44270" y="4666615"/>
            <a:ext cx="1126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燕式</a:t>
            </a:r>
            <a:endParaRPr lang="zh-CN" altLang="en-US" sz="3200" b="1" spc="500" noProof="0" dirty="0">
              <a:ln>
                <a:noFill/>
              </a:ln>
              <a:solidFill>
                <a:srgbClr val="F5C852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99560" y="4666615"/>
            <a:ext cx="1126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方式</a:t>
            </a:r>
            <a:endParaRPr lang="zh-CN" altLang="en-US" sz="3200" b="1" spc="500" noProof="0" dirty="0">
              <a:ln>
                <a:noFill/>
              </a:ln>
              <a:solidFill>
                <a:srgbClr val="F5C852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89445" y="4666615"/>
            <a:ext cx="11264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spc="500" noProof="0" dirty="0">
                <a:ln>
                  <a:noFill/>
                </a:ln>
                <a:solidFill>
                  <a:srgbClr val="F5C852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蝶式</a:t>
            </a:r>
            <a:endParaRPr lang="zh-CN" altLang="en-US" sz="3200" b="1" spc="500" noProof="0" dirty="0">
              <a:ln>
                <a:noFill/>
              </a:ln>
              <a:solidFill>
                <a:srgbClr val="F5C852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546860" y="5603875"/>
            <a:ext cx="656907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charset="-122"/>
                <a:sym typeface="+mn-ea"/>
              </a:rPr>
              <a:t>传统七巧板是在“七星案几”的基础上应用了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charset="-122"/>
                <a:sym typeface="+mn-ea"/>
              </a:rPr>
              <a:t>“勾股之形”“三角相错”的古代数学原理设计而成。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1804670" y="1544955"/>
            <a:ext cx="996950" cy="3680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78965" y="1756410"/>
            <a:ext cx="798195" cy="3748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 b="1" spc="1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苹方 粗体" panose="020B0600000000000000" charset="-122"/>
                <a:ea typeface="苹方 粗体" panose="020B0600000000000000" charset="-122"/>
                <a:sym typeface="+mn-ea"/>
              </a:rPr>
              <a:t>传统</a:t>
            </a:r>
            <a:r>
              <a:rPr lang="zh-CN" altLang="en-US" sz="4000" b="1" spc="100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苹方 粗体" panose="020B0600000000000000" charset="-122"/>
                <a:ea typeface="苹方 粗体" panose="020B0600000000000000" charset="-122"/>
                <a:sym typeface="+mn-ea"/>
              </a:rPr>
              <a:t>七巧板</a:t>
            </a:r>
            <a:endParaRPr lang="zh-CN" altLang="en-US" sz="4000" b="1" spc="100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苹方 粗体" panose="020B0600000000000000" charset="-122"/>
              <a:ea typeface="苹方 粗体" panose="020B0600000000000000" charset="-122"/>
              <a:sym typeface="+mn-ea"/>
            </a:endParaRPr>
          </a:p>
        </p:txBody>
      </p:sp>
      <p:graphicFrame>
        <p:nvGraphicFramePr>
          <p:cNvPr id="9218" name="Object 2"/>
          <p:cNvGraphicFramePr/>
          <p:nvPr/>
        </p:nvGraphicFramePr>
        <p:xfrm>
          <a:off x="3626485" y="1642110"/>
          <a:ext cx="3771265" cy="358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762375" imgH="3765550" progId="Flash.Movie">
                  <p:embed/>
                </p:oleObj>
              </mc:Choice>
              <mc:Fallback>
                <p:oleObj name="" r:id="rId1" imgW="3762375" imgH="376555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26485" y="1642110"/>
                        <a:ext cx="3771265" cy="35833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26895" y="1062990"/>
            <a:ext cx="53492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现代</a:t>
            </a:r>
            <a:r>
              <a:rPr lang="en-US" altLang="zh-CN" sz="4000" b="1" spc="5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sz="4000" b="1" spc="5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智力七巧板</a:t>
            </a:r>
            <a:r>
              <a:rPr lang="en-US" altLang="zh-CN" sz="4000" b="1" spc="5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endParaRPr lang="en-US" altLang="zh-CN" sz="4000" b="1" spc="5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5070" y="2000885"/>
            <a:ext cx="38411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50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发明人：楼珠球</a:t>
            </a:r>
            <a:endParaRPr lang="zh-CN" altLang="en-US" sz="3600" b="1" spc="500" noProof="0" dirty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4341" name="Group 5"/>
          <p:cNvGrpSpPr/>
          <p:nvPr/>
        </p:nvGrpSpPr>
        <p:grpSpPr>
          <a:xfrm>
            <a:off x="1108710" y="3101340"/>
            <a:ext cx="6791325" cy="696595"/>
            <a:chOff x="0" y="0"/>
            <a:chExt cx="4992" cy="510"/>
          </a:xfrm>
        </p:grpSpPr>
        <p:sp>
          <p:nvSpPr>
            <p:cNvPr id="14342" name="Freeform 8"/>
            <p:cNvSpPr/>
            <p:nvPr/>
          </p:nvSpPr>
          <p:spPr>
            <a:xfrm>
              <a:off x="0" y="0"/>
              <a:ext cx="261" cy="504"/>
            </a:xfrm>
            <a:custGeom>
              <a:avLst/>
              <a:gdLst>
                <a:gd name="txL" fmla="*/ 0 w 229"/>
                <a:gd name="txT" fmla="*/ 0 h 388"/>
                <a:gd name="txR" fmla="*/ 229 w 229"/>
                <a:gd name="txB" fmla="*/ 388 h 388"/>
              </a:gdLst>
              <a:ahLst/>
              <a:cxnLst>
                <a:cxn ang="0">
                  <a:pos x="261" y="504"/>
                </a:cxn>
                <a:cxn ang="0">
                  <a:pos x="261" y="0"/>
                </a:cxn>
                <a:cxn ang="0">
                  <a:pos x="235" y="0"/>
                </a:cxn>
                <a:cxn ang="0">
                  <a:pos x="207" y="5"/>
                </a:cxn>
                <a:cxn ang="0">
                  <a:pos x="183" y="12"/>
                </a:cxn>
                <a:cxn ang="0">
                  <a:pos x="160" y="19"/>
                </a:cxn>
                <a:cxn ang="0">
                  <a:pos x="138" y="29"/>
                </a:cxn>
                <a:cxn ang="0">
                  <a:pos x="114" y="43"/>
                </a:cxn>
                <a:cxn ang="0">
                  <a:pos x="96" y="57"/>
                </a:cxn>
                <a:cxn ang="0">
                  <a:pos x="78" y="73"/>
                </a:cxn>
                <a:cxn ang="0">
                  <a:pos x="60" y="90"/>
                </a:cxn>
                <a:cxn ang="0">
                  <a:pos x="44" y="110"/>
                </a:cxn>
                <a:cxn ang="0">
                  <a:pos x="33" y="131"/>
                </a:cxn>
                <a:cxn ang="0">
                  <a:pos x="21" y="155"/>
                </a:cxn>
                <a:cxn ang="0">
                  <a:pos x="11" y="178"/>
                </a:cxn>
                <a:cxn ang="0">
                  <a:pos x="6" y="201"/>
                </a:cxn>
                <a:cxn ang="0">
                  <a:pos x="2" y="227"/>
                </a:cxn>
                <a:cxn ang="0">
                  <a:pos x="0" y="251"/>
                </a:cxn>
                <a:cxn ang="0">
                  <a:pos x="2" y="277"/>
                </a:cxn>
                <a:cxn ang="0">
                  <a:pos x="6" y="303"/>
                </a:cxn>
                <a:cxn ang="0">
                  <a:pos x="11" y="326"/>
                </a:cxn>
                <a:cxn ang="0">
                  <a:pos x="21" y="349"/>
                </a:cxn>
                <a:cxn ang="0">
                  <a:pos x="33" y="373"/>
                </a:cxn>
                <a:cxn ang="0">
                  <a:pos x="44" y="394"/>
                </a:cxn>
                <a:cxn ang="0">
                  <a:pos x="60" y="410"/>
                </a:cxn>
                <a:cxn ang="0">
                  <a:pos x="78" y="431"/>
                </a:cxn>
                <a:cxn ang="0">
                  <a:pos x="96" y="446"/>
                </a:cxn>
                <a:cxn ang="0">
                  <a:pos x="114" y="461"/>
                </a:cxn>
                <a:cxn ang="0">
                  <a:pos x="138" y="473"/>
                </a:cxn>
                <a:cxn ang="0">
                  <a:pos x="160" y="485"/>
                </a:cxn>
                <a:cxn ang="0">
                  <a:pos x="183" y="492"/>
                </a:cxn>
                <a:cxn ang="0">
                  <a:pos x="207" y="499"/>
                </a:cxn>
                <a:cxn ang="0">
                  <a:pos x="235" y="501"/>
                </a:cxn>
                <a:cxn ang="0">
                  <a:pos x="261" y="504"/>
                </a:cxn>
              </a:cxnLst>
              <a:rect l="txL" t="txT" r="txR" b="txB"/>
              <a:pathLst>
                <a:path w="229" h="388">
                  <a:moveTo>
                    <a:pt x="229" y="388"/>
                  </a:moveTo>
                  <a:lnTo>
                    <a:pt x="229" y="0"/>
                  </a:lnTo>
                  <a:lnTo>
                    <a:pt x="206" y="0"/>
                  </a:lnTo>
                  <a:lnTo>
                    <a:pt x="182" y="4"/>
                  </a:lnTo>
                  <a:lnTo>
                    <a:pt x="161" y="9"/>
                  </a:lnTo>
                  <a:lnTo>
                    <a:pt x="140" y="15"/>
                  </a:lnTo>
                  <a:lnTo>
                    <a:pt x="121" y="22"/>
                  </a:lnTo>
                  <a:lnTo>
                    <a:pt x="100" y="33"/>
                  </a:lnTo>
                  <a:lnTo>
                    <a:pt x="84" y="44"/>
                  </a:lnTo>
                  <a:lnTo>
                    <a:pt x="68" y="56"/>
                  </a:lnTo>
                  <a:lnTo>
                    <a:pt x="53" y="69"/>
                  </a:lnTo>
                  <a:lnTo>
                    <a:pt x="39" y="85"/>
                  </a:lnTo>
                  <a:lnTo>
                    <a:pt x="29" y="101"/>
                  </a:lnTo>
                  <a:lnTo>
                    <a:pt x="18" y="119"/>
                  </a:lnTo>
                  <a:lnTo>
                    <a:pt x="10" y="137"/>
                  </a:lnTo>
                  <a:lnTo>
                    <a:pt x="5" y="155"/>
                  </a:lnTo>
                  <a:lnTo>
                    <a:pt x="2" y="175"/>
                  </a:lnTo>
                  <a:lnTo>
                    <a:pt x="0" y="193"/>
                  </a:lnTo>
                  <a:lnTo>
                    <a:pt x="2" y="213"/>
                  </a:lnTo>
                  <a:lnTo>
                    <a:pt x="5" y="233"/>
                  </a:lnTo>
                  <a:lnTo>
                    <a:pt x="10" y="251"/>
                  </a:lnTo>
                  <a:lnTo>
                    <a:pt x="18" y="269"/>
                  </a:lnTo>
                  <a:lnTo>
                    <a:pt x="29" y="287"/>
                  </a:lnTo>
                  <a:lnTo>
                    <a:pt x="39" y="303"/>
                  </a:lnTo>
                  <a:lnTo>
                    <a:pt x="53" y="316"/>
                  </a:lnTo>
                  <a:lnTo>
                    <a:pt x="68" y="332"/>
                  </a:lnTo>
                  <a:lnTo>
                    <a:pt x="84" y="343"/>
                  </a:lnTo>
                  <a:lnTo>
                    <a:pt x="100" y="355"/>
                  </a:lnTo>
                  <a:lnTo>
                    <a:pt x="121" y="364"/>
                  </a:lnTo>
                  <a:lnTo>
                    <a:pt x="140" y="373"/>
                  </a:lnTo>
                  <a:lnTo>
                    <a:pt x="161" y="379"/>
                  </a:lnTo>
                  <a:lnTo>
                    <a:pt x="182" y="384"/>
                  </a:lnTo>
                  <a:lnTo>
                    <a:pt x="206" y="386"/>
                  </a:lnTo>
                  <a:lnTo>
                    <a:pt x="229" y="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343" name="Freeform 9"/>
            <p:cNvSpPr/>
            <p:nvPr/>
          </p:nvSpPr>
          <p:spPr>
            <a:xfrm>
              <a:off x="2697" y="6"/>
              <a:ext cx="520" cy="504"/>
            </a:xfrm>
            <a:custGeom>
              <a:avLst/>
              <a:gdLst>
                <a:gd name="txL" fmla="*/ 0 w 456"/>
                <a:gd name="txT" fmla="*/ 0 h 388"/>
                <a:gd name="txR" fmla="*/ 456 w 456"/>
                <a:gd name="txB" fmla="*/ 388 h 388"/>
              </a:gdLst>
              <a:ahLst/>
              <a:cxnLst>
                <a:cxn ang="0">
                  <a:pos x="0" y="0"/>
                </a:cxn>
                <a:cxn ang="0">
                  <a:pos x="261" y="251"/>
                </a:cxn>
                <a:cxn ang="0">
                  <a:pos x="520" y="504"/>
                </a:cxn>
                <a:cxn ang="0">
                  <a:pos x="520" y="251"/>
                </a:cxn>
                <a:cxn ang="0">
                  <a:pos x="520" y="0"/>
                </a:cxn>
                <a:cxn ang="0">
                  <a:pos x="261" y="0"/>
                </a:cxn>
                <a:cxn ang="0">
                  <a:pos x="0" y="0"/>
                </a:cxn>
              </a:cxnLst>
              <a:rect l="txL" t="txT" r="txR" b="txB"/>
              <a:pathLst>
                <a:path w="456" h="388">
                  <a:moveTo>
                    <a:pt x="0" y="0"/>
                  </a:moveTo>
                  <a:lnTo>
                    <a:pt x="229" y="193"/>
                  </a:lnTo>
                  <a:lnTo>
                    <a:pt x="456" y="388"/>
                  </a:lnTo>
                  <a:lnTo>
                    <a:pt x="456" y="193"/>
                  </a:lnTo>
                  <a:lnTo>
                    <a:pt x="456" y="0"/>
                  </a:lnTo>
                  <a:lnTo>
                    <a:pt x="2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344" name="Freeform 10"/>
            <p:cNvSpPr/>
            <p:nvPr/>
          </p:nvSpPr>
          <p:spPr>
            <a:xfrm>
              <a:off x="1451" y="0"/>
              <a:ext cx="890" cy="504"/>
            </a:xfrm>
            <a:custGeom>
              <a:avLst/>
              <a:gdLst>
                <a:gd name="txL" fmla="*/ 0 w 781"/>
                <a:gd name="txT" fmla="*/ 0 h 388"/>
                <a:gd name="txR" fmla="*/ 781 w 781"/>
                <a:gd name="txB" fmla="*/ 388 h 388"/>
              </a:gdLst>
              <a:ahLst/>
              <a:cxnLst>
                <a:cxn ang="0">
                  <a:pos x="0" y="148"/>
                </a:cxn>
                <a:cxn ang="0">
                  <a:pos x="153" y="0"/>
                </a:cxn>
                <a:cxn ang="0">
                  <a:pos x="890" y="0"/>
                </a:cxn>
                <a:cxn ang="0">
                  <a:pos x="369" y="504"/>
                </a:cxn>
                <a:cxn ang="0">
                  <a:pos x="0" y="148"/>
                </a:cxn>
              </a:cxnLst>
              <a:rect l="txL" t="txT" r="txR" b="txB"/>
              <a:pathLst>
                <a:path w="781" h="388">
                  <a:moveTo>
                    <a:pt x="0" y="114"/>
                  </a:moveTo>
                  <a:lnTo>
                    <a:pt x="134" y="0"/>
                  </a:lnTo>
                  <a:lnTo>
                    <a:pt x="781" y="0"/>
                  </a:lnTo>
                  <a:lnTo>
                    <a:pt x="324" y="38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345" name="Freeform 11"/>
            <p:cNvSpPr/>
            <p:nvPr/>
          </p:nvSpPr>
          <p:spPr>
            <a:xfrm>
              <a:off x="2222" y="0"/>
              <a:ext cx="520" cy="504"/>
            </a:xfrm>
            <a:custGeom>
              <a:avLst/>
              <a:gdLst>
                <a:gd name="txL" fmla="*/ 0 w 456"/>
                <a:gd name="txT" fmla="*/ 0 h 388"/>
                <a:gd name="txR" fmla="*/ 456 w 456"/>
                <a:gd name="txB" fmla="*/ 388 h 388"/>
              </a:gdLst>
              <a:ahLst/>
              <a:cxnLst>
                <a:cxn ang="0">
                  <a:pos x="0" y="227"/>
                </a:cxn>
                <a:cxn ang="0">
                  <a:pos x="11" y="178"/>
                </a:cxn>
                <a:cxn ang="0">
                  <a:pos x="30" y="134"/>
                </a:cxn>
                <a:cxn ang="0">
                  <a:pos x="60" y="92"/>
                </a:cxn>
                <a:cxn ang="0">
                  <a:pos x="94" y="57"/>
                </a:cxn>
                <a:cxn ang="0">
                  <a:pos x="136" y="31"/>
                </a:cxn>
                <a:cxn ang="0">
                  <a:pos x="184" y="12"/>
                </a:cxn>
                <a:cxn ang="0">
                  <a:pos x="235" y="3"/>
                </a:cxn>
                <a:cxn ang="0">
                  <a:pos x="286" y="3"/>
                </a:cxn>
                <a:cxn ang="0">
                  <a:pos x="336" y="12"/>
                </a:cxn>
                <a:cxn ang="0">
                  <a:pos x="385" y="31"/>
                </a:cxn>
                <a:cxn ang="0">
                  <a:pos x="424" y="57"/>
                </a:cxn>
                <a:cxn ang="0">
                  <a:pos x="461" y="92"/>
                </a:cxn>
                <a:cxn ang="0">
                  <a:pos x="490" y="134"/>
                </a:cxn>
                <a:cxn ang="0">
                  <a:pos x="509" y="178"/>
                </a:cxn>
                <a:cxn ang="0">
                  <a:pos x="520" y="227"/>
                </a:cxn>
                <a:cxn ang="0">
                  <a:pos x="520" y="279"/>
                </a:cxn>
                <a:cxn ang="0">
                  <a:pos x="509" y="330"/>
                </a:cxn>
                <a:cxn ang="0">
                  <a:pos x="490" y="373"/>
                </a:cxn>
                <a:cxn ang="0">
                  <a:pos x="461" y="414"/>
                </a:cxn>
                <a:cxn ang="0">
                  <a:pos x="424" y="449"/>
                </a:cxn>
                <a:cxn ang="0">
                  <a:pos x="385" y="475"/>
                </a:cxn>
                <a:cxn ang="0">
                  <a:pos x="336" y="492"/>
                </a:cxn>
                <a:cxn ang="0">
                  <a:pos x="286" y="504"/>
                </a:cxn>
                <a:cxn ang="0">
                  <a:pos x="235" y="504"/>
                </a:cxn>
                <a:cxn ang="0">
                  <a:pos x="184" y="492"/>
                </a:cxn>
                <a:cxn ang="0">
                  <a:pos x="136" y="475"/>
                </a:cxn>
                <a:cxn ang="0">
                  <a:pos x="94" y="449"/>
                </a:cxn>
                <a:cxn ang="0">
                  <a:pos x="60" y="414"/>
                </a:cxn>
                <a:cxn ang="0">
                  <a:pos x="30" y="373"/>
                </a:cxn>
                <a:cxn ang="0">
                  <a:pos x="11" y="330"/>
                </a:cxn>
                <a:cxn ang="0">
                  <a:pos x="0" y="279"/>
                </a:cxn>
              </a:cxnLst>
              <a:rect l="txL" t="txT" r="txR" b="txB"/>
              <a:pathLst>
                <a:path w="456" h="388">
                  <a:moveTo>
                    <a:pt x="0" y="195"/>
                  </a:moveTo>
                  <a:lnTo>
                    <a:pt x="0" y="175"/>
                  </a:lnTo>
                  <a:lnTo>
                    <a:pt x="5" y="155"/>
                  </a:lnTo>
                  <a:lnTo>
                    <a:pt x="10" y="137"/>
                  </a:lnTo>
                  <a:lnTo>
                    <a:pt x="18" y="119"/>
                  </a:lnTo>
                  <a:lnTo>
                    <a:pt x="26" y="103"/>
                  </a:lnTo>
                  <a:lnTo>
                    <a:pt x="39" y="87"/>
                  </a:lnTo>
                  <a:lnTo>
                    <a:pt x="53" y="71"/>
                  </a:lnTo>
                  <a:lnTo>
                    <a:pt x="66" y="58"/>
                  </a:lnTo>
                  <a:lnTo>
                    <a:pt x="82" y="44"/>
                  </a:lnTo>
                  <a:lnTo>
                    <a:pt x="100" y="33"/>
                  </a:lnTo>
                  <a:lnTo>
                    <a:pt x="119" y="24"/>
                  </a:lnTo>
                  <a:lnTo>
                    <a:pt x="140" y="15"/>
                  </a:lnTo>
                  <a:lnTo>
                    <a:pt x="161" y="9"/>
                  </a:lnTo>
                  <a:lnTo>
                    <a:pt x="182" y="4"/>
                  </a:lnTo>
                  <a:lnTo>
                    <a:pt x="206" y="2"/>
                  </a:lnTo>
                  <a:lnTo>
                    <a:pt x="227" y="0"/>
                  </a:lnTo>
                  <a:lnTo>
                    <a:pt x="251" y="2"/>
                  </a:lnTo>
                  <a:lnTo>
                    <a:pt x="274" y="4"/>
                  </a:lnTo>
                  <a:lnTo>
                    <a:pt x="295" y="9"/>
                  </a:lnTo>
                  <a:lnTo>
                    <a:pt x="317" y="15"/>
                  </a:lnTo>
                  <a:lnTo>
                    <a:pt x="338" y="24"/>
                  </a:lnTo>
                  <a:lnTo>
                    <a:pt x="356" y="33"/>
                  </a:lnTo>
                  <a:lnTo>
                    <a:pt x="372" y="44"/>
                  </a:lnTo>
                  <a:lnTo>
                    <a:pt x="390" y="58"/>
                  </a:lnTo>
                  <a:lnTo>
                    <a:pt x="404" y="71"/>
                  </a:lnTo>
                  <a:lnTo>
                    <a:pt x="417" y="87"/>
                  </a:lnTo>
                  <a:lnTo>
                    <a:pt x="430" y="103"/>
                  </a:lnTo>
                  <a:lnTo>
                    <a:pt x="438" y="119"/>
                  </a:lnTo>
                  <a:lnTo>
                    <a:pt x="446" y="137"/>
                  </a:lnTo>
                  <a:lnTo>
                    <a:pt x="451" y="155"/>
                  </a:lnTo>
                  <a:lnTo>
                    <a:pt x="456" y="175"/>
                  </a:lnTo>
                  <a:lnTo>
                    <a:pt x="456" y="195"/>
                  </a:lnTo>
                  <a:lnTo>
                    <a:pt x="456" y="215"/>
                  </a:lnTo>
                  <a:lnTo>
                    <a:pt x="451" y="233"/>
                  </a:lnTo>
                  <a:lnTo>
                    <a:pt x="446" y="254"/>
                  </a:lnTo>
                  <a:lnTo>
                    <a:pt x="438" y="269"/>
                  </a:lnTo>
                  <a:lnTo>
                    <a:pt x="430" y="287"/>
                  </a:lnTo>
                  <a:lnTo>
                    <a:pt x="417" y="303"/>
                  </a:lnTo>
                  <a:lnTo>
                    <a:pt x="404" y="319"/>
                  </a:lnTo>
                  <a:lnTo>
                    <a:pt x="390" y="332"/>
                  </a:lnTo>
                  <a:lnTo>
                    <a:pt x="372" y="346"/>
                  </a:lnTo>
                  <a:lnTo>
                    <a:pt x="356" y="357"/>
                  </a:lnTo>
                  <a:lnTo>
                    <a:pt x="338" y="366"/>
                  </a:lnTo>
                  <a:lnTo>
                    <a:pt x="317" y="375"/>
                  </a:lnTo>
                  <a:lnTo>
                    <a:pt x="295" y="379"/>
                  </a:lnTo>
                  <a:lnTo>
                    <a:pt x="274" y="386"/>
                  </a:lnTo>
                  <a:lnTo>
                    <a:pt x="251" y="388"/>
                  </a:lnTo>
                  <a:lnTo>
                    <a:pt x="227" y="388"/>
                  </a:lnTo>
                  <a:lnTo>
                    <a:pt x="206" y="388"/>
                  </a:lnTo>
                  <a:lnTo>
                    <a:pt x="182" y="386"/>
                  </a:lnTo>
                  <a:lnTo>
                    <a:pt x="161" y="379"/>
                  </a:lnTo>
                  <a:lnTo>
                    <a:pt x="140" y="375"/>
                  </a:lnTo>
                  <a:lnTo>
                    <a:pt x="119" y="366"/>
                  </a:lnTo>
                  <a:lnTo>
                    <a:pt x="100" y="357"/>
                  </a:lnTo>
                  <a:lnTo>
                    <a:pt x="82" y="346"/>
                  </a:lnTo>
                  <a:lnTo>
                    <a:pt x="66" y="332"/>
                  </a:lnTo>
                  <a:lnTo>
                    <a:pt x="53" y="319"/>
                  </a:lnTo>
                  <a:lnTo>
                    <a:pt x="39" y="303"/>
                  </a:lnTo>
                  <a:lnTo>
                    <a:pt x="26" y="287"/>
                  </a:lnTo>
                  <a:lnTo>
                    <a:pt x="18" y="269"/>
                  </a:lnTo>
                  <a:lnTo>
                    <a:pt x="10" y="254"/>
                  </a:lnTo>
                  <a:lnTo>
                    <a:pt x="5" y="233"/>
                  </a:lnTo>
                  <a:lnTo>
                    <a:pt x="0" y="21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346" name="Freeform 12"/>
            <p:cNvSpPr/>
            <p:nvPr/>
          </p:nvSpPr>
          <p:spPr>
            <a:xfrm>
              <a:off x="272" y="0"/>
              <a:ext cx="1473" cy="504"/>
            </a:xfrm>
            <a:custGeom>
              <a:avLst/>
              <a:gdLst>
                <a:gd name="txL" fmla="*/ 0 w 1292"/>
                <a:gd name="txT" fmla="*/ 0 h 388"/>
                <a:gd name="txR" fmla="*/ 1292 w 1292"/>
                <a:gd name="txB" fmla="*/ 388 h 388"/>
              </a:gdLst>
              <a:ahLst/>
              <a:cxnLst>
                <a:cxn ang="0">
                  <a:pos x="523" y="0"/>
                </a:cxn>
                <a:cxn ang="0">
                  <a:pos x="1256" y="0"/>
                </a:cxn>
                <a:cxn ang="0">
                  <a:pos x="1104" y="148"/>
                </a:cxn>
                <a:cxn ang="0">
                  <a:pos x="1473" y="504"/>
                </a:cxn>
                <a:cxn ang="0">
                  <a:pos x="0" y="504"/>
                </a:cxn>
                <a:cxn ang="0">
                  <a:pos x="523" y="0"/>
                </a:cxn>
              </a:cxnLst>
              <a:rect l="txL" t="txT" r="txR" b="txB"/>
              <a:pathLst>
                <a:path w="1292" h="388">
                  <a:moveTo>
                    <a:pt x="459" y="0"/>
                  </a:moveTo>
                  <a:lnTo>
                    <a:pt x="1102" y="0"/>
                  </a:lnTo>
                  <a:lnTo>
                    <a:pt x="968" y="114"/>
                  </a:lnTo>
                  <a:lnTo>
                    <a:pt x="1292" y="388"/>
                  </a:lnTo>
                  <a:lnTo>
                    <a:pt x="0" y="3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347" name="Freeform 13"/>
            <p:cNvSpPr/>
            <p:nvPr/>
          </p:nvSpPr>
          <p:spPr>
            <a:xfrm>
              <a:off x="3194" y="6"/>
              <a:ext cx="1509" cy="504"/>
            </a:xfrm>
            <a:custGeom>
              <a:avLst/>
              <a:gdLst>
                <a:gd name="txL" fmla="*/ 0 w 1324"/>
                <a:gd name="txT" fmla="*/ 0 h 388"/>
                <a:gd name="txR" fmla="*/ 1324 w 1324"/>
                <a:gd name="txB" fmla="*/ 388 h 388"/>
              </a:gdLst>
              <a:ahLst/>
              <a:cxnLst>
                <a:cxn ang="0">
                  <a:pos x="0" y="0"/>
                </a:cxn>
                <a:cxn ang="0">
                  <a:pos x="986" y="0"/>
                </a:cxn>
                <a:cxn ang="0">
                  <a:pos x="1509" y="504"/>
                </a:cxn>
                <a:cxn ang="0">
                  <a:pos x="0" y="504"/>
                </a:cxn>
                <a:cxn ang="0">
                  <a:pos x="27" y="501"/>
                </a:cxn>
                <a:cxn ang="0">
                  <a:pos x="54" y="499"/>
                </a:cxn>
                <a:cxn ang="0">
                  <a:pos x="79" y="492"/>
                </a:cxn>
                <a:cxn ang="0">
                  <a:pos x="103" y="485"/>
                </a:cxn>
                <a:cxn ang="0">
                  <a:pos x="127" y="473"/>
                </a:cxn>
                <a:cxn ang="0">
                  <a:pos x="147" y="461"/>
                </a:cxn>
                <a:cxn ang="0">
                  <a:pos x="165" y="446"/>
                </a:cxn>
                <a:cxn ang="0">
                  <a:pos x="187" y="431"/>
                </a:cxn>
                <a:cxn ang="0">
                  <a:pos x="202" y="410"/>
                </a:cxn>
                <a:cxn ang="0">
                  <a:pos x="217" y="394"/>
                </a:cxn>
                <a:cxn ang="0">
                  <a:pos x="231" y="373"/>
                </a:cxn>
                <a:cxn ang="0">
                  <a:pos x="240" y="349"/>
                </a:cxn>
                <a:cxn ang="0">
                  <a:pos x="250" y="326"/>
                </a:cxn>
                <a:cxn ang="0">
                  <a:pos x="255" y="303"/>
                </a:cxn>
                <a:cxn ang="0">
                  <a:pos x="262" y="277"/>
                </a:cxn>
                <a:cxn ang="0">
                  <a:pos x="262" y="251"/>
                </a:cxn>
                <a:cxn ang="0">
                  <a:pos x="262" y="227"/>
                </a:cxn>
                <a:cxn ang="0">
                  <a:pos x="255" y="201"/>
                </a:cxn>
                <a:cxn ang="0">
                  <a:pos x="250" y="178"/>
                </a:cxn>
                <a:cxn ang="0">
                  <a:pos x="240" y="155"/>
                </a:cxn>
                <a:cxn ang="0">
                  <a:pos x="231" y="131"/>
                </a:cxn>
                <a:cxn ang="0">
                  <a:pos x="217" y="110"/>
                </a:cxn>
                <a:cxn ang="0">
                  <a:pos x="202" y="90"/>
                </a:cxn>
                <a:cxn ang="0">
                  <a:pos x="187" y="73"/>
                </a:cxn>
                <a:cxn ang="0">
                  <a:pos x="165" y="57"/>
                </a:cxn>
                <a:cxn ang="0">
                  <a:pos x="147" y="43"/>
                </a:cxn>
                <a:cxn ang="0">
                  <a:pos x="127" y="29"/>
                </a:cxn>
                <a:cxn ang="0">
                  <a:pos x="103" y="19"/>
                </a:cxn>
                <a:cxn ang="0">
                  <a:pos x="79" y="12"/>
                </a:cxn>
                <a:cxn ang="0">
                  <a:pos x="54" y="5"/>
                </a:cxn>
                <a:cxn ang="0">
                  <a:pos x="27" y="0"/>
                </a:cxn>
                <a:cxn ang="0">
                  <a:pos x="0" y="0"/>
                </a:cxn>
              </a:cxnLst>
              <a:rect l="txL" t="txT" r="txR" b="txB"/>
              <a:pathLst>
                <a:path w="1324" h="388">
                  <a:moveTo>
                    <a:pt x="0" y="0"/>
                  </a:moveTo>
                  <a:lnTo>
                    <a:pt x="865" y="0"/>
                  </a:lnTo>
                  <a:lnTo>
                    <a:pt x="1324" y="388"/>
                  </a:lnTo>
                  <a:lnTo>
                    <a:pt x="0" y="388"/>
                  </a:lnTo>
                  <a:lnTo>
                    <a:pt x="24" y="386"/>
                  </a:lnTo>
                  <a:lnTo>
                    <a:pt x="47" y="384"/>
                  </a:lnTo>
                  <a:lnTo>
                    <a:pt x="69" y="379"/>
                  </a:lnTo>
                  <a:lnTo>
                    <a:pt x="90" y="373"/>
                  </a:lnTo>
                  <a:lnTo>
                    <a:pt x="111" y="364"/>
                  </a:lnTo>
                  <a:lnTo>
                    <a:pt x="129" y="355"/>
                  </a:lnTo>
                  <a:lnTo>
                    <a:pt x="145" y="343"/>
                  </a:lnTo>
                  <a:lnTo>
                    <a:pt x="164" y="332"/>
                  </a:lnTo>
                  <a:lnTo>
                    <a:pt x="177" y="316"/>
                  </a:lnTo>
                  <a:lnTo>
                    <a:pt x="190" y="303"/>
                  </a:lnTo>
                  <a:lnTo>
                    <a:pt x="203" y="287"/>
                  </a:lnTo>
                  <a:lnTo>
                    <a:pt x="211" y="269"/>
                  </a:lnTo>
                  <a:lnTo>
                    <a:pt x="219" y="251"/>
                  </a:lnTo>
                  <a:lnTo>
                    <a:pt x="224" y="233"/>
                  </a:lnTo>
                  <a:lnTo>
                    <a:pt x="230" y="213"/>
                  </a:lnTo>
                  <a:lnTo>
                    <a:pt x="230" y="193"/>
                  </a:lnTo>
                  <a:lnTo>
                    <a:pt x="230" y="175"/>
                  </a:lnTo>
                  <a:lnTo>
                    <a:pt x="224" y="155"/>
                  </a:lnTo>
                  <a:lnTo>
                    <a:pt x="219" y="137"/>
                  </a:lnTo>
                  <a:lnTo>
                    <a:pt x="211" y="119"/>
                  </a:lnTo>
                  <a:lnTo>
                    <a:pt x="203" y="101"/>
                  </a:lnTo>
                  <a:lnTo>
                    <a:pt x="190" y="85"/>
                  </a:lnTo>
                  <a:lnTo>
                    <a:pt x="177" y="69"/>
                  </a:lnTo>
                  <a:lnTo>
                    <a:pt x="164" y="56"/>
                  </a:lnTo>
                  <a:lnTo>
                    <a:pt x="145" y="44"/>
                  </a:lnTo>
                  <a:lnTo>
                    <a:pt x="129" y="33"/>
                  </a:lnTo>
                  <a:lnTo>
                    <a:pt x="111" y="22"/>
                  </a:lnTo>
                  <a:lnTo>
                    <a:pt x="90" y="15"/>
                  </a:lnTo>
                  <a:lnTo>
                    <a:pt x="69" y="9"/>
                  </a:lnTo>
                  <a:lnTo>
                    <a:pt x="47" y="4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14348" name="Freeform 14"/>
            <p:cNvSpPr/>
            <p:nvPr/>
          </p:nvSpPr>
          <p:spPr>
            <a:xfrm>
              <a:off x="4731" y="6"/>
              <a:ext cx="261" cy="504"/>
            </a:xfrm>
            <a:custGeom>
              <a:avLst/>
              <a:gdLst>
                <a:gd name="txL" fmla="*/ 0 w 229"/>
                <a:gd name="txT" fmla="*/ 0 h 388"/>
                <a:gd name="txR" fmla="*/ 229 w 229"/>
                <a:gd name="txB" fmla="*/ 388 h 388"/>
              </a:gdLst>
              <a:ahLst/>
              <a:cxnLst>
                <a:cxn ang="0">
                  <a:pos x="0" y="504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54" y="5"/>
                </a:cxn>
                <a:cxn ang="0">
                  <a:pos x="78" y="12"/>
                </a:cxn>
                <a:cxn ang="0">
                  <a:pos x="101" y="19"/>
                </a:cxn>
                <a:cxn ang="0">
                  <a:pos x="123" y="29"/>
                </a:cxn>
                <a:cxn ang="0">
                  <a:pos x="147" y="43"/>
                </a:cxn>
                <a:cxn ang="0">
                  <a:pos x="165" y="57"/>
                </a:cxn>
                <a:cxn ang="0">
                  <a:pos x="183" y="73"/>
                </a:cxn>
                <a:cxn ang="0">
                  <a:pos x="201" y="90"/>
                </a:cxn>
                <a:cxn ang="0">
                  <a:pos x="217" y="110"/>
                </a:cxn>
                <a:cxn ang="0">
                  <a:pos x="228" y="131"/>
                </a:cxn>
                <a:cxn ang="0">
                  <a:pos x="240" y="155"/>
                </a:cxn>
                <a:cxn ang="0">
                  <a:pos x="250" y="178"/>
                </a:cxn>
                <a:cxn ang="0">
                  <a:pos x="255" y="201"/>
                </a:cxn>
                <a:cxn ang="0">
                  <a:pos x="259" y="227"/>
                </a:cxn>
                <a:cxn ang="0">
                  <a:pos x="261" y="251"/>
                </a:cxn>
                <a:cxn ang="0">
                  <a:pos x="259" y="277"/>
                </a:cxn>
                <a:cxn ang="0">
                  <a:pos x="255" y="303"/>
                </a:cxn>
                <a:cxn ang="0">
                  <a:pos x="250" y="326"/>
                </a:cxn>
                <a:cxn ang="0">
                  <a:pos x="240" y="349"/>
                </a:cxn>
                <a:cxn ang="0">
                  <a:pos x="228" y="373"/>
                </a:cxn>
                <a:cxn ang="0">
                  <a:pos x="217" y="394"/>
                </a:cxn>
                <a:cxn ang="0">
                  <a:pos x="201" y="410"/>
                </a:cxn>
                <a:cxn ang="0">
                  <a:pos x="183" y="431"/>
                </a:cxn>
                <a:cxn ang="0">
                  <a:pos x="165" y="446"/>
                </a:cxn>
                <a:cxn ang="0">
                  <a:pos x="147" y="461"/>
                </a:cxn>
                <a:cxn ang="0">
                  <a:pos x="123" y="473"/>
                </a:cxn>
                <a:cxn ang="0">
                  <a:pos x="101" y="485"/>
                </a:cxn>
                <a:cxn ang="0">
                  <a:pos x="78" y="492"/>
                </a:cxn>
                <a:cxn ang="0">
                  <a:pos x="54" y="499"/>
                </a:cxn>
                <a:cxn ang="0">
                  <a:pos x="26" y="501"/>
                </a:cxn>
                <a:cxn ang="0">
                  <a:pos x="0" y="504"/>
                </a:cxn>
              </a:cxnLst>
              <a:rect l="txL" t="txT" r="txR" b="txB"/>
              <a:pathLst>
                <a:path w="229" h="388">
                  <a:moveTo>
                    <a:pt x="0" y="3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4"/>
                  </a:lnTo>
                  <a:lnTo>
                    <a:pt x="68" y="9"/>
                  </a:lnTo>
                  <a:lnTo>
                    <a:pt x="89" y="15"/>
                  </a:lnTo>
                  <a:lnTo>
                    <a:pt x="108" y="22"/>
                  </a:lnTo>
                  <a:lnTo>
                    <a:pt x="129" y="33"/>
                  </a:lnTo>
                  <a:lnTo>
                    <a:pt x="145" y="44"/>
                  </a:lnTo>
                  <a:lnTo>
                    <a:pt x="161" y="56"/>
                  </a:lnTo>
                  <a:lnTo>
                    <a:pt x="176" y="69"/>
                  </a:lnTo>
                  <a:lnTo>
                    <a:pt x="190" y="85"/>
                  </a:lnTo>
                  <a:lnTo>
                    <a:pt x="200" y="101"/>
                  </a:lnTo>
                  <a:lnTo>
                    <a:pt x="211" y="119"/>
                  </a:lnTo>
                  <a:lnTo>
                    <a:pt x="219" y="137"/>
                  </a:lnTo>
                  <a:lnTo>
                    <a:pt x="224" y="155"/>
                  </a:lnTo>
                  <a:lnTo>
                    <a:pt x="227" y="175"/>
                  </a:lnTo>
                  <a:lnTo>
                    <a:pt x="229" y="193"/>
                  </a:lnTo>
                  <a:lnTo>
                    <a:pt x="227" y="213"/>
                  </a:lnTo>
                  <a:lnTo>
                    <a:pt x="224" y="233"/>
                  </a:lnTo>
                  <a:lnTo>
                    <a:pt x="219" y="251"/>
                  </a:lnTo>
                  <a:lnTo>
                    <a:pt x="211" y="269"/>
                  </a:lnTo>
                  <a:lnTo>
                    <a:pt x="200" y="287"/>
                  </a:lnTo>
                  <a:lnTo>
                    <a:pt x="190" y="303"/>
                  </a:lnTo>
                  <a:lnTo>
                    <a:pt x="176" y="316"/>
                  </a:lnTo>
                  <a:lnTo>
                    <a:pt x="161" y="332"/>
                  </a:lnTo>
                  <a:lnTo>
                    <a:pt x="145" y="343"/>
                  </a:lnTo>
                  <a:lnTo>
                    <a:pt x="129" y="355"/>
                  </a:lnTo>
                  <a:lnTo>
                    <a:pt x="108" y="364"/>
                  </a:lnTo>
                  <a:lnTo>
                    <a:pt x="89" y="373"/>
                  </a:lnTo>
                  <a:lnTo>
                    <a:pt x="68" y="379"/>
                  </a:lnTo>
                  <a:lnTo>
                    <a:pt x="47" y="384"/>
                  </a:lnTo>
                  <a:lnTo>
                    <a:pt x="23" y="386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>
                <a:spcBef>
                  <a:spcPct val="20000"/>
                </a:spcBef>
                <a:buChar char="•"/>
              </a:pPr>
              <a:endParaRPr lang="zh-CN" altLang="zh-CN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49575" y="4309110"/>
            <a:ext cx="31045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苹方 粗体" panose="020B0600000000000000" charset="-122"/>
                <a:ea typeface="苹方 粗体" panose="020B0600000000000000" charset="-122"/>
                <a:cs typeface="苹方 粗体" panose="020B0600000000000000" charset="-122"/>
                <a:sym typeface="+mn-ea"/>
              </a:rPr>
              <a:t>中华优秀专利（</a:t>
            </a:r>
            <a:r>
              <a:rPr lang="en-US" b="1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苹方 粗体" panose="020B0600000000000000" charset="-122"/>
                <a:ea typeface="苹方 粗体" panose="020B0600000000000000" charset="-122"/>
                <a:cs typeface="苹方 粗体" panose="020B0600000000000000" charset="-122"/>
                <a:sym typeface="+mn-ea"/>
              </a:rPr>
              <a:t>003270726)</a:t>
            </a:r>
            <a:endParaRPr lang="en-US" altLang="en-US" b="1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苹方 粗体" panose="020B0600000000000000" charset="-122"/>
              <a:ea typeface="苹方 粗体" panose="020B0600000000000000" charset="-122"/>
              <a:cs typeface="苹方 粗体" panose="020B06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4880" y="5210175"/>
            <a:ext cx="7186930" cy="886460"/>
            <a:chOff x="1642" y="8232"/>
            <a:chExt cx="11318" cy="1396"/>
          </a:xfrm>
        </p:grpSpPr>
        <p:sp>
          <p:nvSpPr>
            <p:cNvPr id="45" name="圆角矩形 44"/>
            <p:cNvSpPr/>
            <p:nvPr/>
          </p:nvSpPr>
          <p:spPr>
            <a:xfrm>
              <a:off x="1772" y="8232"/>
              <a:ext cx="11032" cy="13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42" y="8401"/>
              <a:ext cx="11318" cy="10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609600" indent="-609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在传统七巧板基础上引入了现代高等数学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09600" indent="-609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的几何学、拓朴学、线形规划原理设计而成 。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80615" y="1418590"/>
            <a:ext cx="42011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认识智力七巧板</a:t>
            </a:r>
            <a:endParaRPr lang="zh-CN" altLang="en-US" sz="4000" b="1" spc="5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2785745"/>
            <a:ext cx="8844915" cy="1031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115" y="4043045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半圆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9480" y="4043045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半圆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7995" y="4043045"/>
            <a:ext cx="8724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三角形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59405" y="4043045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梯形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8640" y="4043045"/>
            <a:ext cx="8724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中心板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69050" y="4043045"/>
            <a:ext cx="8724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曲形板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64500" y="4043045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圆形</a:t>
            </a:r>
            <a:endParaRPr lang="zh-CN" altLang="en-US" b="1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84400" y="1418590"/>
            <a:ext cx="47752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智力七巧板的优点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4740" y="2661285"/>
            <a:ext cx="737044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分割科学，图形复杂，变化灵活，图象传神。从根本上改变了传统七巧板“图案量少、形象单调、没有弧线” 缺点。</a:t>
            </a:r>
            <a:endParaRPr lang="zh-CN" altLang="en-US" sz="3600" dirty="0">
              <a:solidFill>
                <a:srgbClr val="F5C852"/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84400" y="1418590"/>
            <a:ext cx="47752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5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传统七巧板的缺陷</a:t>
            </a:r>
            <a:endParaRPr lang="zh-CN" altLang="en-US" sz="4000" b="1" spc="5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2685" y="2593975"/>
            <a:ext cx="7370445" cy="2195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90000"/>
              </a:lnSpc>
            </a:pPr>
            <a:r>
              <a:rPr lang="en-US" altLang="zh-CN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1.</a:t>
            </a:r>
            <a:r>
              <a:rPr lang="zh-CN" altLang="en-US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三角形太多</a:t>
            </a:r>
            <a:endParaRPr lang="zh-CN" altLang="en-US" sz="3600" dirty="0">
              <a:solidFill>
                <a:srgbClr val="F5C852"/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en-US" altLang="zh-CN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2.</a:t>
            </a:r>
            <a:r>
              <a:rPr lang="zh-CN" altLang="en-US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缺少世界上最美的图形</a:t>
            </a:r>
            <a:r>
              <a:rPr lang="en-US" altLang="zh-CN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——</a:t>
            </a:r>
            <a:r>
              <a:rPr lang="zh-CN" altLang="en-US" sz="3600" dirty="0">
                <a:solidFill>
                  <a:srgbClr val="F5C852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圆形</a:t>
            </a:r>
            <a:endParaRPr lang="zh-CN" altLang="en-US" sz="3600" dirty="0">
              <a:solidFill>
                <a:srgbClr val="F5C852"/>
              </a:solidFill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圆角矩形 45"/>
          <p:cNvSpPr/>
          <p:nvPr/>
        </p:nvSpPr>
        <p:spPr>
          <a:xfrm>
            <a:off x="2233930" y="4145915"/>
            <a:ext cx="4803775" cy="18834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4956175" y="1731010"/>
            <a:ext cx="3740150" cy="17462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639445" y="1723390"/>
            <a:ext cx="3740150" cy="17462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333750" y="788670"/>
            <a:ext cx="2476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spc="2000" noProof="0" dirty="0">
                <a:ln>
                  <a:noFill/>
                </a:ln>
                <a:solidFill>
                  <a:srgbClr val="FD260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对比图</a:t>
            </a:r>
            <a:endParaRPr lang="zh-CN" altLang="en-US" sz="4000" b="1" spc="2000" noProof="0" dirty="0">
              <a:ln>
                <a:noFill/>
              </a:ln>
              <a:solidFill>
                <a:srgbClr val="FD260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矢量七巧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" y="1885950"/>
            <a:ext cx="1522095" cy="15220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783205" y="2203450"/>
            <a:ext cx="1406525" cy="1049655"/>
            <a:chOff x="2110" y="5343"/>
            <a:chExt cx="6222" cy="4641"/>
          </a:xfrm>
        </p:grpSpPr>
        <p:sp>
          <p:nvSpPr>
            <p:cNvPr id="45160" name="Freeform 30"/>
            <p:cNvSpPr/>
            <p:nvPr/>
          </p:nvSpPr>
          <p:spPr bwMode="auto">
            <a:xfrm rot="7980000" flipH="1">
              <a:off x="6261" y="6593"/>
              <a:ext cx="965" cy="2798"/>
            </a:xfrm>
            <a:custGeom>
              <a:avLst/>
              <a:gdLst>
                <a:gd name="T0" fmla="*/ 0 w 226"/>
                <a:gd name="T1" fmla="*/ 0 h 703"/>
                <a:gd name="T2" fmla="*/ 226 w 226"/>
                <a:gd name="T3" fmla="*/ 235 h 703"/>
                <a:gd name="T4" fmla="*/ 226 w 226"/>
                <a:gd name="T5" fmla="*/ 703 h 703"/>
                <a:gd name="T6" fmla="*/ 0 w 226"/>
                <a:gd name="T7" fmla="*/ 469 h 703"/>
                <a:gd name="T8" fmla="*/ 0 w 226"/>
                <a:gd name="T9" fmla="*/ 0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3"/>
                <a:gd name="T17" fmla="*/ 226 w 226"/>
                <a:gd name="T18" fmla="*/ 703 h 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3">
                  <a:moveTo>
                    <a:pt x="0" y="0"/>
                  </a:moveTo>
                  <a:lnTo>
                    <a:pt x="226" y="235"/>
                  </a:lnTo>
                  <a:lnTo>
                    <a:pt x="226" y="703"/>
                  </a:lnTo>
                  <a:lnTo>
                    <a:pt x="0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A2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2" name="Freeform 32"/>
            <p:cNvSpPr/>
            <p:nvPr/>
          </p:nvSpPr>
          <p:spPr bwMode="auto">
            <a:xfrm rot="8100000">
              <a:off x="4523" y="5343"/>
              <a:ext cx="951" cy="1937"/>
            </a:xfrm>
            <a:custGeom>
              <a:avLst/>
              <a:gdLst>
                <a:gd name="connsiteX0" fmla="*/ 0 w 951"/>
                <a:gd name="connsiteY0" fmla="*/ 1937 h 1937"/>
                <a:gd name="connsiteX1" fmla="*/ 3 w 951"/>
                <a:gd name="connsiteY1" fmla="*/ 939 h 1937"/>
                <a:gd name="connsiteX2" fmla="*/ 9 w 951"/>
                <a:gd name="connsiteY2" fmla="*/ 0 h 1937"/>
                <a:gd name="connsiteX3" fmla="*/ 490 w 951"/>
                <a:gd name="connsiteY3" fmla="*/ 476 h 1937"/>
                <a:gd name="connsiteX4" fmla="*/ 951 w 951"/>
                <a:gd name="connsiteY4" fmla="*/ 953 h 1937"/>
                <a:gd name="connsiteX5" fmla="*/ 474 w 951"/>
                <a:gd name="connsiteY5" fmla="*/ 1441 h 1937"/>
                <a:gd name="connsiteX6" fmla="*/ 0 w 951"/>
                <a:gd name="connsiteY6" fmla="*/ 1937 h 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951" h="1937">
                  <a:moveTo>
                    <a:pt x="0" y="1937"/>
                  </a:moveTo>
                  <a:lnTo>
                    <a:pt x="3" y="939"/>
                  </a:lnTo>
                  <a:lnTo>
                    <a:pt x="9" y="0"/>
                  </a:lnTo>
                  <a:lnTo>
                    <a:pt x="490" y="476"/>
                  </a:lnTo>
                  <a:lnTo>
                    <a:pt x="951" y="953"/>
                  </a:lnTo>
                  <a:lnTo>
                    <a:pt x="474" y="1441"/>
                  </a:lnTo>
                  <a:lnTo>
                    <a:pt x="0" y="1937"/>
                  </a:lnTo>
                  <a:close/>
                </a:path>
              </a:pathLst>
            </a:custGeom>
            <a:solidFill>
              <a:srgbClr val="977DB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4" name="Freeform 34"/>
            <p:cNvSpPr/>
            <p:nvPr/>
          </p:nvSpPr>
          <p:spPr bwMode="auto">
            <a:xfrm rot="18900000">
              <a:off x="4113" y="7927"/>
              <a:ext cx="1851" cy="946"/>
            </a:xfrm>
            <a:custGeom>
              <a:avLst/>
              <a:gdLst>
                <a:gd name="connsiteX0" fmla="*/ 1851 w 1851"/>
                <a:gd name="connsiteY0" fmla="*/ 939 h 946"/>
                <a:gd name="connsiteX1" fmla="*/ 913 w 1851"/>
                <a:gd name="connsiteY1" fmla="*/ 919 h 946"/>
                <a:gd name="connsiteX2" fmla="*/ 0 w 1851"/>
                <a:gd name="connsiteY2" fmla="*/ 946 h 946"/>
                <a:gd name="connsiteX3" fmla="*/ 446 w 1851"/>
                <a:gd name="connsiteY3" fmla="*/ 478 h 946"/>
                <a:gd name="connsiteX4" fmla="*/ 913 w 1851"/>
                <a:gd name="connsiteY4" fmla="*/ 0 h 946"/>
                <a:gd name="connsiteX5" fmla="*/ 1379 w 1851"/>
                <a:gd name="connsiteY5" fmla="*/ 461 h 946"/>
                <a:gd name="connsiteX6" fmla="*/ 1851 w 1851"/>
                <a:gd name="connsiteY6" fmla="*/ 939 h 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1851" h="946">
                  <a:moveTo>
                    <a:pt x="1851" y="939"/>
                  </a:moveTo>
                  <a:lnTo>
                    <a:pt x="913" y="919"/>
                  </a:lnTo>
                  <a:lnTo>
                    <a:pt x="0" y="946"/>
                  </a:lnTo>
                  <a:lnTo>
                    <a:pt x="446" y="478"/>
                  </a:lnTo>
                  <a:lnTo>
                    <a:pt x="913" y="0"/>
                  </a:lnTo>
                  <a:lnTo>
                    <a:pt x="1379" y="461"/>
                  </a:lnTo>
                  <a:lnTo>
                    <a:pt x="1851" y="939"/>
                  </a:lnTo>
                  <a:close/>
                </a:path>
              </a:pathLst>
            </a:custGeom>
            <a:solidFill>
              <a:srgbClr val="F4323D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6" name="Freeform 36"/>
            <p:cNvSpPr/>
            <p:nvPr/>
          </p:nvSpPr>
          <p:spPr bwMode="auto">
            <a:xfrm rot="2700000">
              <a:off x="4398" y="6421"/>
              <a:ext cx="1917" cy="1893"/>
            </a:xfrm>
            <a:custGeom>
              <a:avLst/>
              <a:gdLst>
                <a:gd name="connsiteX0" fmla="*/ 0 w 1917"/>
                <a:gd name="connsiteY0" fmla="*/ 952 h 1893"/>
                <a:gd name="connsiteX1" fmla="*/ 957 w 1917"/>
                <a:gd name="connsiteY1" fmla="*/ 0 h 1893"/>
                <a:gd name="connsiteX2" fmla="*/ 1917 w 1917"/>
                <a:gd name="connsiteY2" fmla="*/ 949 h 1893"/>
                <a:gd name="connsiteX3" fmla="*/ 968 w 1917"/>
                <a:gd name="connsiteY3" fmla="*/ 1893 h 1893"/>
                <a:gd name="connsiteX4" fmla="*/ 0 w 1917"/>
                <a:gd name="connsiteY4" fmla="*/ 952 h 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0" t="0" r="0" b="0"/>
              <a:pathLst>
                <a:path w="1917" h="1893">
                  <a:moveTo>
                    <a:pt x="0" y="952"/>
                  </a:moveTo>
                  <a:lnTo>
                    <a:pt x="957" y="0"/>
                  </a:lnTo>
                  <a:lnTo>
                    <a:pt x="1917" y="949"/>
                  </a:lnTo>
                  <a:lnTo>
                    <a:pt x="968" y="1893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2BD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68" name="Freeform 38"/>
            <p:cNvSpPr/>
            <p:nvPr/>
          </p:nvSpPr>
          <p:spPr bwMode="auto">
            <a:xfrm rot="13500000">
              <a:off x="3008" y="4825"/>
              <a:ext cx="1920" cy="3717"/>
            </a:xfrm>
            <a:custGeom>
              <a:avLst/>
              <a:gdLst>
                <a:gd name="T0" fmla="*/ 450 w 450"/>
                <a:gd name="T1" fmla="*/ 0 h 934"/>
                <a:gd name="T2" fmla="*/ 450 w 450"/>
                <a:gd name="T3" fmla="*/ 469 h 934"/>
                <a:gd name="T4" fmla="*/ 450 w 450"/>
                <a:gd name="T5" fmla="*/ 934 h 934"/>
                <a:gd name="T6" fmla="*/ 224 w 450"/>
                <a:gd name="T7" fmla="*/ 703 h 934"/>
                <a:gd name="T8" fmla="*/ 0 w 450"/>
                <a:gd name="T9" fmla="*/ 469 h 934"/>
                <a:gd name="T10" fmla="*/ 224 w 450"/>
                <a:gd name="T11" fmla="*/ 235 h 934"/>
                <a:gd name="T12" fmla="*/ 450 w 450"/>
                <a:gd name="T13" fmla="*/ 0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0"/>
                <a:gd name="T22" fmla="*/ 0 h 934"/>
                <a:gd name="T23" fmla="*/ 450 w 450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0" h="934">
                  <a:moveTo>
                    <a:pt x="450" y="0"/>
                  </a:moveTo>
                  <a:lnTo>
                    <a:pt x="450" y="469"/>
                  </a:lnTo>
                  <a:lnTo>
                    <a:pt x="450" y="934"/>
                  </a:lnTo>
                  <a:lnTo>
                    <a:pt x="224" y="703"/>
                  </a:lnTo>
                  <a:lnTo>
                    <a:pt x="0" y="469"/>
                  </a:lnTo>
                  <a:lnTo>
                    <a:pt x="224" y="235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C525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70" name="Freeform 40"/>
            <p:cNvSpPr/>
            <p:nvPr/>
          </p:nvSpPr>
          <p:spPr bwMode="auto">
            <a:xfrm rot="13500000">
              <a:off x="2072" y="7124"/>
              <a:ext cx="3853" cy="1868"/>
            </a:xfrm>
            <a:custGeom>
              <a:avLst/>
              <a:gdLst>
                <a:gd name="T0" fmla="*/ 0 w 903"/>
                <a:gd name="T1" fmla="*/ 0 h 469"/>
                <a:gd name="T2" fmla="*/ 453 w 903"/>
                <a:gd name="T3" fmla="*/ 0 h 469"/>
                <a:gd name="T4" fmla="*/ 903 w 903"/>
                <a:gd name="T5" fmla="*/ 0 h 469"/>
                <a:gd name="T6" fmla="*/ 677 w 903"/>
                <a:gd name="T7" fmla="*/ 235 h 469"/>
                <a:gd name="T8" fmla="*/ 453 w 903"/>
                <a:gd name="T9" fmla="*/ 469 h 469"/>
                <a:gd name="T10" fmla="*/ 226 w 903"/>
                <a:gd name="T11" fmla="*/ 235 h 469"/>
                <a:gd name="T12" fmla="*/ 0 w 903"/>
                <a:gd name="T13" fmla="*/ 0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3"/>
                <a:gd name="T22" fmla="*/ 0 h 469"/>
                <a:gd name="T23" fmla="*/ 903 w 903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3" h="469">
                  <a:moveTo>
                    <a:pt x="0" y="0"/>
                  </a:moveTo>
                  <a:lnTo>
                    <a:pt x="453" y="0"/>
                  </a:lnTo>
                  <a:lnTo>
                    <a:pt x="903" y="0"/>
                  </a:lnTo>
                  <a:lnTo>
                    <a:pt x="677" y="235"/>
                  </a:lnTo>
                  <a:lnTo>
                    <a:pt x="453" y="469"/>
                  </a:lnTo>
                  <a:lnTo>
                    <a:pt x="22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C0B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72" name="Freeform 42"/>
            <p:cNvSpPr/>
            <p:nvPr/>
          </p:nvSpPr>
          <p:spPr bwMode="auto">
            <a:xfrm rot="2640000">
              <a:off x="6442" y="5641"/>
              <a:ext cx="1890" cy="1933"/>
            </a:xfrm>
            <a:custGeom>
              <a:avLst/>
              <a:gdLst>
                <a:gd name="connsiteX0" fmla="*/ 0 w 1890"/>
                <a:gd name="connsiteY0" fmla="*/ 0 h 1933"/>
                <a:gd name="connsiteX1" fmla="*/ 943 w 1890"/>
                <a:gd name="connsiteY1" fmla="*/ 960 h 1933"/>
                <a:gd name="connsiteX2" fmla="*/ 1890 w 1890"/>
                <a:gd name="connsiteY2" fmla="*/ 1908 h 1933"/>
                <a:gd name="connsiteX3" fmla="*/ 914 w 1890"/>
                <a:gd name="connsiteY3" fmla="*/ 1917 h 1933"/>
                <a:gd name="connsiteX4" fmla="*/ 33 w 1890"/>
                <a:gd name="connsiteY4" fmla="*/ 1933 h 1933"/>
                <a:gd name="connsiteX5" fmla="*/ 24 w 1890"/>
                <a:gd name="connsiteY5" fmla="*/ 1034 h 1933"/>
                <a:gd name="connsiteX6" fmla="*/ 0 w 1890"/>
                <a:gd name="connsiteY6" fmla="*/ 0 h 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1890" h="1933">
                  <a:moveTo>
                    <a:pt x="0" y="0"/>
                  </a:moveTo>
                  <a:lnTo>
                    <a:pt x="943" y="960"/>
                  </a:lnTo>
                  <a:lnTo>
                    <a:pt x="1890" y="1908"/>
                  </a:lnTo>
                  <a:lnTo>
                    <a:pt x="914" y="1917"/>
                  </a:lnTo>
                  <a:lnTo>
                    <a:pt x="33" y="1933"/>
                  </a:lnTo>
                  <a:lnTo>
                    <a:pt x="24" y="1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73A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826895" y="3641725"/>
            <a:ext cx="1139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鲳鳊鱼</a:t>
            </a:r>
            <a:endParaRPr lang="zh-CN" altLang="en-US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 descr="台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70" y="1949450"/>
            <a:ext cx="1619885" cy="138874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7418705" y="1981200"/>
            <a:ext cx="904875" cy="1259840"/>
            <a:chOff x="9356" y="5687"/>
            <a:chExt cx="2276" cy="3168"/>
          </a:xfrm>
        </p:grpSpPr>
        <p:sp>
          <p:nvSpPr>
            <p:cNvPr id="20" name="Freeform 30"/>
            <p:cNvSpPr/>
            <p:nvPr/>
          </p:nvSpPr>
          <p:spPr bwMode="auto">
            <a:xfrm rot="5400000" flipH="1">
              <a:off x="10848" y="8050"/>
              <a:ext cx="402" cy="1167"/>
            </a:xfrm>
            <a:custGeom>
              <a:avLst/>
              <a:gdLst>
                <a:gd name="T0" fmla="*/ 0 w 226"/>
                <a:gd name="T1" fmla="*/ 0 h 703"/>
                <a:gd name="T2" fmla="*/ 226 w 226"/>
                <a:gd name="T3" fmla="*/ 235 h 703"/>
                <a:gd name="T4" fmla="*/ 226 w 226"/>
                <a:gd name="T5" fmla="*/ 703 h 703"/>
                <a:gd name="T6" fmla="*/ 0 w 226"/>
                <a:gd name="T7" fmla="*/ 469 h 703"/>
                <a:gd name="T8" fmla="*/ 0 w 226"/>
                <a:gd name="T9" fmla="*/ 0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3"/>
                <a:gd name="T17" fmla="*/ 226 w 226"/>
                <a:gd name="T18" fmla="*/ 703 h 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3">
                  <a:moveTo>
                    <a:pt x="0" y="0"/>
                  </a:moveTo>
                  <a:lnTo>
                    <a:pt x="226" y="235"/>
                  </a:lnTo>
                  <a:lnTo>
                    <a:pt x="226" y="703"/>
                  </a:lnTo>
                  <a:lnTo>
                    <a:pt x="0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A2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10450" y="7634"/>
              <a:ext cx="396" cy="808"/>
            </a:xfrm>
            <a:custGeom>
              <a:avLst/>
              <a:gdLst>
                <a:gd name="connsiteX0" fmla="*/ 0 w 951"/>
                <a:gd name="connsiteY0" fmla="*/ 1937 h 1937"/>
                <a:gd name="connsiteX1" fmla="*/ 3 w 951"/>
                <a:gd name="connsiteY1" fmla="*/ 939 h 1937"/>
                <a:gd name="connsiteX2" fmla="*/ 9 w 951"/>
                <a:gd name="connsiteY2" fmla="*/ 0 h 1937"/>
                <a:gd name="connsiteX3" fmla="*/ 490 w 951"/>
                <a:gd name="connsiteY3" fmla="*/ 476 h 1937"/>
                <a:gd name="connsiteX4" fmla="*/ 951 w 951"/>
                <a:gd name="connsiteY4" fmla="*/ 953 h 1937"/>
                <a:gd name="connsiteX5" fmla="*/ 474 w 951"/>
                <a:gd name="connsiteY5" fmla="*/ 1441 h 1937"/>
                <a:gd name="connsiteX6" fmla="*/ 0 w 951"/>
                <a:gd name="connsiteY6" fmla="*/ 1937 h 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951" h="1937">
                  <a:moveTo>
                    <a:pt x="0" y="1937"/>
                  </a:moveTo>
                  <a:lnTo>
                    <a:pt x="3" y="939"/>
                  </a:lnTo>
                  <a:lnTo>
                    <a:pt x="9" y="0"/>
                  </a:lnTo>
                  <a:lnTo>
                    <a:pt x="490" y="476"/>
                  </a:lnTo>
                  <a:lnTo>
                    <a:pt x="951" y="953"/>
                  </a:lnTo>
                  <a:lnTo>
                    <a:pt x="474" y="1441"/>
                  </a:lnTo>
                  <a:lnTo>
                    <a:pt x="0" y="1937"/>
                  </a:lnTo>
                  <a:close/>
                </a:path>
              </a:pathLst>
            </a:custGeom>
            <a:solidFill>
              <a:srgbClr val="977DB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34"/>
            <p:cNvSpPr/>
            <p:nvPr/>
          </p:nvSpPr>
          <p:spPr bwMode="auto">
            <a:xfrm rot="16200000">
              <a:off x="9859" y="7833"/>
              <a:ext cx="772" cy="394"/>
            </a:xfrm>
            <a:custGeom>
              <a:avLst/>
              <a:gdLst>
                <a:gd name="connsiteX0" fmla="*/ 1851 w 1851"/>
                <a:gd name="connsiteY0" fmla="*/ 939 h 946"/>
                <a:gd name="connsiteX1" fmla="*/ 913 w 1851"/>
                <a:gd name="connsiteY1" fmla="*/ 919 h 946"/>
                <a:gd name="connsiteX2" fmla="*/ 0 w 1851"/>
                <a:gd name="connsiteY2" fmla="*/ 946 h 946"/>
                <a:gd name="connsiteX3" fmla="*/ 446 w 1851"/>
                <a:gd name="connsiteY3" fmla="*/ 478 h 946"/>
                <a:gd name="connsiteX4" fmla="*/ 913 w 1851"/>
                <a:gd name="connsiteY4" fmla="*/ 0 h 946"/>
                <a:gd name="connsiteX5" fmla="*/ 1379 w 1851"/>
                <a:gd name="connsiteY5" fmla="*/ 461 h 946"/>
                <a:gd name="connsiteX6" fmla="*/ 1851 w 1851"/>
                <a:gd name="connsiteY6" fmla="*/ 939 h 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1851" h="946">
                  <a:moveTo>
                    <a:pt x="1851" y="939"/>
                  </a:moveTo>
                  <a:lnTo>
                    <a:pt x="913" y="919"/>
                  </a:lnTo>
                  <a:lnTo>
                    <a:pt x="0" y="946"/>
                  </a:lnTo>
                  <a:lnTo>
                    <a:pt x="446" y="478"/>
                  </a:lnTo>
                  <a:lnTo>
                    <a:pt x="913" y="0"/>
                  </a:lnTo>
                  <a:lnTo>
                    <a:pt x="1379" y="461"/>
                  </a:lnTo>
                  <a:lnTo>
                    <a:pt x="1851" y="939"/>
                  </a:lnTo>
                  <a:close/>
                </a:path>
              </a:pathLst>
            </a:custGeom>
            <a:solidFill>
              <a:srgbClr val="F4323D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 rot="5400000">
              <a:off x="10052" y="6815"/>
              <a:ext cx="799" cy="789"/>
            </a:xfrm>
            <a:custGeom>
              <a:avLst/>
              <a:gdLst>
                <a:gd name="connsiteX0" fmla="*/ 0 w 1917"/>
                <a:gd name="connsiteY0" fmla="*/ 952 h 1893"/>
                <a:gd name="connsiteX1" fmla="*/ 957 w 1917"/>
                <a:gd name="connsiteY1" fmla="*/ 0 h 1893"/>
                <a:gd name="connsiteX2" fmla="*/ 1917 w 1917"/>
                <a:gd name="connsiteY2" fmla="*/ 949 h 1893"/>
                <a:gd name="connsiteX3" fmla="*/ 968 w 1917"/>
                <a:gd name="connsiteY3" fmla="*/ 1893 h 1893"/>
                <a:gd name="connsiteX4" fmla="*/ 0 w 1917"/>
                <a:gd name="connsiteY4" fmla="*/ 952 h 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0" t="0" r="0" b="0"/>
              <a:pathLst>
                <a:path w="1917" h="1893">
                  <a:moveTo>
                    <a:pt x="0" y="952"/>
                  </a:moveTo>
                  <a:lnTo>
                    <a:pt x="957" y="0"/>
                  </a:lnTo>
                  <a:lnTo>
                    <a:pt x="1917" y="949"/>
                  </a:lnTo>
                  <a:lnTo>
                    <a:pt x="968" y="1893"/>
                  </a:lnTo>
                  <a:lnTo>
                    <a:pt x="0" y="952"/>
                  </a:lnTo>
                  <a:close/>
                </a:path>
              </a:pathLst>
            </a:custGeom>
            <a:solidFill>
              <a:srgbClr val="2BD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 rot="5400000">
              <a:off x="9469" y="5574"/>
              <a:ext cx="1550" cy="1776"/>
              <a:chOff x="8558" y="6345"/>
              <a:chExt cx="1550" cy="1776"/>
            </a:xfrm>
          </p:grpSpPr>
          <p:sp>
            <p:nvSpPr>
              <p:cNvPr id="24" name="Freeform 38"/>
              <p:cNvSpPr/>
              <p:nvPr/>
            </p:nvSpPr>
            <p:spPr bwMode="auto">
              <a:xfrm rot="13500000">
                <a:off x="8933" y="5970"/>
                <a:ext cx="801" cy="1550"/>
              </a:xfrm>
              <a:custGeom>
                <a:avLst/>
                <a:gdLst>
                  <a:gd name="T0" fmla="*/ 450 w 450"/>
                  <a:gd name="T1" fmla="*/ 0 h 934"/>
                  <a:gd name="T2" fmla="*/ 450 w 450"/>
                  <a:gd name="T3" fmla="*/ 469 h 934"/>
                  <a:gd name="T4" fmla="*/ 450 w 450"/>
                  <a:gd name="T5" fmla="*/ 934 h 934"/>
                  <a:gd name="T6" fmla="*/ 224 w 450"/>
                  <a:gd name="T7" fmla="*/ 703 h 934"/>
                  <a:gd name="T8" fmla="*/ 0 w 450"/>
                  <a:gd name="T9" fmla="*/ 469 h 934"/>
                  <a:gd name="T10" fmla="*/ 224 w 450"/>
                  <a:gd name="T11" fmla="*/ 235 h 934"/>
                  <a:gd name="T12" fmla="*/ 450 w 450"/>
                  <a:gd name="T13" fmla="*/ 0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934"/>
                  <a:gd name="T23" fmla="*/ 450 w 450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934">
                    <a:moveTo>
                      <a:pt x="450" y="0"/>
                    </a:moveTo>
                    <a:lnTo>
                      <a:pt x="450" y="469"/>
                    </a:lnTo>
                    <a:lnTo>
                      <a:pt x="450" y="934"/>
                    </a:lnTo>
                    <a:lnTo>
                      <a:pt x="224" y="703"/>
                    </a:lnTo>
                    <a:lnTo>
                      <a:pt x="0" y="469"/>
                    </a:lnTo>
                    <a:lnTo>
                      <a:pt x="224" y="235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FFC525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p>
                <a:pPr marL="609600" marR="0" lvl="0" indent="-609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Comic Sans MS" panose="030F0702030302020204" pitchFamily="66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40"/>
              <p:cNvSpPr/>
              <p:nvPr/>
            </p:nvSpPr>
            <p:spPr bwMode="auto">
              <a:xfrm rot="13500000">
                <a:off x="8543" y="6929"/>
                <a:ext cx="1606" cy="779"/>
              </a:xfrm>
              <a:custGeom>
                <a:avLst/>
                <a:gdLst>
                  <a:gd name="T0" fmla="*/ 0 w 903"/>
                  <a:gd name="T1" fmla="*/ 0 h 469"/>
                  <a:gd name="T2" fmla="*/ 453 w 903"/>
                  <a:gd name="T3" fmla="*/ 0 h 469"/>
                  <a:gd name="T4" fmla="*/ 903 w 903"/>
                  <a:gd name="T5" fmla="*/ 0 h 469"/>
                  <a:gd name="T6" fmla="*/ 677 w 903"/>
                  <a:gd name="T7" fmla="*/ 235 h 469"/>
                  <a:gd name="T8" fmla="*/ 453 w 903"/>
                  <a:gd name="T9" fmla="*/ 469 h 469"/>
                  <a:gd name="T10" fmla="*/ 226 w 903"/>
                  <a:gd name="T11" fmla="*/ 235 h 469"/>
                  <a:gd name="T12" fmla="*/ 0 w 903"/>
                  <a:gd name="T13" fmla="*/ 0 h 4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469"/>
                  <a:gd name="T23" fmla="*/ 903 w 903"/>
                  <a:gd name="T24" fmla="*/ 469 h 4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469">
                    <a:moveTo>
                      <a:pt x="0" y="0"/>
                    </a:moveTo>
                    <a:lnTo>
                      <a:pt x="453" y="0"/>
                    </a:lnTo>
                    <a:lnTo>
                      <a:pt x="903" y="0"/>
                    </a:lnTo>
                    <a:lnTo>
                      <a:pt x="677" y="235"/>
                    </a:lnTo>
                    <a:lnTo>
                      <a:pt x="453" y="469"/>
                    </a:lnTo>
                    <a:lnTo>
                      <a:pt x="22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6C0B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/>
              <a:p>
                <a:pPr marL="609600" marR="0" lvl="0" indent="-609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Comic Sans MS" panose="030F0702030302020204" pitchFamily="66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6" name="Freeform 42"/>
            <p:cNvSpPr/>
            <p:nvPr/>
          </p:nvSpPr>
          <p:spPr bwMode="auto">
            <a:xfrm>
              <a:off x="10048" y="8049"/>
              <a:ext cx="788" cy="806"/>
            </a:xfrm>
            <a:custGeom>
              <a:avLst/>
              <a:gdLst>
                <a:gd name="connsiteX0" fmla="*/ 0 w 1890"/>
                <a:gd name="connsiteY0" fmla="*/ 0 h 1933"/>
                <a:gd name="connsiteX1" fmla="*/ 943 w 1890"/>
                <a:gd name="connsiteY1" fmla="*/ 960 h 1933"/>
                <a:gd name="connsiteX2" fmla="*/ 1890 w 1890"/>
                <a:gd name="connsiteY2" fmla="*/ 1908 h 1933"/>
                <a:gd name="connsiteX3" fmla="*/ 914 w 1890"/>
                <a:gd name="connsiteY3" fmla="*/ 1917 h 1933"/>
                <a:gd name="connsiteX4" fmla="*/ 33 w 1890"/>
                <a:gd name="connsiteY4" fmla="*/ 1933 h 1933"/>
                <a:gd name="connsiteX5" fmla="*/ 24 w 1890"/>
                <a:gd name="connsiteY5" fmla="*/ 1034 h 1933"/>
                <a:gd name="connsiteX6" fmla="*/ 0 w 1890"/>
                <a:gd name="connsiteY6" fmla="*/ 0 h 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1890" h="1933">
                  <a:moveTo>
                    <a:pt x="0" y="0"/>
                  </a:moveTo>
                  <a:lnTo>
                    <a:pt x="943" y="960"/>
                  </a:lnTo>
                  <a:lnTo>
                    <a:pt x="1890" y="1908"/>
                  </a:lnTo>
                  <a:lnTo>
                    <a:pt x="914" y="1917"/>
                  </a:lnTo>
                  <a:lnTo>
                    <a:pt x="33" y="1933"/>
                  </a:lnTo>
                  <a:lnTo>
                    <a:pt x="24" y="1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73A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589395" y="3664585"/>
            <a:ext cx="820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台灯</a:t>
            </a:r>
            <a:endParaRPr lang="zh-CN" altLang="en-US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0" name="图片 29" descr="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55" y="4203700"/>
            <a:ext cx="1915160" cy="164147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4867275" y="4772660"/>
            <a:ext cx="1635760" cy="839470"/>
            <a:chOff x="8885" y="7406"/>
            <a:chExt cx="2952" cy="1515"/>
          </a:xfrm>
        </p:grpSpPr>
        <p:sp>
          <p:nvSpPr>
            <p:cNvPr id="32" name="Freeform 30"/>
            <p:cNvSpPr/>
            <p:nvPr/>
          </p:nvSpPr>
          <p:spPr bwMode="auto">
            <a:xfrm rot="16200000" flipH="1" flipV="1">
              <a:off x="10372" y="7456"/>
              <a:ext cx="751" cy="2180"/>
            </a:xfrm>
            <a:custGeom>
              <a:avLst/>
              <a:gdLst>
                <a:gd name="T0" fmla="*/ 0 w 226"/>
                <a:gd name="T1" fmla="*/ 0 h 703"/>
                <a:gd name="T2" fmla="*/ 226 w 226"/>
                <a:gd name="T3" fmla="*/ 235 h 703"/>
                <a:gd name="T4" fmla="*/ 226 w 226"/>
                <a:gd name="T5" fmla="*/ 703 h 703"/>
                <a:gd name="T6" fmla="*/ 0 w 226"/>
                <a:gd name="T7" fmla="*/ 469 h 703"/>
                <a:gd name="T8" fmla="*/ 0 w 226"/>
                <a:gd name="T9" fmla="*/ 0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3"/>
                <a:gd name="T17" fmla="*/ 226 w 226"/>
                <a:gd name="T18" fmla="*/ 703 h 7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3">
                  <a:moveTo>
                    <a:pt x="0" y="0"/>
                  </a:moveTo>
                  <a:lnTo>
                    <a:pt x="226" y="235"/>
                  </a:lnTo>
                  <a:lnTo>
                    <a:pt x="226" y="703"/>
                  </a:lnTo>
                  <a:lnTo>
                    <a:pt x="0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A2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 rot="5400000">
              <a:off x="9914" y="7020"/>
              <a:ext cx="739" cy="1510"/>
            </a:xfrm>
            <a:custGeom>
              <a:avLst/>
              <a:gdLst>
                <a:gd name="connsiteX0" fmla="*/ 0 w 951"/>
                <a:gd name="connsiteY0" fmla="*/ 1937 h 1937"/>
                <a:gd name="connsiteX1" fmla="*/ 3 w 951"/>
                <a:gd name="connsiteY1" fmla="*/ 939 h 1937"/>
                <a:gd name="connsiteX2" fmla="*/ 9 w 951"/>
                <a:gd name="connsiteY2" fmla="*/ 0 h 1937"/>
                <a:gd name="connsiteX3" fmla="*/ 490 w 951"/>
                <a:gd name="connsiteY3" fmla="*/ 476 h 1937"/>
                <a:gd name="connsiteX4" fmla="*/ 951 w 951"/>
                <a:gd name="connsiteY4" fmla="*/ 953 h 1937"/>
                <a:gd name="connsiteX5" fmla="*/ 474 w 951"/>
                <a:gd name="connsiteY5" fmla="*/ 1441 h 1937"/>
                <a:gd name="connsiteX6" fmla="*/ 0 w 951"/>
                <a:gd name="connsiteY6" fmla="*/ 1937 h 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951" h="1937">
                  <a:moveTo>
                    <a:pt x="0" y="1937"/>
                  </a:moveTo>
                  <a:lnTo>
                    <a:pt x="3" y="939"/>
                  </a:lnTo>
                  <a:lnTo>
                    <a:pt x="9" y="0"/>
                  </a:lnTo>
                  <a:lnTo>
                    <a:pt x="490" y="476"/>
                  </a:lnTo>
                  <a:lnTo>
                    <a:pt x="951" y="953"/>
                  </a:lnTo>
                  <a:lnTo>
                    <a:pt x="474" y="1441"/>
                  </a:lnTo>
                  <a:lnTo>
                    <a:pt x="0" y="1937"/>
                  </a:lnTo>
                  <a:close/>
                </a:path>
              </a:pathLst>
            </a:custGeom>
            <a:solidFill>
              <a:srgbClr val="977DB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 rot="10800000">
              <a:off x="8885" y="8185"/>
              <a:ext cx="1441" cy="737"/>
            </a:xfrm>
            <a:custGeom>
              <a:avLst/>
              <a:gdLst>
                <a:gd name="connsiteX0" fmla="*/ 1851 w 1851"/>
                <a:gd name="connsiteY0" fmla="*/ 939 h 946"/>
                <a:gd name="connsiteX1" fmla="*/ 913 w 1851"/>
                <a:gd name="connsiteY1" fmla="*/ 919 h 946"/>
                <a:gd name="connsiteX2" fmla="*/ 0 w 1851"/>
                <a:gd name="connsiteY2" fmla="*/ 946 h 946"/>
                <a:gd name="connsiteX3" fmla="*/ 446 w 1851"/>
                <a:gd name="connsiteY3" fmla="*/ 478 h 946"/>
                <a:gd name="connsiteX4" fmla="*/ 913 w 1851"/>
                <a:gd name="connsiteY4" fmla="*/ 0 h 946"/>
                <a:gd name="connsiteX5" fmla="*/ 1379 w 1851"/>
                <a:gd name="connsiteY5" fmla="*/ 461 h 946"/>
                <a:gd name="connsiteX6" fmla="*/ 1851 w 1851"/>
                <a:gd name="connsiteY6" fmla="*/ 939 h 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0" t="0" r="0" b="0"/>
              <a:pathLst>
                <a:path w="1851" h="946">
                  <a:moveTo>
                    <a:pt x="1851" y="939"/>
                  </a:moveTo>
                  <a:lnTo>
                    <a:pt x="913" y="919"/>
                  </a:lnTo>
                  <a:lnTo>
                    <a:pt x="0" y="946"/>
                  </a:lnTo>
                  <a:lnTo>
                    <a:pt x="446" y="478"/>
                  </a:lnTo>
                  <a:lnTo>
                    <a:pt x="913" y="0"/>
                  </a:lnTo>
                  <a:lnTo>
                    <a:pt x="1379" y="461"/>
                  </a:lnTo>
                  <a:lnTo>
                    <a:pt x="1851" y="939"/>
                  </a:lnTo>
                  <a:close/>
                </a:path>
              </a:pathLst>
            </a:custGeom>
            <a:solidFill>
              <a:srgbClr val="F4323D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p>
              <a:pPr marL="609600" marR="0" lvl="0" indent="-609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473575" y="6126480"/>
            <a:ext cx="5016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50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船</a:t>
            </a:r>
            <a:endParaRPr lang="zh-CN" altLang="en-US" sz="2000" b="1" spc="5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/>
      <p:bldP spid="45" grpId="0" animBg="1"/>
      <p:bldP spid="29" grpId="0"/>
      <p:bldP spid="46" grpId="0" animBg="1"/>
      <p:bldP spid="4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WPS 演示</Application>
  <PresentationFormat>宽屏</PresentationFormat>
  <Paragraphs>72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苹方 粗体</vt:lpstr>
      <vt:lpstr>黑体</vt:lpstr>
      <vt:lpstr>Comic Sans MS</vt:lpstr>
      <vt:lpstr>MS PGothic</vt:lpstr>
      <vt:lpstr>Arial Unicode MS</vt:lpstr>
      <vt:lpstr>Calibri</vt:lpstr>
      <vt:lpstr>仿宋</vt:lpstr>
      <vt:lpstr>华文琥珀</vt:lpstr>
      <vt:lpstr>+中文标题</vt:lpstr>
      <vt:lpstr>Segoe Print</vt:lpstr>
      <vt:lpstr>Office 主题​​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6</cp:revision>
  <dcterms:created xsi:type="dcterms:W3CDTF">2018-08-03T09:00:00Z</dcterms:created>
  <dcterms:modified xsi:type="dcterms:W3CDTF">2018-09-17T09:11:42Z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