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9" r:id="rId6"/>
    <p:sldId id="286" r:id="rId7"/>
    <p:sldId id="288" r:id="rId8"/>
    <p:sldId id="296" r:id="rId9"/>
    <p:sldId id="297" r:id="rId10"/>
    <p:sldId id="298" r:id="rId11"/>
    <p:sldId id="268" r:id="rId12"/>
  </p:sldIdLst>
  <p:sldSz cx="9144000" cy="6858000" type="screen4x3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323D"/>
    <a:srgbClr val="FD2609"/>
    <a:srgbClr val="F5C852"/>
    <a:srgbClr val="FC6C0B"/>
    <a:srgbClr val="0273A6"/>
    <a:srgbClr val="2BD3C6"/>
    <a:srgbClr val="977DB0"/>
    <a:srgbClr val="B2DA21"/>
    <a:srgbClr val="FFC525"/>
    <a:srgbClr val="F7AB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9156" y="1279287"/>
            <a:ext cx="4605433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4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53910" y="-16510"/>
            <a:ext cx="1990090" cy="16516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05" y="3542665"/>
            <a:ext cx="1446530" cy="14954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90230" y="2713990"/>
            <a:ext cx="953770" cy="9328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780" y="5419090"/>
            <a:ext cx="1734185" cy="1111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20" y="4516755"/>
            <a:ext cx="1420495" cy="97409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420" y="557530"/>
            <a:ext cx="2011045" cy="1344930"/>
          </a:xfrm>
          <a:prstGeom prst="rect">
            <a:avLst/>
          </a:prstGeom>
        </p:spPr>
      </p:pic>
      <p:pic>
        <p:nvPicPr>
          <p:cNvPr id="18" name="图片 17" descr="logo (2)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01320" y="275590"/>
            <a:ext cx="639445" cy="655955"/>
          </a:xfrm>
          <a:prstGeom prst="rect">
            <a:avLst/>
          </a:prstGeom>
        </p:spPr>
      </p:pic>
      <p:sp>
        <p:nvSpPr>
          <p:cNvPr id="19" name="文本框 18"/>
          <p:cNvSpPr txBox="1"/>
          <p:nvPr userDrawn="1"/>
        </p:nvSpPr>
        <p:spPr>
          <a:xfrm>
            <a:off x="1173480" y="419735"/>
            <a:ext cx="1351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 spc="500">
                <a:solidFill>
                  <a:schemeClr val="accent3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七巧科技</a:t>
            </a:r>
            <a:endParaRPr lang="zh-CN" altLang="en-US" b="1" spc="500">
              <a:solidFill>
                <a:schemeClr val="accent3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56035" y="333375"/>
            <a:ext cx="7830000" cy="583247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863441" y="471805"/>
            <a:ext cx="1048226" cy="139763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9044" y="0"/>
            <a:ext cx="1554956" cy="17246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828540"/>
            <a:ext cx="1446371" cy="20450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39" y="2540635"/>
            <a:ext cx="3234214" cy="11652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04791" y="3817871"/>
            <a:ext cx="953497" cy="11699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675" y="5926919"/>
            <a:ext cx="586763" cy="51724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956" y="697230"/>
            <a:ext cx="806768" cy="7112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0" t="44680" r="11450"/>
          <a:stretch>
            <a:fillRect/>
          </a:stretch>
        </p:blipFill>
        <p:spPr>
          <a:xfrm>
            <a:off x="403384" y="1763395"/>
            <a:ext cx="3733324" cy="51022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71" y="4104640"/>
            <a:ext cx="1096328" cy="966470"/>
          </a:xfrm>
          <a:prstGeom prst="rect">
            <a:avLst/>
          </a:prstGeom>
        </p:spPr>
      </p:pic>
      <p:sp>
        <p:nvSpPr>
          <p:cNvPr id="15" name="等腰三角形 14"/>
          <p:cNvSpPr/>
          <p:nvPr/>
        </p:nvSpPr>
        <p:spPr>
          <a:xfrm rot="7200000">
            <a:off x="1768316" y="1424940"/>
            <a:ext cx="209550" cy="2794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31669" y="3642774"/>
            <a:ext cx="3630590" cy="567079"/>
          </a:xfrm>
        </p:spPr>
        <p:txBody>
          <a:bodyPr bIns="0" anchor="b" anchorCtr="0">
            <a:normAutofit/>
          </a:bodyPr>
          <a:lstStyle>
            <a:lvl1pPr algn="l"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4"/>
          </p:nvPr>
        </p:nvSpPr>
        <p:spPr>
          <a:xfrm>
            <a:off x="4631157" y="4273130"/>
            <a:ext cx="3630590" cy="39831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1" name="图片 10" descr="logo (2)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1320" y="275590"/>
            <a:ext cx="639445" cy="655955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173480" y="419735"/>
            <a:ext cx="1351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 spc="500">
                <a:solidFill>
                  <a:schemeClr val="accent3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七巧科技</a:t>
            </a:r>
            <a:endParaRPr lang="zh-CN" altLang="en-US" b="1" spc="500">
              <a:solidFill>
                <a:schemeClr val="accent3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B18C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8650" y="4138071"/>
            <a:ext cx="4814024" cy="769798"/>
          </a:xfrm>
          <a:prstGeom prst="rect">
            <a:avLst/>
          </a:prstGeom>
          <a:noFill/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594" y="1660391"/>
            <a:ext cx="687532" cy="7838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424" y="2180113"/>
            <a:ext cx="1052659" cy="18034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76499" y="4424084"/>
            <a:ext cx="1000533" cy="11699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56" y="1042598"/>
            <a:ext cx="1327163" cy="11699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793" y="5875437"/>
            <a:ext cx="1327163" cy="11699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30" y="2215343"/>
            <a:ext cx="586763" cy="517246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95488" y="3477584"/>
            <a:ext cx="5153025" cy="767390"/>
          </a:xfrm>
        </p:spPr>
        <p:txBody>
          <a:bodyPr anchor="t" anchorCtr="0">
            <a:normAutofit/>
          </a:bodyPr>
          <a:lstStyle>
            <a:lvl1pPr algn="ctr"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56034" y="1854200"/>
            <a:ext cx="3834000" cy="432117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950" y="1854200"/>
            <a:ext cx="3834000" cy="432117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6100" y="334800"/>
            <a:ext cx="7830000" cy="1368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56035" y="1854298"/>
            <a:ext cx="3834000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6034" y="2716271"/>
            <a:ext cx="3834000" cy="34560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823" y="1854298"/>
            <a:ext cx="3834000" cy="72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820" y="2716271"/>
            <a:ext cx="3834001" cy="34560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6100" y="334800"/>
            <a:ext cx="3132000" cy="1620000"/>
          </a:xfrm>
        </p:spPr>
        <p:txBody>
          <a:bodyPr anchor="t" anchorCtr="0">
            <a:normAutofit/>
          </a:bodyPr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95144" y="334800"/>
            <a:ext cx="4590000" cy="583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6100" y="2111473"/>
            <a:ext cx="3132000" cy="4053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6932" y="333375"/>
            <a:ext cx="1134000" cy="5832000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56100" y="334800"/>
            <a:ext cx="6588000" cy="5832000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.xml"/><Relationship Id="rId13" Type="http://schemas.openxmlformats.org/officeDocument/2006/relationships/tags" Target="../tags/tag2.xml"/><Relationship Id="rId12" Type="http://schemas.openxmlformats.org/officeDocument/2006/relationships/tags" Target="../tags/tag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57000" y="333375"/>
            <a:ext cx="7830000" cy="1366838"/>
          </a:xfrm>
          <a:prstGeom prst="rect">
            <a:avLst/>
          </a:prstGeom>
        </p:spPr>
        <p:txBody>
          <a:bodyPr vert="horz" lIns="91440" tIns="45720" rIns="91440" bIns="468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57000" y="1854000"/>
            <a:ext cx="7830000" cy="4320000"/>
          </a:xfrm>
          <a:prstGeom prst="rect">
            <a:avLst/>
          </a:prstGeom>
        </p:spPr>
        <p:txBody>
          <a:bodyPr vert="horz" lIns="91440" tIns="45720" rIns="91440" bIns="46800" rtlCol="0" anchor="t" anchorCtr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59807" y="6349833"/>
            <a:ext cx="2025000" cy="316800"/>
          </a:xfrm>
          <a:prstGeom prst="rect">
            <a:avLst/>
          </a:prstGeom>
        </p:spPr>
        <p:txBody>
          <a:bodyPr vert="horz" lIns="91440" tIns="45720" rIns="91440" bIns="46800" rtlCol="0" anchor="t" anchorCtr="0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87000" y="6349833"/>
            <a:ext cx="2970000" cy="316800"/>
          </a:xfrm>
          <a:prstGeom prst="rect">
            <a:avLst/>
          </a:prstGeom>
        </p:spPr>
        <p:txBody>
          <a:bodyPr vert="horz" lIns="91440" tIns="45720" rIns="91440" bIns="46800" rtlCol="0" anchor="t" anchorCtr="0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49833"/>
            <a:ext cx="2025000" cy="316800"/>
          </a:xfrm>
          <a:prstGeom prst="rect">
            <a:avLst/>
          </a:prstGeom>
        </p:spPr>
        <p:txBody>
          <a:bodyPr vert="horz" lIns="91440" tIns="45720" rIns="91440" bIns="46800" rtlCol="0" anchor="t" anchorCtr="0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5.xml"/><Relationship Id="rId2" Type="http://schemas.openxmlformats.org/officeDocument/2006/relationships/image" Target="../media/image15.emf"/><Relationship Id="rId1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.xml"/><Relationship Id="rId2" Type="http://schemas.openxmlformats.org/officeDocument/2006/relationships/image" Target="../media/image16.emf"/><Relationship Id="rId1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3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7.xml"/><Relationship Id="rId2" Type="http://schemas.openxmlformats.org/officeDocument/2006/relationships/image" Target="../media/image17.emf"/><Relationship Id="rId1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4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8.xml"/><Relationship Id="rId2" Type="http://schemas.openxmlformats.org/officeDocument/2006/relationships/image" Target="../media/image18.emf"/><Relationship Id="rId1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5.v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.xml"/><Relationship Id="rId2" Type="http://schemas.openxmlformats.org/officeDocument/2006/relationships/image" Target="../media/image23.wmf"/><Relationship Id="rId1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文本框 2054"/>
          <p:cNvSpPr txBox="1"/>
          <p:nvPr/>
        </p:nvSpPr>
        <p:spPr>
          <a:xfrm>
            <a:off x="2568575" y="2141855"/>
            <a:ext cx="449834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5400" b="1" spc="1000" dirty="0">
                <a:solidFill>
                  <a:schemeClr val="accent2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第十九节课</a:t>
            </a:r>
            <a:endParaRPr lang="zh-CN" altLang="en-US" sz="5400" b="1" spc="1000" dirty="0">
              <a:solidFill>
                <a:schemeClr val="accent2">
                  <a:lumMod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25980" y="3286760"/>
            <a:ext cx="55435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4800" b="1" spc="10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广告、诗词创意</a:t>
            </a:r>
            <a:endParaRPr lang="zh-CN" altLang="en-US" sz="4800" b="1" spc="10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/>
        </p:nvSpPr>
        <p:spPr>
          <a:xfrm>
            <a:off x="1611630" y="970280"/>
            <a:ext cx="62909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400" b="1" spc="5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2400" b="1" spc="5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商品广告</a:t>
            </a:r>
            <a:r>
              <a:rPr lang="en-US" altLang="zh-CN" sz="2400" b="1" spc="5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spc="5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可口可乐（</a:t>
            </a:r>
            <a:r>
              <a:rPr lang="en-US" altLang="zh-CN" sz="2400" b="1" spc="5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2400" b="1" spc="5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副）</a:t>
            </a:r>
            <a:endParaRPr lang="zh-CN" altLang="en-US" sz="2400" b="1" spc="5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3705" y="5675630"/>
            <a:ext cx="864679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       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赏析商品广告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宋体" panose="02010600030101010101" pitchFamily="2" charset="-122"/>
                <a:sym typeface="+mn-ea"/>
              </a:rPr>
              <a:t>——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可口可乐：在我国历史上，龙是一种权力、地位的象征，</a:t>
            </a:r>
            <a:endParaRPr lang="zh-CN" alt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比如帝王身上的龙袍、坐的龙椅。在此用七巧板组拼一条龙的图案，寓意“第一”，</a:t>
            </a:r>
            <a:endParaRPr lang="zh-CN" alt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是行业里“龙头”地位，广告中的红色表示企业红红火火、蒸蒸日上之意。</a:t>
            </a:r>
            <a:endParaRPr lang="zh-CN" alt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graphicFrame>
        <p:nvGraphicFramePr>
          <p:cNvPr id="3" name="对象 2"/>
          <p:cNvGraphicFramePr/>
          <p:nvPr/>
        </p:nvGraphicFramePr>
        <p:xfrm>
          <a:off x="1765300" y="1644015"/>
          <a:ext cx="5339715" cy="3818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21001355" imgH="15564485" progId="Photoshop.Image.13">
                  <p:embed/>
                </p:oleObj>
              </mc:Choice>
              <mc:Fallback>
                <p:oleObj name="" r:id="rId1" imgW="21001355" imgH="15564485" progId="Photoshop.Image.13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765300" y="1644015"/>
                        <a:ext cx="5339715" cy="38188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4" name="矩形 5123"/>
          <p:cNvSpPr/>
          <p:nvPr/>
        </p:nvSpPr>
        <p:spPr>
          <a:xfrm>
            <a:off x="161290" y="4331018"/>
            <a:ext cx="8822055" cy="258445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pPr algn="l"/>
            <a:r>
              <a:rPr lang="zh-CN" alt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赏析：</a:t>
            </a:r>
            <a:endParaRPr lang="zh-CN" altLang="en-US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l"/>
            <a:r>
              <a:rPr lang="zh-CN" alt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　　广告左边蓝色的海洋中用七巧板拼成的各种颜色形状不同的鱼，活蹦跳动的鱼表达什么意境？（蓝色海水</a:t>
            </a:r>
            <a:r>
              <a:rPr lang="en-US" altLang="zh-CN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——</a:t>
            </a:r>
            <a:r>
              <a:rPr lang="zh-CN" alt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表示干净、无污染，活蹦跳动的鱼</a:t>
            </a:r>
            <a:r>
              <a:rPr lang="en-US" altLang="zh-CN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——</a:t>
            </a:r>
            <a:r>
              <a:rPr lang="zh-CN" alt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表达鲜活、快乐、有生命力）</a:t>
            </a:r>
            <a:endParaRPr lang="zh-CN" altLang="en-US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l"/>
            <a:r>
              <a:rPr lang="zh-CN" alt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　　广告右边的黑色、鱼骨头向人们表达的又是什么意思？（黑色表示海水被污染了，鱼骨头表示鱼已经死亡了）</a:t>
            </a:r>
            <a:endParaRPr lang="zh-CN" altLang="en-US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l"/>
            <a:r>
              <a:rPr lang="zh-CN" alt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　　教师可采取提问、讨论的形式赏析广告图案中的创意，引导学生把所学的七巧板拼图技能巧妙地应用到广告设计当中，提高社会实践运用能力。</a:t>
            </a:r>
            <a:endParaRPr lang="zh-CN" altLang="en-US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l"/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endParaRPr lang="en-US" altLang="zh-CN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02310" y="970280"/>
            <a:ext cx="88798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400" b="1" spc="5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2400" b="1" spc="5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公益广告</a:t>
            </a:r>
            <a:r>
              <a:rPr lang="en-US" altLang="zh-CN" sz="2400" b="1" spc="5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b="1" spc="5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曾经，我们的海洋</a:t>
            </a:r>
            <a:r>
              <a:rPr lang="en-US" altLang="zh-CN" sz="2400" b="1" spc="5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......</a:t>
            </a:r>
            <a:r>
              <a:rPr lang="zh-CN" altLang="en-US" sz="2400" b="1" spc="5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400" b="1" spc="5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2400" b="1" spc="5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副）</a:t>
            </a:r>
            <a:endParaRPr lang="zh-CN" altLang="en-US" sz="2400" b="1" spc="5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对象 1"/>
          <p:cNvGraphicFramePr/>
          <p:nvPr/>
        </p:nvGraphicFramePr>
        <p:xfrm>
          <a:off x="791210" y="1487805"/>
          <a:ext cx="7740650" cy="2843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30135195" imgH="10992485" progId="Photoshop.Image.13">
                  <p:embed/>
                </p:oleObj>
              </mc:Choice>
              <mc:Fallback>
                <p:oleObj name="" r:id="rId1" imgW="30135195" imgH="10992485" progId="Photoshop.Image.13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91210" y="1487805"/>
                        <a:ext cx="7740650" cy="2843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87680" y="1192530"/>
            <a:ext cx="23069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2800" b="1" spc="5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2800" b="1" spc="5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诗词创作</a:t>
            </a:r>
            <a:endParaRPr lang="zh-CN" altLang="en-US" sz="2800" b="1" spc="5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4660" y="5404485"/>
            <a:ext cx="8646795" cy="810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学生对成语、寓言、诗歌等内容进行图文组合再创作，可以在创作过程中掌握知识，提高学生的文学鉴赏力，理解更透彻</a:t>
            </a:r>
            <a:endParaRPr lang="zh-CN" altLang="en-US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aphicFrame>
        <p:nvGraphicFramePr>
          <p:cNvPr id="4" name="对象 3"/>
          <p:cNvGraphicFramePr/>
          <p:nvPr/>
        </p:nvGraphicFramePr>
        <p:xfrm>
          <a:off x="403860" y="1898650"/>
          <a:ext cx="8468995" cy="3191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36526470" imgH="13735685" progId="Photoshop.Image.13">
                  <p:embed/>
                </p:oleObj>
              </mc:Choice>
              <mc:Fallback>
                <p:oleObj name="" r:id="rId1" imgW="36526470" imgH="13735685" progId="Photoshop.Image.13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03860" y="1898650"/>
                        <a:ext cx="8468995" cy="3191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71475" y="5702300"/>
            <a:ext cx="8646795" cy="810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sym typeface="+mn-ea"/>
              </a:rPr>
              <a:t>不管是广告的创作还是诗词的创作，仍然是要用到我们前面学到的知识，要把主题内容抽象成我们现代智力七巧板能表现的图案，再进行组拼、艺术化。</a:t>
            </a:r>
            <a:endParaRPr lang="zh-CN" altLang="en-US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graphicFrame>
        <p:nvGraphicFramePr>
          <p:cNvPr id="3" name="对象 2"/>
          <p:cNvGraphicFramePr/>
          <p:nvPr/>
        </p:nvGraphicFramePr>
        <p:xfrm>
          <a:off x="1638300" y="986790"/>
          <a:ext cx="5867400" cy="4490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22830155" imgH="17393285" progId="Photoshop.Image.13">
                  <p:embed/>
                </p:oleObj>
              </mc:Choice>
              <mc:Fallback>
                <p:oleObj name="" r:id="rId1" imgW="22830155" imgH="17393285" progId="Photoshop.Image.13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638300" y="986790"/>
                        <a:ext cx="5867400" cy="44900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/>
        </p:nvSpPr>
        <p:spPr>
          <a:xfrm>
            <a:off x="3534410" y="970280"/>
            <a:ext cx="20745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3200" b="1" spc="5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课堂练习</a:t>
            </a:r>
            <a:endParaRPr lang="zh-CN" altLang="en-US" sz="3200" b="1" spc="5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98525" y="1770380"/>
            <a:ext cx="7802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综合联想：仔细观察下面图形，用多副完整的智力七巧板创作出来。</a:t>
            </a:r>
            <a:endParaRPr lang="zh-CN" altLang="en-US" sz="2000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197" name="图片 81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7258" y="2246313"/>
            <a:ext cx="5399087" cy="4176712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/>
        </p:nvSpPr>
        <p:spPr>
          <a:xfrm>
            <a:off x="3534410" y="970280"/>
            <a:ext cx="20745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3200" b="1" spc="5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课外练习</a:t>
            </a:r>
            <a:endParaRPr lang="zh-CN" altLang="en-US" sz="3200" b="1" spc="5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98525" y="1770380"/>
            <a:ext cx="7802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综合联想：仔细观察下面图形，用多副完整的智力七巧板创作出来。</a:t>
            </a:r>
            <a:endParaRPr lang="zh-CN" altLang="en-US" sz="2000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219" name="图片 92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105" y="2754630"/>
            <a:ext cx="2879725" cy="2466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图片 92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178" y="2778125"/>
            <a:ext cx="2736850" cy="2451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图片 92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118" y="2761615"/>
            <a:ext cx="2808287" cy="232568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0244" name="对象 10243"/>
          <p:cNvGraphicFramePr/>
          <p:nvPr/>
        </p:nvGraphicFramePr>
        <p:xfrm>
          <a:off x="107950" y="1412875"/>
          <a:ext cx="8920163" cy="331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6390005" imgH="2105660" progId="Flash.Movie">
                  <p:embed/>
                </p:oleObj>
              </mc:Choice>
              <mc:Fallback>
                <p:oleObj name="" r:id="rId1" imgW="6390005" imgH="2105660" progId="Flash.Movie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07950" y="1412875"/>
                        <a:ext cx="8920163" cy="3311525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6" name="文本框 10245"/>
          <p:cNvSpPr txBox="1"/>
          <p:nvPr/>
        </p:nvSpPr>
        <p:spPr>
          <a:xfrm>
            <a:off x="323850" y="5157788"/>
            <a:ext cx="8640763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用多副智力七巧板组拼画中景物：亭子、人物、小船、水波浪</a:t>
            </a:r>
            <a:endParaRPr lang="zh-CN" altLang="en-US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43810" y="2696845"/>
            <a:ext cx="4985385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6600" b="1" spc="200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谢谢观赏</a:t>
            </a:r>
            <a:endParaRPr lang="zh-CN" altLang="en-US" sz="6600" b="1" spc="2000" dirty="0">
              <a:solidFill>
                <a:srgbClr val="FF00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9105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12.xml><?xml version="1.0" encoding="utf-8"?>
<p:tagLst xmlns:p="http://schemas.openxmlformats.org/presentationml/2006/main">
  <p:tag name="KSO_WM_TEMPLATE_THUMBS_INDEX" val="1、3、5、13、18、19、22、8、9、24、25、"/>
  <p:tag name="KSO_WM_SLIDE_ID" val="custom20189105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9105"/>
  <p:tag name="KSO_WM_SLIDE_LAYOUT" val="a_b"/>
  <p:tag name="KSO_WM_SLIDE_LAYOUT_CNT" val="1_1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9105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TEMPLATE_INDEX" val="20189105"/>
  <p:tag name="KSO_WM_TEMPLATE_CATEGORY" val="custom"/>
  <p:tag name="KSO_WM_TEMPLATE_THUMBS_INDEX" val="1、3、5、13、18、19、22、8、9、24、25、"/>
</p:tagLst>
</file>

<file path=ppt/tags/tag4.xml><?xml version="1.0" encoding="utf-8"?>
<p:tagLst xmlns:p="http://schemas.openxmlformats.org/presentationml/2006/main">
  <p:tag name="KSO_WM_TEMPLATE_THUMBS_INDEX" val="1、3、5、13、18、19、22、8、9、24、25、"/>
  <p:tag name="KSO_WM_SLIDE_ID" val="custom20189105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9105"/>
  <p:tag name="KSO_WM_SLIDE_LAYOUT" val="a_b"/>
  <p:tag name="KSO_WM_SLIDE_LAYOUT_CNT" val="1_1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189105"/>
</p:tagLst>
</file>

<file path=ppt/theme/theme1.xml><?xml version="1.0" encoding="utf-8"?>
<a:theme xmlns:a="http://schemas.openxmlformats.org/drawingml/2006/main" name="Office 主题​​">
  <a:themeElements>
    <a:clrScheme name="自定义 12">
      <a:dk1>
        <a:srgbClr val="000000"/>
      </a:dk1>
      <a:lt1>
        <a:srgbClr val="FFFFFF"/>
      </a:lt1>
      <a:dk2>
        <a:srgbClr val="FFDD9B"/>
      </a:dk2>
      <a:lt2>
        <a:srgbClr val="FFFFFF"/>
      </a:lt2>
      <a:accent1>
        <a:srgbClr val="FFDD9B"/>
      </a:accent1>
      <a:accent2>
        <a:srgbClr val="F1C499"/>
      </a:accent2>
      <a:accent3>
        <a:srgbClr val="E48734"/>
      </a:accent3>
      <a:accent4>
        <a:srgbClr val="FFCF72"/>
      </a:accent4>
      <a:accent5>
        <a:srgbClr val="D1EB9D"/>
      </a:accent5>
      <a:accent6>
        <a:srgbClr val="A6A6A6"/>
      </a:accent6>
      <a:hlink>
        <a:srgbClr val="0563C1"/>
      </a:hlink>
      <a:folHlink>
        <a:srgbClr val="954D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588</Words>
  <Application>WPS 演示</Application>
  <PresentationFormat>宽屏</PresentationFormat>
  <Paragraphs>36</Paragraphs>
  <Slides>9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5</vt:i4>
      </vt:variant>
      <vt:variant>
        <vt:lpstr>幻灯片标题</vt:lpstr>
      </vt:variant>
      <vt:variant>
        <vt:i4>9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Times New Roman</vt:lpstr>
      <vt:lpstr>Arial Unicode MS</vt:lpstr>
      <vt:lpstr>黑体</vt:lpstr>
      <vt:lpstr>Calibri</vt:lpstr>
      <vt:lpstr>Office 主题​​</vt:lpstr>
      <vt:lpstr>Photoshop.Image.13</vt:lpstr>
      <vt:lpstr>Photoshop.Image.13</vt:lpstr>
      <vt:lpstr>Photoshop.Image.13</vt:lpstr>
      <vt:lpstr>Photoshop.Image.13</vt:lpstr>
      <vt:lpstr>Flash.Movie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Kingsoft</dc:creator>
  <cp:lastModifiedBy>从来不撩妹@</cp:lastModifiedBy>
  <cp:revision>29</cp:revision>
  <dcterms:created xsi:type="dcterms:W3CDTF">2018-08-03T09:00:00Z</dcterms:created>
  <dcterms:modified xsi:type="dcterms:W3CDTF">2018-09-26T05:31:58Z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