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9" r:id="rId6"/>
    <p:sldId id="286" r:id="rId7"/>
    <p:sldId id="288" r:id="rId8"/>
    <p:sldId id="296" r:id="rId9"/>
    <p:sldId id="297" r:id="rId10"/>
    <p:sldId id="298" r:id="rId11"/>
    <p:sldId id="299" r:id="rId12"/>
    <p:sldId id="300" r:id="rId13"/>
    <p:sldId id="305" r:id="rId14"/>
    <p:sldId id="306" r:id="rId15"/>
    <p:sldId id="307" r:id="rId16"/>
    <p:sldId id="308" r:id="rId17"/>
    <p:sldId id="268" r:id="rId18"/>
  </p:sldIdLst>
  <p:sldSz cx="9144000" cy="6858000" type="screen4x3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323D"/>
    <a:srgbClr val="FD2609"/>
    <a:srgbClr val="F5C852"/>
    <a:srgbClr val="FC6C0B"/>
    <a:srgbClr val="0273A6"/>
    <a:srgbClr val="2BD3C6"/>
    <a:srgbClr val="977DB0"/>
    <a:srgbClr val="B2DA21"/>
    <a:srgbClr val="FFC525"/>
    <a:srgbClr val="F7A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9156" y="1279287"/>
            <a:ext cx="4605433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3910" y="-16510"/>
            <a:ext cx="1990090" cy="16516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5" y="3542665"/>
            <a:ext cx="1446530" cy="14954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0230" y="2713990"/>
            <a:ext cx="953770" cy="9328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80" y="5419090"/>
            <a:ext cx="1734185" cy="1111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20" y="4516755"/>
            <a:ext cx="1420495" cy="9740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420" y="557530"/>
            <a:ext cx="2011045" cy="1344930"/>
          </a:xfrm>
          <a:prstGeom prst="rect">
            <a:avLst/>
          </a:prstGeom>
        </p:spPr>
      </p:pic>
      <p:pic>
        <p:nvPicPr>
          <p:cNvPr id="18" name="图片 17" descr="logo (2)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01320" y="275590"/>
            <a:ext cx="639445" cy="655955"/>
          </a:xfrm>
          <a:prstGeom prst="rect">
            <a:avLst/>
          </a:prstGeom>
        </p:spPr>
      </p:pic>
      <p:sp>
        <p:nvSpPr>
          <p:cNvPr id="19" name="文本框 18"/>
          <p:cNvSpPr txBox="1"/>
          <p:nvPr userDrawn="1"/>
        </p:nvSpPr>
        <p:spPr>
          <a:xfrm>
            <a:off x="1173480" y="419735"/>
            <a:ext cx="1351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 spc="500">
                <a:solidFill>
                  <a:schemeClr val="accent3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七巧科技</a:t>
            </a:r>
            <a:endParaRPr lang="zh-CN" altLang="en-US" b="1" spc="500">
              <a:solidFill>
                <a:schemeClr val="accent3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56035" y="333375"/>
            <a:ext cx="7830000" cy="58324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863441" y="471805"/>
            <a:ext cx="1048226" cy="139763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9044" y="0"/>
            <a:ext cx="1554956" cy="17246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828540"/>
            <a:ext cx="1446371" cy="20450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39" y="2540635"/>
            <a:ext cx="3234214" cy="11652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4791" y="3817871"/>
            <a:ext cx="953497" cy="11699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75" y="5926919"/>
            <a:ext cx="586763" cy="51724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956" y="697230"/>
            <a:ext cx="806768" cy="711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0" t="44680" r="11450"/>
          <a:stretch>
            <a:fillRect/>
          </a:stretch>
        </p:blipFill>
        <p:spPr>
          <a:xfrm>
            <a:off x="403384" y="1763395"/>
            <a:ext cx="3733324" cy="51022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71" y="4104640"/>
            <a:ext cx="1096328" cy="966470"/>
          </a:xfrm>
          <a:prstGeom prst="rect">
            <a:avLst/>
          </a:prstGeom>
        </p:spPr>
      </p:pic>
      <p:sp>
        <p:nvSpPr>
          <p:cNvPr id="15" name="等腰三角形 14"/>
          <p:cNvSpPr/>
          <p:nvPr/>
        </p:nvSpPr>
        <p:spPr>
          <a:xfrm rot="7200000">
            <a:off x="1768316" y="1424940"/>
            <a:ext cx="209550" cy="2794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31669" y="3642774"/>
            <a:ext cx="3630590" cy="567079"/>
          </a:xfrm>
        </p:spPr>
        <p:txBody>
          <a:bodyPr bIns="0" anchor="b" anchorCtr="0">
            <a:normAutofit/>
          </a:bodyPr>
          <a:lstStyle>
            <a:lvl1pPr algn="l"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4"/>
          </p:nvPr>
        </p:nvSpPr>
        <p:spPr>
          <a:xfrm>
            <a:off x="4631157" y="4273130"/>
            <a:ext cx="3630590" cy="39831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1" name="图片 10" descr="logo (2)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320" y="275590"/>
            <a:ext cx="639445" cy="655955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173480" y="419735"/>
            <a:ext cx="1351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 spc="500">
                <a:solidFill>
                  <a:schemeClr val="accent3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七巧科技</a:t>
            </a:r>
            <a:endParaRPr lang="zh-CN" altLang="en-US" b="1" spc="500">
              <a:solidFill>
                <a:schemeClr val="accent3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B18C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8650" y="4138071"/>
            <a:ext cx="4814024" cy="769798"/>
          </a:xfrm>
          <a:prstGeom prst="rect">
            <a:avLst/>
          </a:prstGeom>
          <a:noFill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594" y="1660391"/>
            <a:ext cx="687532" cy="7838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424" y="2180113"/>
            <a:ext cx="1052659" cy="18034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76499" y="4424084"/>
            <a:ext cx="1000533" cy="11699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56" y="1042598"/>
            <a:ext cx="1327163" cy="11699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93" y="5875437"/>
            <a:ext cx="1327163" cy="11699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30" y="2215343"/>
            <a:ext cx="586763" cy="517246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95488" y="3477584"/>
            <a:ext cx="5153025" cy="767390"/>
          </a:xfrm>
        </p:spPr>
        <p:txBody>
          <a:bodyPr anchor="t" anchorCtr="0">
            <a:normAutofit/>
          </a:bodyPr>
          <a:lstStyle>
            <a:lvl1pPr algn="ctr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56034" y="1854200"/>
            <a:ext cx="3834000" cy="43211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950" y="1854200"/>
            <a:ext cx="3834000" cy="43211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6100" y="334800"/>
            <a:ext cx="7830000" cy="1368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56035" y="1854298"/>
            <a:ext cx="3834000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6034" y="2716271"/>
            <a:ext cx="3834000" cy="34560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823" y="1854298"/>
            <a:ext cx="3834000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820" y="2716271"/>
            <a:ext cx="3834001" cy="34560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6100" y="334800"/>
            <a:ext cx="3132000" cy="1620000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95144" y="334800"/>
            <a:ext cx="4590000" cy="583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6100" y="2111473"/>
            <a:ext cx="3132000" cy="4053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6932" y="333375"/>
            <a:ext cx="1134000" cy="5832000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56100" y="334800"/>
            <a:ext cx="6588000" cy="5832000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tags" Target="../tags/tag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57000" y="333375"/>
            <a:ext cx="7830000" cy="1366838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57000" y="1854000"/>
            <a:ext cx="7830000" cy="4320000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59807" y="6349833"/>
            <a:ext cx="2025000" cy="316800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87000" y="6349833"/>
            <a:ext cx="2970000" cy="316800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49833"/>
            <a:ext cx="2025000" cy="316800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.xml"/><Relationship Id="rId2" Type="http://schemas.openxmlformats.org/officeDocument/2006/relationships/image" Target="C:/Documents and Settings/1111/Application Data/Tencent/Users/513964906/QQ/WinTemp/RichOle/_SEQG4L_2}CDK)B5AJ)6WJA.jpg" TargetMode="External"/><Relationship Id="rId1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.xml"/><Relationship Id="rId2" Type="http://schemas.openxmlformats.org/officeDocument/2006/relationships/image" Target="C:/Documents and Settings/1111/Application Data/Tencent/Users/513964906/QQ/WinTemp/RichOle/X~AN6OY[Q[_TF1KKKBAOZ]R.jpg" TargetMode="External"/><Relationship Id="rId1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文本框 2054"/>
          <p:cNvSpPr txBox="1"/>
          <p:nvPr/>
        </p:nvSpPr>
        <p:spPr>
          <a:xfrm>
            <a:off x="2568575" y="2141855"/>
            <a:ext cx="44983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5400" b="1" spc="1000" dirty="0">
                <a:solidFill>
                  <a:schemeClr val="accent2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第十八</a:t>
            </a:r>
            <a:r>
              <a:rPr lang="zh-CN" altLang="en-US" sz="5400" b="1" spc="1000" dirty="0">
                <a:solidFill>
                  <a:schemeClr val="accent2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节课</a:t>
            </a:r>
            <a:endParaRPr lang="zh-CN" altLang="en-US" sz="5400" b="1" spc="1000" dirty="0">
              <a:solidFill>
                <a:schemeClr val="accent2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25980" y="3286760"/>
            <a:ext cx="554355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5400" b="1" spc="10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团队主题创作</a:t>
            </a:r>
            <a:endParaRPr lang="zh-CN" altLang="en-US" sz="5400" b="1" spc="10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21" name="图片 9220" descr="中国梦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1485" y="1884045"/>
            <a:ext cx="3262313" cy="4392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839720" y="944880"/>
            <a:ext cx="395097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b="1" spc="10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作品参考欣赏</a:t>
            </a:r>
            <a:r>
              <a:rPr lang="zh-CN" altLang="en-US" sz="3600" b="1" spc="10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en-US" sz="3600" b="1" spc="10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3" name="图片 10242" descr="中国梦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583" y="1026795"/>
            <a:ext cx="7848600" cy="54705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5" name="图片 13314" descr="中国梦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9805" y="978535"/>
            <a:ext cx="7416800" cy="546258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1" name="图片 12290" descr="中国梦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160" y="985520"/>
            <a:ext cx="7392035" cy="54356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7" name="图片 11266" descr="中国梦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665" y="988695"/>
            <a:ext cx="7499985" cy="54419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43810" y="2696845"/>
            <a:ext cx="4985385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6600" b="1" spc="20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谢谢观赏</a:t>
            </a:r>
            <a:endParaRPr lang="zh-CN" altLang="en-US" sz="6600" b="1" spc="20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/>
        </p:nvSpPr>
        <p:spPr>
          <a:xfrm>
            <a:off x="1696720" y="932815"/>
            <a:ext cx="629094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40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欣赏如下几幅优秀作品</a:t>
            </a:r>
            <a:endParaRPr lang="zh-CN" altLang="en-US" sz="4000" b="1" spc="5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101" name="图片 4100" descr="C:/Documents and Settings/1111/Application Data/Tencent/Users/513964906/QQ/WinTemp/RichOle/_SEQG4L_2}CDK)B5AJ)6WJA.jpg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1601470" y="1823085"/>
            <a:ext cx="5995670" cy="3994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3" name="矩形 4102"/>
          <p:cNvSpPr/>
          <p:nvPr/>
        </p:nvSpPr>
        <p:spPr>
          <a:xfrm>
            <a:off x="2711450" y="6047899"/>
            <a:ext cx="36131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charset="-122"/>
              </a:rPr>
              <a:t>温州市作品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charset="-122"/>
              </a:rPr>
              <a:t>《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charset="-122"/>
              </a:rPr>
              <a:t>探索宇宙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charset="-122"/>
              </a:rPr>
              <a:t>》</a:t>
            </a:r>
            <a:r>
              <a:rPr lang="en-US" altLang="zh-CN" dirty="0">
                <a:latin typeface="Arial" panose="020B0604020202020204" pitchFamily="34" charset="0"/>
              </a:rPr>
              <a:t> </a:t>
            </a:r>
            <a:endParaRPr lang="en-US" altLang="zh-CN" dirty="0">
              <a:latin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:/Documents and Settings/1111/Application Data/Tencent/Users/513964906/QQ/WinTemp/RichOle/X~AN6OY[Q[_TF1KKKBAOZ]R.jpg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958215" y="929640"/>
            <a:ext cx="7458710" cy="4946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矩形 5123"/>
          <p:cNvSpPr/>
          <p:nvPr/>
        </p:nvSpPr>
        <p:spPr>
          <a:xfrm>
            <a:off x="2700338" y="6021705"/>
            <a:ext cx="4078287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温州市作品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《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飞向月球城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》</a:t>
            </a:r>
            <a:r>
              <a:rPr lang="en-US" altLang="zh-CN" dirty="0">
                <a:latin typeface="Arial" panose="020B0604020202020204" pitchFamily="34" charset="0"/>
              </a:rPr>
              <a:t> </a:t>
            </a:r>
            <a:endParaRPr lang="en-US" altLang="zh-CN" dirty="0">
              <a:latin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87680" y="1192530"/>
            <a:ext cx="829183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2014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年青岛智力七巧板团体赛主题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如果我有七十二变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》——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比赛现场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148" name="图片 6147" descr="青岛1（如果我有七十二变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405" y="2056765"/>
            <a:ext cx="4204335" cy="27990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图片 6148" descr="青岛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010" y="2040890"/>
            <a:ext cx="4162425" cy="28308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/>
        </p:nvSpPr>
        <p:spPr>
          <a:xfrm>
            <a:off x="2293620" y="932815"/>
            <a:ext cx="62909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6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学生讨论创作思路</a:t>
            </a:r>
            <a:endParaRPr lang="zh-CN" altLang="en-US" sz="3600" b="1" spc="5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7" name="Picture 6" descr="IMG_45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1118" y="1762443"/>
            <a:ext cx="6500812" cy="43084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8" name="Picture 5" descr="IMG_4675"/>
          <p:cNvPicPr>
            <a:picLocks noChangeAspect="1"/>
          </p:cNvPicPr>
          <p:nvPr/>
        </p:nvPicPr>
        <p:blipFill>
          <a:blip r:embed="rId1"/>
          <a:srcRect t="6978"/>
          <a:stretch>
            <a:fillRect/>
          </a:stretch>
        </p:blipFill>
        <p:spPr>
          <a:xfrm>
            <a:off x="2459355" y="760095"/>
            <a:ext cx="4378960" cy="570420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2" name="Picture 5" descr="长城 原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5990" y="1065530"/>
            <a:ext cx="3721735" cy="518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Picture 6" descr="万古雄风展示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275" y="1065530"/>
            <a:ext cx="3552825" cy="51530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25625" y="1115060"/>
            <a:ext cx="59359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小结“团体主题创作”的方法：</a:t>
            </a:r>
            <a:r>
              <a:rPr lang="zh-CN" altLang="en-US" dirty="0">
                <a:latin typeface="Arial" panose="020B0604020202020204" pitchFamily="34" charset="0"/>
                <a:sym typeface="+mn-ea"/>
              </a:rPr>
              <a:t> 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96850" y="2091055"/>
            <a:ext cx="8749665" cy="3692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219075"/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①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确定主题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——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学生以组为单位根据规定的主题名称或自由确定创作主题进行讨论。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indent="219075"/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              （比如：体育运动、生活场面、古诗情景、寓言故事等都可作为选题内容）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indent="219075"/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indent="219075"/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②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设计组拼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——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每个人完成哪方面的任务，比如：构图版面安排、图案创拼，七巧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indent="219075"/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                          画板划线、为图案上色等。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indent="219075"/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indent="219075"/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③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添画背景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——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为了突出主题的意境，体现作品的艺术性、表现力，可以适当添画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indent="219075"/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                         辅助线及背景画面。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indent="219075"/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indent="219075"/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④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整体协调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——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图案在整个画面上的布局、色彩协调性、整体效果等方面进行再次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indent="219075"/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                         修改，最后定稿。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indent="219075"/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indent="219075"/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⑤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文字说明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——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写上作品名称、主题说明、学校名称、参赛者姓名、辅导老师等。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333750" y="1191895"/>
            <a:ext cx="278257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b="1" spc="10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课外练习 </a:t>
            </a:r>
            <a:endParaRPr lang="zh-CN" altLang="en-US" sz="3600" b="1" spc="10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7820" y="2347595"/>
            <a:ext cx="82804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292100" algn="ctr"/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主题创作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——“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中国梦”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indent="292100" algn="ctr"/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indent="292100" algn="ctr"/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要求遵循七巧板组拼基本原则，构图新颖有创意充分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indent="292100" algn="ctr"/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indent="292100" algn="ctr"/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体现青少年热爱祖国、热爱学习、积极向上的主题意境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。</a:t>
            </a:r>
            <a:endParaRPr lang="zh-CN" altLang="en-US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9105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8.xml><?xml version="1.0" encoding="utf-8"?>
<p:tagLst xmlns:p="http://schemas.openxmlformats.org/presentationml/2006/main">
  <p:tag name="KSO_WM_TEMPLATE_THUMBS_INDEX" val="1、3、5、13、18、19、22、8、9、24、25、"/>
  <p:tag name="KSO_WM_SLIDE_ID" val="custom20189105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9105"/>
  <p:tag name="KSO_WM_SLIDE_LAYOUT" val="a_b"/>
  <p:tag name="KSO_WM_SLIDE_LAYOUT_CNT" val="1_1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9105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TEMPLATE_INDEX" val="20189105"/>
  <p:tag name="KSO_WM_TEMPLATE_CATEGORY" val="custom"/>
  <p:tag name="KSO_WM_TEMPLATE_THUMBS_INDEX" val="1、3、5、13、18、19、22、8、9、24、25、"/>
</p:tagLst>
</file>

<file path=ppt/tags/tag4.xml><?xml version="1.0" encoding="utf-8"?>
<p:tagLst xmlns:p="http://schemas.openxmlformats.org/presentationml/2006/main">
  <p:tag name="KSO_WM_TEMPLATE_THUMBS_INDEX" val="1、3、5、13、18、19、22、8、9、24、25、"/>
  <p:tag name="KSO_WM_SLIDE_ID" val="custom20189105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9105"/>
  <p:tag name="KSO_WM_SLIDE_LAYOUT" val="a_b"/>
  <p:tag name="KSO_WM_SLIDE_LAYOUT_CNT" val="1_1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heme/theme1.xml><?xml version="1.0" encoding="utf-8"?>
<a:theme xmlns:a="http://schemas.openxmlformats.org/drawingml/2006/main" name="Office 主题​​">
  <a:themeElements>
    <a:clrScheme name="自定义 12">
      <a:dk1>
        <a:srgbClr val="000000"/>
      </a:dk1>
      <a:lt1>
        <a:srgbClr val="FFFFFF"/>
      </a:lt1>
      <a:dk2>
        <a:srgbClr val="FFDD9B"/>
      </a:dk2>
      <a:lt2>
        <a:srgbClr val="FFFFFF"/>
      </a:lt2>
      <a:accent1>
        <a:srgbClr val="FFDD9B"/>
      </a:accent1>
      <a:accent2>
        <a:srgbClr val="F1C499"/>
      </a:accent2>
      <a:accent3>
        <a:srgbClr val="E48734"/>
      </a:accent3>
      <a:accent4>
        <a:srgbClr val="FFCF72"/>
      </a:accent4>
      <a:accent5>
        <a:srgbClr val="D1EB9D"/>
      </a:accent5>
      <a:accent6>
        <a:srgbClr val="A6A6A6"/>
      </a:accent6>
      <a:hlink>
        <a:srgbClr val="0563C1"/>
      </a:hlink>
      <a:folHlink>
        <a:srgbClr val="954D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</Words>
  <Application>WPS 演示</Application>
  <PresentationFormat>宽屏</PresentationFormat>
  <Paragraphs>42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Arial Unicode MS</vt:lpstr>
      <vt:lpstr>黑体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从来不撩妹@</cp:lastModifiedBy>
  <cp:revision>27</cp:revision>
  <dcterms:created xsi:type="dcterms:W3CDTF">2018-08-03T09:00:00Z</dcterms:created>
  <dcterms:modified xsi:type="dcterms:W3CDTF">2018-09-20T02:52:16Z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