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83" r:id="rId7"/>
    <p:sldId id="286" r:id="rId8"/>
    <p:sldId id="268" r:id="rId9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25"/>
    <a:srgbClr val="FD2609"/>
    <a:srgbClr val="F5C852"/>
    <a:srgbClr val="FC6C0B"/>
    <a:srgbClr val="0273A6"/>
    <a:srgbClr val="F4323D"/>
    <a:srgbClr val="2BD3C6"/>
    <a:srgbClr val="977DB0"/>
    <a:srgbClr val="B2DA21"/>
    <a:srgbClr val="F7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156" y="1279287"/>
            <a:ext cx="460543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910" y="-16510"/>
            <a:ext cx="1990090" cy="1651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" y="3542665"/>
            <a:ext cx="1446530" cy="1495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0230" y="2713990"/>
            <a:ext cx="953770" cy="932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5419090"/>
            <a:ext cx="1734185" cy="1111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20" y="4516755"/>
            <a:ext cx="1420495" cy="974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0" y="557530"/>
            <a:ext cx="2011045" cy="1344930"/>
          </a:xfrm>
          <a:prstGeom prst="rect">
            <a:avLst/>
          </a:prstGeom>
        </p:spPr>
      </p:pic>
      <p:pic>
        <p:nvPicPr>
          <p:cNvPr id="18" name="图片 17" descr="logo (2)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56035" y="333375"/>
            <a:ext cx="783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863441" y="471805"/>
            <a:ext cx="1048226" cy="13976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044" y="0"/>
            <a:ext cx="1554956" cy="1724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28540"/>
            <a:ext cx="1446371" cy="204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39" y="2540635"/>
            <a:ext cx="3234214" cy="1165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4791" y="3817871"/>
            <a:ext cx="953497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75" y="5926919"/>
            <a:ext cx="586763" cy="5172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6" y="697230"/>
            <a:ext cx="806768" cy="711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44680" r="11450"/>
          <a:stretch>
            <a:fillRect/>
          </a:stretch>
        </p:blipFill>
        <p:spPr>
          <a:xfrm>
            <a:off x="403384" y="1763395"/>
            <a:ext cx="3733324" cy="5102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71" y="4104640"/>
            <a:ext cx="1096328" cy="96647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7200000">
            <a:off x="1768316" y="1424940"/>
            <a:ext cx="209550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1669" y="3642774"/>
            <a:ext cx="3630590" cy="567079"/>
          </a:xfrm>
        </p:spPr>
        <p:txBody>
          <a:bodyPr bIns="0" anchor="b" anchorCtr="0">
            <a:normAutofit/>
          </a:bodyPr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4631157" y="4273130"/>
            <a:ext cx="3630590" cy="39831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logo (2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B18C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8650" y="4138071"/>
            <a:ext cx="4814024" cy="769798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94" y="1660391"/>
            <a:ext cx="687532" cy="783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24" y="2180113"/>
            <a:ext cx="1052659" cy="18034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499" y="4424084"/>
            <a:ext cx="1000533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56" y="1042598"/>
            <a:ext cx="1327163" cy="11699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93" y="5875437"/>
            <a:ext cx="1327163" cy="11699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30" y="2215343"/>
            <a:ext cx="586763" cy="51724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5488" y="3477584"/>
            <a:ext cx="5153025" cy="767390"/>
          </a:xfrm>
        </p:spPr>
        <p:txBody>
          <a:bodyPr anchor="t" anchorCtr="0">
            <a:normAutofit/>
          </a:bodyPr>
          <a:lstStyle>
            <a:lvl1pPr algn="ctr"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6034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950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783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6035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034" y="2716271"/>
            <a:ext cx="3834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823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820" y="2716271"/>
            <a:ext cx="3834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3132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95144" y="334800"/>
            <a:ext cx="459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6100" y="2111473"/>
            <a:ext cx="3132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6932" y="333375"/>
            <a:ext cx="1134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6100" y="334800"/>
            <a:ext cx="6588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57000" y="333375"/>
            <a:ext cx="7830000" cy="1366838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57000" y="1854000"/>
            <a:ext cx="7830000" cy="43200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C:/Documents and Settings/1111/Application Data/Tencent/Users/513964906/QQ/WinTemp/RichOle/JW{1XW39SXHR6B~S~X6THT0.jpg" TargetMode="Externa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png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/>
          <p:cNvSpPr txBox="1"/>
          <p:nvPr/>
        </p:nvSpPr>
        <p:spPr>
          <a:xfrm>
            <a:off x="2568575" y="2141855"/>
            <a:ext cx="44983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chemeClr val="accent2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第十三节课</a:t>
            </a:r>
            <a:endParaRPr lang="zh-CN" altLang="en-US" sz="5400" b="1" spc="1000" dirty="0">
              <a:solidFill>
                <a:schemeClr val="accent2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0805" y="3500755"/>
            <a:ext cx="91389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观察创造</a:t>
            </a:r>
            <a:r>
              <a:rPr lang="en-US" altLang="zh-CN" sz="40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40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组拼与创新</a:t>
            </a:r>
            <a:endParaRPr lang="zh-CN" altLang="en-US" sz="40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9" name="图片 4098" descr="C:/Documents and Settings/1111/Application Data/Tencent/Users/513964906/QQ/WinTemp/RichOle/JW{1XW39SXHR6B~S~X6THT0.jpg"/>
          <p:cNvPicPr>
            <a:picLocks noChangeAspect="1"/>
          </p:cNvPicPr>
          <p:nvPr/>
        </p:nvPicPr>
        <p:blipFill>
          <a:blip r:embed="rId1" r:link="rId2"/>
          <a:srcRect l="724" t="1287" r="1132" b="1095"/>
          <a:stretch>
            <a:fillRect/>
          </a:stretch>
        </p:blipFill>
        <p:spPr>
          <a:xfrm>
            <a:off x="438150" y="1257935"/>
            <a:ext cx="8090535" cy="45281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" y="1978660"/>
            <a:ext cx="8613140" cy="3315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图片 6146" descr="1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052830"/>
            <a:ext cx="1876425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6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3" y="1052830"/>
            <a:ext cx="2520950" cy="196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 descr="3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981393"/>
            <a:ext cx="2551112" cy="2049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358515"/>
            <a:ext cx="7927340" cy="29800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3602355" y="684530"/>
            <a:ext cx="1939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spc="5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课外练习</a:t>
            </a:r>
            <a:endParaRPr lang="zh-CN" altLang="en-US" sz="2800" b="1" spc="5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2" name="矩形 7171"/>
          <p:cNvSpPr/>
          <p:nvPr/>
        </p:nvSpPr>
        <p:spPr>
          <a:xfrm>
            <a:off x="522605" y="1273334"/>
            <a:ext cx="2697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dirty="0">
                <a:solidFill>
                  <a:srgbClr val="FFC525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dirty="0">
                <a:solidFill>
                  <a:srgbClr val="FFC525"/>
                </a:solidFill>
                <a:latin typeface="微软雅黑" panose="020B0503020204020204" charset="-122"/>
                <a:ea typeface="微软雅黑" panose="020B0503020204020204" charset="-122"/>
              </a:rPr>
              <a:t>逗小狗（二副七巧板）</a:t>
            </a:r>
            <a:endParaRPr lang="zh-CN" altLang="en-US" dirty="0">
              <a:solidFill>
                <a:srgbClr val="FFC52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3" name="图片 7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0" y="1930400"/>
            <a:ext cx="1850390" cy="1510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71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1930400"/>
            <a:ext cx="1903730" cy="1486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55" y="1794510"/>
            <a:ext cx="2073910" cy="162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矩形 7175"/>
          <p:cNvSpPr/>
          <p:nvPr/>
        </p:nvSpPr>
        <p:spPr>
          <a:xfrm>
            <a:off x="522605" y="3616802"/>
            <a:ext cx="2697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dirty="0">
                <a:solidFill>
                  <a:srgbClr val="FFC525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r>
              <a:rPr lang="zh-CN" altLang="en-US" dirty="0">
                <a:solidFill>
                  <a:srgbClr val="FFC525"/>
                </a:solidFill>
                <a:latin typeface="微软雅黑" panose="020B0503020204020204" charset="-122"/>
                <a:ea typeface="微软雅黑" panose="020B0503020204020204" charset="-122"/>
              </a:rPr>
              <a:t>圣诞夜（二副七巧板）</a:t>
            </a:r>
            <a:endParaRPr lang="zh-CN" altLang="en-US" dirty="0">
              <a:solidFill>
                <a:srgbClr val="FFC52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7" name="图片 7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15" y="4180205"/>
            <a:ext cx="1749425" cy="1671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图片 71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4206875"/>
            <a:ext cx="2133600" cy="1413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图片 71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255" y="4180205"/>
            <a:ext cx="2146935" cy="1645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矩形 7179"/>
          <p:cNvSpPr/>
          <p:nvPr/>
        </p:nvSpPr>
        <p:spPr>
          <a:xfrm>
            <a:off x="451168" y="6112987"/>
            <a:ext cx="4754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dirty="0">
                <a:solidFill>
                  <a:srgbClr val="FFC525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r>
              <a:rPr lang="zh-CN" altLang="en-US" dirty="0">
                <a:solidFill>
                  <a:srgbClr val="FFC525"/>
                </a:solidFill>
                <a:latin typeface="微软雅黑" panose="020B0503020204020204" charset="-122"/>
                <a:ea typeface="微软雅黑" panose="020B0503020204020204" charset="-122"/>
              </a:rPr>
              <a:t>用七巧板组拼出</a:t>
            </a:r>
            <a:r>
              <a:rPr lang="en-US" altLang="zh-CN" dirty="0">
                <a:solidFill>
                  <a:srgbClr val="FFC525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dirty="0">
                <a:solidFill>
                  <a:srgbClr val="FFC525"/>
                </a:solidFill>
                <a:latin typeface="微软雅黑" panose="020B0503020204020204" charset="-122"/>
                <a:ea typeface="微软雅黑" panose="020B0503020204020204" charset="-122"/>
              </a:rPr>
              <a:t>神笔马良</a:t>
            </a:r>
            <a:r>
              <a:rPr lang="en-US" altLang="zh-CN" dirty="0">
                <a:solidFill>
                  <a:srgbClr val="FFC525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dirty="0">
                <a:solidFill>
                  <a:srgbClr val="FFC525"/>
                </a:solidFill>
                <a:latin typeface="微软雅黑" panose="020B0503020204020204" charset="-122"/>
                <a:ea typeface="微软雅黑" panose="020B0503020204020204" charset="-122"/>
              </a:rPr>
              <a:t>的故事情节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6" grpId="0"/>
      <p:bldP spid="7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3810" y="2696845"/>
            <a:ext cx="498538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6600" b="1" spc="2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谢谢观赏</a:t>
            </a:r>
            <a:endParaRPr lang="zh-CN" altLang="en-US" sz="6600" b="1" spc="2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INDEX" val="20189105"/>
  <p:tag name="KSO_WM_TEMPLATE_CATEGORY" val="custom"/>
  <p:tag name="KSO_WM_TEMPLATE_THUMBS_INDEX" val="1、3、5、13、18、19、22、8、9、24、25、"/>
</p:tagLst>
</file>

<file path=ppt/tags/tag4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9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rgbClr val="000000"/>
      </a:dk1>
      <a:lt1>
        <a:srgbClr val="FFFFFF"/>
      </a:lt1>
      <a:dk2>
        <a:srgbClr val="FFDD9B"/>
      </a:dk2>
      <a:lt2>
        <a:srgbClr val="FFFFFF"/>
      </a:lt2>
      <a:accent1>
        <a:srgbClr val="FFDD9B"/>
      </a:accent1>
      <a:accent2>
        <a:srgbClr val="F1C499"/>
      </a:accent2>
      <a:accent3>
        <a:srgbClr val="E48734"/>
      </a:accent3>
      <a:accent4>
        <a:srgbClr val="FFCF72"/>
      </a:accent4>
      <a:accent5>
        <a:srgbClr val="D1EB9D"/>
      </a:accent5>
      <a:accent6>
        <a:srgbClr val="A6A6A6"/>
      </a:accent6>
      <a:hlink>
        <a:srgbClr val="0563C1"/>
      </a:hlink>
      <a:folHlink>
        <a:srgbClr val="954D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WPS 演示</Application>
  <PresentationFormat>宽屏</PresentationFormat>
  <Paragraphs>14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黑体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从来不撩妹@</cp:lastModifiedBy>
  <cp:revision>24</cp:revision>
  <dcterms:created xsi:type="dcterms:W3CDTF">2018-08-03T09:00:00Z</dcterms:created>
  <dcterms:modified xsi:type="dcterms:W3CDTF">2018-09-25T09:03:40Z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