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83" r:id="rId9"/>
    <p:sldId id="284" r:id="rId10"/>
    <p:sldId id="286" r:id="rId11"/>
    <p:sldId id="268" r:id="rId12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30.wmf"/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6.w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.bin"/><Relationship Id="rId8" Type="http://schemas.openxmlformats.org/officeDocument/2006/relationships/image" Target="../media/image20.wmf"/><Relationship Id="rId7" Type="http://schemas.openxmlformats.org/officeDocument/2006/relationships/oleObject" Target="../embeddings/oleObject6.bin"/><Relationship Id="rId6" Type="http://schemas.openxmlformats.org/officeDocument/2006/relationships/image" Target="../media/image1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8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7.wmf"/><Relationship Id="rId13" Type="http://schemas.openxmlformats.org/officeDocument/2006/relationships/vmlDrawing" Target="../drawings/vmlDrawing3.v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7.xml"/><Relationship Id="rId10" Type="http://schemas.openxmlformats.org/officeDocument/2006/relationships/image" Target="../media/image21.w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.xml"/><Relationship Id="rId5" Type="http://schemas.openxmlformats.org/officeDocument/2006/relationships/image" Target="../media/image26.wmf"/><Relationship Id="rId4" Type="http://schemas.openxmlformats.org/officeDocument/2006/relationships/image" Target="../media/image25.wmf"/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image" Target="../media/image30.wmf"/><Relationship Id="rId7" Type="http://schemas.openxmlformats.org/officeDocument/2006/relationships/oleObject" Target="../embeddings/oleObject11.bin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8.wmf"/><Relationship Id="rId3" Type="http://schemas.openxmlformats.org/officeDocument/2006/relationships/oleObject" Target="../embeddings/oleObject9.bin"/><Relationship Id="rId2" Type="http://schemas.openxmlformats.org/officeDocument/2006/relationships/image" Target="../media/image27.wmf"/><Relationship Id="rId11" Type="http://schemas.openxmlformats.org/officeDocument/2006/relationships/vmlDrawing" Target="../drawings/vmlDrawing4.vml"/><Relationship Id="rId10" Type="http://schemas.openxmlformats.org/officeDocument/2006/relationships/slideLayout" Target="../slideLayouts/slideLayout2.xml"/><Relationship Id="rId1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image" Target="../media/image31.wmf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第十一节课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92275" y="3483610"/>
            <a:ext cx="61918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专题设计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军事武器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2411413" y="1341438"/>
          <a:ext cx="4105275" cy="358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3263265" imgH="2851150" progId="Flash.Movie">
                  <p:embed/>
                </p:oleObj>
              </mc:Choice>
              <mc:Fallback>
                <p:oleObj name="" r:id="rId1" imgW="3263265" imgH="2851150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11413" y="1341438"/>
                        <a:ext cx="4105275" cy="358616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4093845" y="5630545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手枪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123" name="对象 5122"/>
          <p:cNvGraphicFramePr/>
          <p:nvPr/>
        </p:nvGraphicFramePr>
        <p:xfrm>
          <a:off x="2652713" y="1590993"/>
          <a:ext cx="4176712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1" imgW="3432175" imgH="3297555" progId="Flash.Movie">
                  <p:embed/>
                </p:oleObj>
              </mc:Choice>
              <mc:Fallback>
                <p:oleObj name="" r:id="rId1" imgW="3432175" imgH="3297555" progId="Flash.Movie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52713" y="1590993"/>
                        <a:ext cx="4176712" cy="40132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093845" y="5664200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手枪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内容占位符 1"/>
          <p:cNvGraphicFramePr/>
          <p:nvPr>
            <p:ph sz="quarter" idx="1"/>
          </p:nvPr>
        </p:nvGraphicFramePr>
        <p:xfrm>
          <a:off x="1014095" y="1330960"/>
          <a:ext cx="23749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3651250" imgH="2165350" progId="Flash.Movie">
                  <p:embed/>
                </p:oleObj>
              </mc:Choice>
              <mc:Fallback>
                <p:oleObj name="" r:id="rId1" imgW="3651250" imgH="2165350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14095" y="1330960"/>
                        <a:ext cx="2374900" cy="14097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内容占位符 6148"/>
          <p:cNvGraphicFramePr/>
          <p:nvPr>
            <p:ph sz="quarter" idx="2"/>
          </p:nvPr>
        </p:nvGraphicFramePr>
        <p:xfrm>
          <a:off x="4901883" y="1042035"/>
          <a:ext cx="3248025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4610735" imgH="2172335" progId="Flash.Movie">
                  <p:embed/>
                </p:oleObj>
              </mc:Choice>
              <mc:Fallback>
                <p:oleObj name="" r:id="rId3" imgW="4610735" imgH="2172335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01883" y="1042035"/>
                        <a:ext cx="3248025" cy="15652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内容占位符 6151"/>
          <p:cNvGraphicFramePr/>
          <p:nvPr>
            <p:ph sz="quarter" idx="3"/>
          </p:nvPr>
        </p:nvGraphicFramePr>
        <p:xfrm>
          <a:off x="510858" y="3923348"/>
          <a:ext cx="2628900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5" imgW="3637915" imgH="2160905" progId="Flash.Movie">
                  <p:embed/>
                </p:oleObj>
              </mc:Choice>
              <mc:Fallback>
                <p:oleObj name="" r:id="rId5" imgW="3637915" imgH="2160905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0858" y="3923348"/>
                        <a:ext cx="2628900" cy="15589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内容占位符 6154"/>
          <p:cNvGraphicFramePr/>
          <p:nvPr>
            <p:ph sz="quarter" idx="4"/>
          </p:nvPr>
        </p:nvGraphicFramePr>
        <p:xfrm>
          <a:off x="4067175" y="2606993"/>
          <a:ext cx="1260475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7" imgW="1739900" imgH="3994785" progId="Flash.Movie">
                  <p:embed/>
                </p:oleObj>
              </mc:Choice>
              <mc:Fallback>
                <p:oleObj name="" r:id="rId7" imgW="1739900" imgH="3994785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7175" y="2606993"/>
                        <a:ext cx="1260475" cy="28987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对象 6157"/>
          <p:cNvGraphicFramePr/>
          <p:nvPr/>
        </p:nvGraphicFramePr>
        <p:xfrm>
          <a:off x="7145338" y="2742248"/>
          <a:ext cx="1714500" cy="318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9" imgW="2541270" imgH="4722495" progId="Flash.Movie">
                  <p:embed/>
                </p:oleObj>
              </mc:Choice>
              <mc:Fallback>
                <p:oleObj name="" r:id="rId9" imgW="2541270" imgH="4722495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45338" y="2742248"/>
                        <a:ext cx="1714500" cy="3187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793240" y="2813050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大炮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44540" y="2742565"/>
            <a:ext cx="1652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轰炸机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77925" y="5718175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装甲车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58945" y="5718175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鱼雷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77430" y="6178550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火箭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889375" y="973455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答 案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73" name="图片 71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465" y="4062730"/>
            <a:ext cx="2468880" cy="1435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图片 71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090" y="3030855"/>
            <a:ext cx="1129665" cy="2531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图片 71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815" y="3132455"/>
            <a:ext cx="1644650" cy="2901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45" y="1495425"/>
            <a:ext cx="2281555" cy="13709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7" name="图片 71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570" y="1495425"/>
            <a:ext cx="2900045" cy="1339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801495" y="2813050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大炮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52795" y="2742565"/>
            <a:ext cx="1652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轰炸机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6180" y="5718175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装甲车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67200" y="5718175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鱼雷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85685" y="6178550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火箭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02355" y="820420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课外练习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38" name="矩形 22537"/>
          <p:cNvSpPr/>
          <p:nvPr/>
        </p:nvSpPr>
        <p:spPr>
          <a:xfrm>
            <a:off x="936308" y="1609884"/>
            <a:ext cx="727075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algn="l"/>
            <a:r>
              <a:rPr lang="zh-CN" altLang="en-US" sz="2400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对下列给出的武器图案进拼摆并画出分割线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16412" name="内容占位符 16411"/>
          <p:cNvGraphicFramePr/>
          <p:nvPr>
            <p:ph sz="quarter" idx="1"/>
          </p:nvPr>
        </p:nvGraphicFramePr>
        <p:xfrm>
          <a:off x="1552575" y="2465705"/>
          <a:ext cx="2461260" cy="1632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3863340" imgH="2562225" progId="Flash.Movie">
                  <p:embed/>
                </p:oleObj>
              </mc:Choice>
              <mc:Fallback>
                <p:oleObj name="" r:id="rId1" imgW="3863340" imgH="2562225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52575" y="2465705"/>
                        <a:ext cx="2461260" cy="163258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8" name="内容占位符 16407"/>
          <p:cNvGraphicFramePr/>
          <p:nvPr>
            <p:ph sz="quarter" idx="2"/>
          </p:nvPr>
        </p:nvGraphicFramePr>
        <p:xfrm>
          <a:off x="5120640" y="2465705"/>
          <a:ext cx="3015615" cy="1482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3" imgW="4501515" imgH="2212975" progId="Flash.Movie">
                  <p:embed/>
                </p:oleObj>
              </mc:Choice>
              <mc:Fallback>
                <p:oleObj name="" r:id="rId3" imgW="4501515" imgH="2212975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20640" y="2465705"/>
                        <a:ext cx="3015615" cy="148209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4" name="内容占位符 16403"/>
          <p:cNvGraphicFramePr/>
          <p:nvPr>
            <p:ph sz="quarter" idx="3"/>
          </p:nvPr>
        </p:nvGraphicFramePr>
        <p:xfrm>
          <a:off x="1133475" y="4820920"/>
          <a:ext cx="3016250" cy="1450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5" imgW="4566920" imgH="2195195" progId="Flash.Movie">
                  <p:embed/>
                </p:oleObj>
              </mc:Choice>
              <mc:Fallback>
                <p:oleObj name="" r:id="rId5" imgW="4566920" imgH="2195195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3475" y="4820920"/>
                        <a:ext cx="3016250" cy="145034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16" name="内容占位符 16415"/>
          <p:cNvGraphicFramePr/>
          <p:nvPr>
            <p:ph sz="quarter" idx="4"/>
          </p:nvPr>
        </p:nvGraphicFramePr>
        <p:xfrm>
          <a:off x="5291455" y="4637405"/>
          <a:ext cx="2674620" cy="1633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7" imgW="4257675" imgH="2600960" progId="Flash.Movie">
                  <p:embed/>
                </p:oleObj>
              </mc:Choice>
              <mc:Fallback>
                <p:oleObj name="" r:id="rId7" imgW="4257675" imgH="2600960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91455" y="4637405"/>
                        <a:ext cx="2674620" cy="163385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8" name="矩形 22537"/>
          <p:cNvSpPr/>
          <p:nvPr/>
        </p:nvSpPr>
        <p:spPr>
          <a:xfrm>
            <a:off x="626745" y="1242060"/>
            <a:ext cx="818515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algn="l"/>
            <a:r>
              <a:rPr lang="zh-CN" altLang="en-US" sz="2400" spc="500" dirty="0">
                <a:solidFill>
                  <a:schemeClr val="bg1">
                    <a:lumMod val="65000"/>
                  </a:schemeClr>
                </a:solidFill>
                <a:uFillTx/>
                <a:latin typeface="Arial" panose="020B0604020202020204" pitchFamily="34" charset="0"/>
                <a:sym typeface="+mn-ea"/>
              </a:rPr>
              <a:t>请把下列给出的手枪，通过移动拼板变成冲锋枪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Arial" panose="020B0604020202020204" pitchFamily="34" charset="0"/>
              <a:sym typeface="+mn-ea"/>
            </a:endParaRPr>
          </a:p>
          <a:p>
            <a:pPr algn="l"/>
            <a:r>
              <a:rPr lang="zh-CN" altLang="en-US" sz="2400" spc="500" dirty="0">
                <a:solidFill>
                  <a:schemeClr val="bg1">
                    <a:lumMod val="65000"/>
                  </a:schemeClr>
                </a:solidFill>
                <a:uFillTx/>
                <a:latin typeface="Arial" panose="020B0604020202020204" pitchFamily="34" charset="0"/>
                <a:sym typeface="+mn-ea"/>
              </a:rPr>
              <a:t>（枪口方向与手枪一致）</a:t>
            </a:r>
            <a:endParaRPr lang="zh-CN" altLang="en-US" sz="2400" dirty="0">
              <a:latin typeface="Arial" panose="020B0604020202020204" pitchFamily="34" charset="0"/>
            </a:endParaRPr>
          </a:p>
          <a:p>
            <a:pPr algn="l"/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3848" y="2440623"/>
            <a:ext cx="3455987" cy="32734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43890" y="1240155"/>
            <a:ext cx="81788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spc="500" dirty="0">
                <a:solidFill>
                  <a:schemeClr val="bg1">
                    <a:lumMod val="65000"/>
                  </a:schemeClr>
                </a:solidFill>
                <a:uFillTx/>
                <a:latin typeface="Arial" panose="020B0604020202020204" pitchFamily="34" charset="0"/>
                <a:sym typeface="+mn-ea"/>
              </a:rPr>
              <a:t>用二副七巧板组拼三种不同形状的火箭。（出示题目时，只有第一个火箭图案，第二和三个图案应由学生自己设计出来）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15364" name="图片 153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338" y="2794318"/>
            <a:ext cx="2085975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图片 153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163" y="2867343"/>
            <a:ext cx="2049462" cy="3021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图片 153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938" y="2938780"/>
            <a:ext cx="2611437" cy="28924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WPS 演示</Application>
  <PresentationFormat>宽屏</PresentationFormat>
  <Paragraphs>42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11</vt:i4>
      </vt:variant>
      <vt:variant>
        <vt:lpstr>幻灯片标题</vt:lpstr>
      </vt:variant>
      <vt:variant>
        <vt:i4>9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20</cp:revision>
  <dcterms:created xsi:type="dcterms:W3CDTF">2018-08-03T09:00:00Z</dcterms:created>
  <dcterms:modified xsi:type="dcterms:W3CDTF">2018-09-25T09:08:46Z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