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83" r:id="rId7"/>
    <p:sldId id="284" r:id="rId8"/>
    <p:sldId id="286" r:id="rId9"/>
    <p:sldId id="268" r:id="rId10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5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5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24.wmf"/><Relationship Id="rId1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28.png"/><Relationship Id="rId1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568575" y="2141855"/>
            <a:ext cx="449834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第十二节课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0350" y="3483610"/>
            <a:ext cx="67030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观察创造</a:t>
            </a:r>
            <a:r>
              <a:rPr lang="en-US" altLang="zh-CN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形象与抽象</a:t>
            </a:r>
            <a:endParaRPr lang="zh-CN" altLang="en-US" sz="40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813175" y="973455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示例一</a:t>
            </a:r>
            <a:endParaRPr lang="zh-CN" altLang="en-US" sz="28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099" name="内容占位符 4098"/>
          <p:cNvGraphicFramePr/>
          <p:nvPr>
            <p:ph sz="half" idx="1"/>
          </p:nvPr>
        </p:nvGraphicFramePr>
        <p:xfrm>
          <a:off x="327660" y="2130108"/>
          <a:ext cx="2093913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3536950" imgH="5163185" progId="Flash.Movie">
                  <p:embed/>
                </p:oleObj>
              </mc:Choice>
              <mc:Fallback>
                <p:oleObj name="" r:id="rId1" imgW="3536950" imgH="5163185" progId="Flash.Movie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27660" y="2130108"/>
                        <a:ext cx="2093913" cy="30559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内容占位符 4100"/>
          <p:cNvGraphicFramePr/>
          <p:nvPr>
            <p:ph sz="quarter" idx="2"/>
          </p:nvPr>
        </p:nvGraphicFramePr>
        <p:xfrm>
          <a:off x="3064510" y="2130108"/>
          <a:ext cx="2319338" cy="283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3303905" imgH="4036060" progId="Flash.Movie">
                  <p:embed/>
                </p:oleObj>
              </mc:Choice>
              <mc:Fallback>
                <p:oleObj name="" r:id="rId3" imgW="3303905" imgH="4036060" progId="Flash.Movi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4510" y="2130108"/>
                        <a:ext cx="2319338" cy="28336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内容占位符 4103"/>
          <p:cNvGraphicFramePr/>
          <p:nvPr>
            <p:ph sz="quarter" idx="3"/>
          </p:nvPr>
        </p:nvGraphicFramePr>
        <p:xfrm>
          <a:off x="6593523" y="2130108"/>
          <a:ext cx="2176462" cy="29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3296920" imgH="4527550" progId="Flash.Movie">
                  <p:embed/>
                </p:oleObj>
              </mc:Choice>
              <mc:Fallback>
                <p:oleObj name="" r:id="rId5" imgW="3296920" imgH="452755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93523" y="2130108"/>
                        <a:ext cx="2176462" cy="29860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右箭头 4106"/>
          <p:cNvSpPr/>
          <p:nvPr/>
        </p:nvSpPr>
        <p:spPr>
          <a:xfrm>
            <a:off x="2632710" y="328263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F14D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108" name="右箭头 4107"/>
          <p:cNvSpPr/>
          <p:nvPr/>
        </p:nvSpPr>
        <p:spPr>
          <a:xfrm>
            <a:off x="5801360" y="328104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F14D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06545" y="5488305"/>
            <a:ext cx="1694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1000">
                <a:solidFill>
                  <a:schemeClr val="bg1">
                    <a:lumMod val="50000"/>
                  </a:schemeClr>
                </a:solidFill>
                <a:uFillTx/>
              </a:rPr>
              <a:t>金鱼</a:t>
            </a:r>
            <a:endParaRPr lang="zh-CN" altLang="en-US" sz="2400" spc="1000">
              <a:solidFill>
                <a:schemeClr val="bg1">
                  <a:lumMod val="50000"/>
                </a:schemeClr>
              </a:solidFill>
              <a:uFillTx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813175" y="973455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示例二</a:t>
            </a:r>
            <a:endParaRPr lang="zh-CN" altLang="en-US" sz="28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内容占位符 1"/>
          <p:cNvGraphicFramePr/>
          <p:nvPr>
            <p:ph sz="half" idx="1"/>
          </p:nvPr>
        </p:nvGraphicFramePr>
        <p:xfrm>
          <a:off x="318770" y="2092008"/>
          <a:ext cx="2254250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2969895" imgH="4184015" progId="Flash.Movie">
                  <p:embed/>
                </p:oleObj>
              </mc:Choice>
              <mc:Fallback>
                <p:oleObj name="" r:id="rId1" imgW="2969895" imgH="4184015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8770" y="2092008"/>
                        <a:ext cx="2254250" cy="31765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内容占位符 5124"/>
          <p:cNvGraphicFramePr/>
          <p:nvPr>
            <p:ph sz="quarter" idx="2"/>
          </p:nvPr>
        </p:nvGraphicFramePr>
        <p:xfrm>
          <a:off x="3339783" y="2020570"/>
          <a:ext cx="2092325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2146300" imgH="3200400" progId="Flash.Movie">
                  <p:embed/>
                </p:oleObj>
              </mc:Choice>
              <mc:Fallback>
                <p:oleObj name="" r:id="rId3" imgW="2146300" imgH="3200400" progId="Flash.Movi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9783" y="2020570"/>
                        <a:ext cx="2092325" cy="31226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内容占位符 5127"/>
          <p:cNvGraphicFramePr/>
          <p:nvPr>
            <p:ph sz="quarter" idx="3"/>
          </p:nvPr>
        </p:nvGraphicFramePr>
        <p:xfrm>
          <a:off x="6308408" y="1922145"/>
          <a:ext cx="2782887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5" imgW="3562350" imgH="4368165" progId="Flash.Movie">
                  <p:embed/>
                </p:oleObj>
              </mc:Choice>
              <mc:Fallback>
                <p:oleObj name="" r:id="rId5" imgW="3562350" imgH="4368165" progId="Flash.Movie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8408" y="1922145"/>
                        <a:ext cx="2782887" cy="34115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右箭头 5130"/>
          <p:cNvSpPr/>
          <p:nvPr/>
        </p:nvSpPr>
        <p:spPr>
          <a:xfrm>
            <a:off x="2839720" y="3676333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F14D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32" name="右箭头 5131"/>
          <p:cNvSpPr/>
          <p:nvPr/>
        </p:nvSpPr>
        <p:spPr>
          <a:xfrm>
            <a:off x="5863908" y="360489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F14D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13175" y="5726430"/>
            <a:ext cx="2406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1000">
                <a:solidFill>
                  <a:schemeClr val="bg1">
                    <a:lumMod val="50000"/>
                  </a:schemeClr>
                </a:solidFill>
                <a:uFillTx/>
              </a:rPr>
              <a:t>母女同乐</a:t>
            </a:r>
            <a:endParaRPr lang="zh-CN" altLang="en-US" sz="2400" spc="1000">
              <a:solidFill>
                <a:schemeClr val="bg1">
                  <a:lumMod val="50000"/>
                </a:schemeClr>
              </a:solidFill>
              <a:uFillTx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3601720" y="1280795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课堂练习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152" name="内容占位符 6151"/>
          <p:cNvGraphicFramePr/>
          <p:nvPr>
            <p:ph sz="half" idx="1"/>
          </p:nvPr>
        </p:nvGraphicFramePr>
        <p:xfrm>
          <a:off x="250825" y="2565400"/>
          <a:ext cx="1735138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2352675" imgH="2442210" progId="Flash.Movie">
                  <p:embed/>
                </p:oleObj>
              </mc:Choice>
              <mc:Fallback>
                <p:oleObj name="" r:id="rId1" imgW="2352675" imgH="2442210" progId="Flash.Movi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50825" y="2565400"/>
                        <a:ext cx="1735138" cy="18002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内容占位符 6153"/>
          <p:cNvGraphicFramePr/>
          <p:nvPr>
            <p:ph sz="quarter" idx="2"/>
          </p:nvPr>
        </p:nvGraphicFramePr>
        <p:xfrm>
          <a:off x="2843213" y="2781300"/>
          <a:ext cx="2362200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3" imgW="3124200" imgH="1882775" progId="Flash.Movie">
                  <p:embed/>
                </p:oleObj>
              </mc:Choice>
              <mc:Fallback>
                <p:oleObj name="" r:id="rId3" imgW="3124200" imgH="1882775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213" y="2781300"/>
                        <a:ext cx="2362200" cy="14239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内容占位符 6156"/>
          <p:cNvGraphicFramePr/>
          <p:nvPr>
            <p:ph sz="quarter" idx="3"/>
          </p:nvPr>
        </p:nvGraphicFramePr>
        <p:xfrm>
          <a:off x="6156325" y="2781300"/>
          <a:ext cx="2789238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4975225" imgH="2946400" progId="Flash.Movie">
                  <p:embed/>
                </p:oleObj>
              </mc:Choice>
              <mc:Fallback>
                <p:oleObj name="" r:id="rId5" imgW="4975225" imgH="2946400" progId="Flash.Movie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6325" y="2781300"/>
                        <a:ext cx="2789238" cy="1651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右箭头 6159"/>
          <p:cNvSpPr/>
          <p:nvPr/>
        </p:nvSpPr>
        <p:spPr>
          <a:xfrm>
            <a:off x="2195513" y="3573463"/>
            <a:ext cx="863600" cy="215900"/>
          </a:xfrm>
          <a:prstGeom prst="rightArrow">
            <a:avLst>
              <a:gd name="adj1" fmla="val 41175"/>
              <a:gd name="adj2" fmla="val 100000"/>
            </a:avLst>
          </a:prstGeom>
          <a:solidFill>
            <a:srgbClr val="F70D0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61" name="右箭头 6160"/>
          <p:cNvSpPr/>
          <p:nvPr/>
        </p:nvSpPr>
        <p:spPr>
          <a:xfrm>
            <a:off x="5364163" y="3573463"/>
            <a:ext cx="863600" cy="215900"/>
          </a:xfrm>
          <a:prstGeom prst="rightArrow">
            <a:avLst>
              <a:gd name="adj1" fmla="val 41175"/>
              <a:gd name="adj2" fmla="val 100000"/>
            </a:avLst>
          </a:prstGeom>
          <a:solidFill>
            <a:srgbClr val="F70D0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24910" y="5488305"/>
            <a:ext cx="16948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1000">
                <a:solidFill>
                  <a:schemeClr val="bg1">
                    <a:lumMod val="50000"/>
                  </a:schemeClr>
                </a:solidFill>
                <a:uFillTx/>
              </a:rPr>
              <a:t>小鸭子</a:t>
            </a:r>
            <a:endParaRPr lang="zh-CN" altLang="en-US" sz="2400" spc="1000">
              <a:solidFill>
                <a:schemeClr val="bg1">
                  <a:lumMod val="50000"/>
                </a:schemeClr>
              </a:solidFill>
              <a:uFillTx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2" name="内容占位符 7171"/>
          <p:cNvGraphicFramePr/>
          <p:nvPr>
            <p:ph sz="half" idx="1"/>
          </p:nvPr>
        </p:nvGraphicFramePr>
        <p:xfrm>
          <a:off x="167640" y="2345055"/>
          <a:ext cx="2232025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2009775" imgH="1955800" progId="Flash.Movie">
                  <p:embed/>
                </p:oleObj>
              </mc:Choice>
              <mc:Fallback>
                <p:oleObj name="" r:id="rId1" imgW="2009775" imgH="1955800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7640" y="2345055"/>
                        <a:ext cx="2232025" cy="2171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内容占位符 7173"/>
          <p:cNvGraphicFramePr/>
          <p:nvPr>
            <p:ph sz="quarter" idx="2"/>
          </p:nvPr>
        </p:nvGraphicFramePr>
        <p:xfrm>
          <a:off x="3336290" y="2338705"/>
          <a:ext cx="2160588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2000250" imgH="1948815" progId="Flash.Movie">
                  <p:embed/>
                </p:oleObj>
              </mc:Choice>
              <mc:Fallback>
                <p:oleObj name="" r:id="rId3" imgW="2000250" imgH="1948815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6290" y="2338705"/>
                        <a:ext cx="2160588" cy="21066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内容占位符 7176"/>
          <p:cNvGraphicFramePr/>
          <p:nvPr>
            <p:ph sz="quarter" idx="3"/>
          </p:nvPr>
        </p:nvGraphicFramePr>
        <p:xfrm>
          <a:off x="6576378" y="2403158"/>
          <a:ext cx="2465387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3894455" imgH="3455670" progId="Flash.Movie">
                  <p:embed/>
                </p:oleObj>
              </mc:Choice>
              <mc:Fallback>
                <p:oleObj name="" r:id="rId5" imgW="3894455" imgH="345567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6378" y="2403158"/>
                        <a:ext cx="2465387" cy="2187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右箭头 7179"/>
          <p:cNvSpPr/>
          <p:nvPr/>
        </p:nvSpPr>
        <p:spPr>
          <a:xfrm>
            <a:off x="2687003" y="3508693"/>
            <a:ext cx="863600" cy="215900"/>
          </a:xfrm>
          <a:prstGeom prst="rightArrow">
            <a:avLst>
              <a:gd name="adj1" fmla="val 41175"/>
              <a:gd name="adj2" fmla="val 100000"/>
            </a:avLst>
          </a:prstGeom>
          <a:solidFill>
            <a:srgbClr val="F70D0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81" name="右箭头 7180"/>
          <p:cNvSpPr/>
          <p:nvPr/>
        </p:nvSpPr>
        <p:spPr>
          <a:xfrm>
            <a:off x="5711190" y="3508693"/>
            <a:ext cx="863600" cy="215900"/>
          </a:xfrm>
          <a:prstGeom prst="rightArrow">
            <a:avLst>
              <a:gd name="adj1" fmla="val 41175"/>
              <a:gd name="adj2" fmla="val 100000"/>
            </a:avLst>
          </a:prstGeom>
          <a:solidFill>
            <a:srgbClr val="F70D0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99840" y="5488305"/>
            <a:ext cx="2044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1000">
                <a:solidFill>
                  <a:schemeClr val="bg1">
                    <a:lumMod val="50000"/>
                  </a:schemeClr>
                </a:solidFill>
                <a:uFillTx/>
              </a:rPr>
              <a:t>一帆风顺</a:t>
            </a:r>
            <a:endParaRPr lang="zh-CN" altLang="en-US" sz="2400" spc="1000">
              <a:solidFill>
                <a:schemeClr val="bg1">
                  <a:lumMod val="50000"/>
                </a:schemeClr>
              </a:solidFill>
              <a:uFillTx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43890" y="1768475"/>
            <a:ext cx="81788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+mn-ea"/>
              </a:rPr>
              <a:t>根据下列图形的特征，进行抽象化，然后用智力七巧板表现出来，最后划出分解线。</a:t>
            </a:r>
            <a:endParaRPr lang="zh-CN" altLang="en-US" sz="2400" spc="500" dirty="0">
              <a:solidFill>
                <a:schemeClr val="bg1">
                  <a:lumMod val="65000"/>
                </a:schemeClr>
              </a:solidFill>
              <a:uFillTx/>
              <a:latin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01720" y="974090"/>
            <a:ext cx="19399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spc="5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课外练习</a:t>
            </a:r>
            <a:endParaRPr lang="zh-CN" altLang="en-US" sz="2800" b="1" spc="5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342" name="矩形 14341"/>
          <p:cNvSpPr/>
          <p:nvPr/>
        </p:nvSpPr>
        <p:spPr>
          <a:xfrm>
            <a:off x="1653223" y="5452269"/>
            <a:ext cx="6278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⑴</a:t>
            </a:r>
            <a:r>
              <a:rPr lang="zh-CN" altLang="en-US" dirty="0">
                <a:latin typeface="Arial" panose="020B0604020202020204" pitchFamily="34" charset="0"/>
              </a:rPr>
              <a:t>鲳鳊鱼（一副七巧板）                        </a:t>
            </a:r>
            <a:r>
              <a:rPr lang="en-US" altLang="zh-CN" dirty="0">
                <a:latin typeface="Arial" panose="020B0604020202020204" pitchFamily="34" charset="0"/>
              </a:rPr>
              <a:t>⑵</a:t>
            </a:r>
            <a:r>
              <a:rPr lang="zh-CN" altLang="en-US" dirty="0">
                <a:latin typeface="Arial" panose="020B0604020202020204" pitchFamily="34" charset="0"/>
              </a:rPr>
              <a:t>牛（一副七巧板）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4343" name="图片 143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530" y="3105785"/>
            <a:ext cx="1868488" cy="1890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图片 143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33" y="2863850"/>
            <a:ext cx="2808287" cy="23399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WPS 演示</Application>
  <PresentationFormat>宽屏</PresentationFormat>
  <Paragraphs>26</Paragraphs>
  <Slides>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7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Office 主题​​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20</cp:revision>
  <dcterms:created xsi:type="dcterms:W3CDTF">2018-08-03T09:00:00Z</dcterms:created>
  <dcterms:modified xsi:type="dcterms:W3CDTF">2018-09-25T09:09:32Z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