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83" r:id="rId7"/>
    <p:sldId id="284" r:id="rId8"/>
    <p:sldId id="286" r:id="rId9"/>
    <p:sldId id="268" r:id="rId10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1.v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5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6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5.w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2.v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6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9.wmf"/><Relationship Id="rId3" Type="http://schemas.openxmlformats.org/officeDocument/2006/relationships/oleObject" Target="../embeddings/oleObject5.bin"/><Relationship Id="rId2" Type="http://schemas.openxmlformats.org/officeDocument/2006/relationships/image" Target="../media/image18.wmf"/><Relationship Id="rId1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3.v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7.x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2.w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21.wmf"/><Relationship Id="rId1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4.v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8.x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5.wmf"/><Relationship Id="rId3" Type="http://schemas.openxmlformats.org/officeDocument/2006/relationships/oleObject" Target="../embeddings/oleObject11.bin"/><Relationship Id="rId2" Type="http://schemas.openxmlformats.org/officeDocument/2006/relationships/image" Target="../media/image24.wmf"/><Relationship Id="rId1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.xml"/><Relationship Id="rId2" Type="http://schemas.openxmlformats.org/officeDocument/2006/relationships/image" Target="../media/image28.png"/><Relationship Id="rId1" Type="http://schemas.openxmlformats.org/officeDocument/2006/relationships/image" Target="../media/image2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568575" y="2141855"/>
            <a:ext cx="449834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第十二节课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30350" y="3483610"/>
            <a:ext cx="670306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观察创造</a:t>
            </a:r>
            <a:r>
              <a:rPr lang="en-US" altLang="zh-CN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形象与抽象</a:t>
            </a:r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813175" y="973455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示例一</a:t>
            </a:r>
            <a:endParaRPr lang="zh-CN" altLang="en-US" sz="28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099" name="内容占位符 4098"/>
          <p:cNvGraphicFramePr/>
          <p:nvPr>
            <p:ph sz="half" idx="1"/>
          </p:nvPr>
        </p:nvGraphicFramePr>
        <p:xfrm>
          <a:off x="327660" y="2130108"/>
          <a:ext cx="2093913" cy="305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3536950" imgH="5163185" progId="Flash.Movie">
                  <p:embed/>
                </p:oleObj>
              </mc:Choice>
              <mc:Fallback>
                <p:oleObj name="" r:id="rId1" imgW="3536950" imgH="5163185" progId="Flash.Movi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7660" y="2130108"/>
                        <a:ext cx="2093913" cy="305593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内容占位符 4100"/>
          <p:cNvGraphicFramePr/>
          <p:nvPr>
            <p:ph sz="quarter" idx="2"/>
          </p:nvPr>
        </p:nvGraphicFramePr>
        <p:xfrm>
          <a:off x="3064510" y="2130108"/>
          <a:ext cx="2319338" cy="283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3" imgW="3303905" imgH="4036060" progId="Flash.Movie">
                  <p:embed/>
                </p:oleObj>
              </mc:Choice>
              <mc:Fallback>
                <p:oleObj name="" r:id="rId3" imgW="3303905" imgH="4036060" progId="Flash.Movie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64510" y="2130108"/>
                        <a:ext cx="2319338" cy="28336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内容占位符 4103"/>
          <p:cNvGraphicFramePr/>
          <p:nvPr>
            <p:ph sz="quarter" idx="3"/>
          </p:nvPr>
        </p:nvGraphicFramePr>
        <p:xfrm>
          <a:off x="6593523" y="2130108"/>
          <a:ext cx="2176462" cy="298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5" imgW="3296920" imgH="4527550" progId="Flash.Movie">
                  <p:embed/>
                </p:oleObj>
              </mc:Choice>
              <mc:Fallback>
                <p:oleObj name="" r:id="rId5" imgW="3296920" imgH="4527550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93523" y="2130108"/>
                        <a:ext cx="2176462" cy="29860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右箭头 4106"/>
          <p:cNvSpPr/>
          <p:nvPr/>
        </p:nvSpPr>
        <p:spPr>
          <a:xfrm>
            <a:off x="2632710" y="3282633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F14D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4108" name="右箭头 4107"/>
          <p:cNvSpPr/>
          <p:nvPr/>
        </p:nvSpPr>
        <p:spPr>
          <a:xfrm>
            <a:off x="5801360" y="3281045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F14D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106545" y="5488305"/>
            <a:ext cx="1694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金鱼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813175" y="973455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示例二</a:t>
            </a:r>
            <a:endParaRPr lang="zh-CN" altLang="en-US" sz="28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" name="内容占位符 1"/>
          <p:cNvGraphicFramePr/>
          <p:nvPr>
            <p:ph sz="half" idx="1"/>
          </p:nvPr>
        </p:nvGraphicFramePr>
        <p:xfrm>
          <a:off x="318770" y="2092008"/>
          <a:ext cx="2254250" cy="317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1" imgW="2969895" imgH="4184015" progId="Flash.Movie">
                  <p:embed/>
                </p:oleObj>
              </mc:Choice>
              <mc:Fallback>
                <p:oleObj name="" r:id="rId1" imgW="2969895" imgH="4184015" progId="Flash.Movi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18770" y="2092008"/>
                        <a:ext cx="2254250" cy="31765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内容占位符 5124"/>
          <p:cNvGraphicFramePr/>
          <p:nvPr>
            <p:ph sz="quarter" idx="2"/>
          </p:nvPr>
        </p:nvGraphicFramePr>
        <p:xfrm>
          <a:off x="3339783" y="2020570"/>
          <a:ext cx="2092325" cy="312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3" imgW="2146300" imgH="3200400" progId="Flash.Movie">
                  <p:embed/>
                </p:oleObj>
              </mc:Choice>
              <mc:Fallback>
                <p:oleObj name="" r:id="rId3" imgW="2146300" imgH="3200400" progId="Flash.Movie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39783" y="2020570"/>
                        <a:ext cx="2092325" cy="312261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内容占位符 5127"/>
          <p:cNvGraphicFramePr/>
          <p:nvPr>
            <p:ph sz="quarter" idx="3"/>
          </p:nvPr>
        </p:nvGraphicFramePr>
        <p:xfrm>
          <a:off x="6308408" y="1922145"/>
          <a:ext cx="2782887" cy="341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5" imgW="3562350" imgH="4368165" progId="Flash.Movie">
                  <p:embed/>
                </p:oleObj>
              </mc:Choice>
              <mc:Fallback>
                <p:oleObj name="" r:id="rId5" imgW="3562350" imgH="4368165" progId="Flash.Movie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08408" y="1922145"/>
                        <a:ext cx="2782887" cy="341153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1" name="右箭头 5130"/>
          <p:cNvSpPr/>
          <p:nvPr/>
        </p:nvSpPr>
        <p:spPr>
          <a:xfrm>
            <a:off x="2839720" y="3676333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F14D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5132" name="右箭头 5131"/>
          <p:cNvSpPr/>
          <p:nvPr/>
        </p:nvSpPr>
        <p:spPr>
          <a:xfrm>
            <a:off x="5863908" y="3604895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F14D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813175" y="5726430"/>
            <a:ext cx="24060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母女同乐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601720" y="1280795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课堂练习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6152" name="内容占位符 6151"/>
          <p:cNvGraphicFramePr/>
          <p:nvPr>
            <p:ph sz="half" idx="1"/>
          </p:nvPr>
        </p:nvGraphicFramePr>
        <p:xfrm>
          <a:off x="250825" y="2565400"/>
          <a:ext cx="1735138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1" imgW="2352675" imgH="2442210" progId="Flash.Movie">
                  <p:embed/>
                </p:oleObj>
              </mc:Choice>
              <mc:Fallback>
                <p:oleObj name="" r:id="rId1" imgW="2352675" imgH="2442210" progId="Flash.Movie">
                  <p:embed/>
                  <p:pic>
                    <p:nvPicPr>
                      <p:cNvPr id="0" name="图片 308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50825" y="2565400"/>
                        <a:ext cx="1735138" cy="18002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内容占位符 6153"/>
          <p:cNvGraphicFramePr/>
          <p:nvPr>
            <p:ph sz="quarter" idx="2"/>
          </p:nvPr>
        </p:nvGraphicFramePr>
        <p:xfrm>
          <a:off x="2843213" y="2781300"/>
          <a:ext cx="2362200" cy="142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3" imgW="3124200" imgH="1882775" progId="Flash.Movie">
                  <p:embed/>
                </p:oleObj>
              </mc:Choice>
              <mc:Fallback>
                <p:oleObj name="" r:id="rId3" imgW="3124200" imgH="1882775" progId="Flash.Movie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43213" y="2781300"/>
                        <a:ext cx="2362200" cy="142398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内容占位符 6156"/>
          <p:cNvGraphicFramePr/>
          <p:nvPr>
            <p:ph sz="quarter" idx="3"/>
          </p:nvPr>
        </p:nvGraphicFramePr>
        <p:xfrm>
          <a:off x="6156325" y="2781300"/>
          <a:ext cx="2789238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5" imgW="4975225" imgH="2946400" progId="Flash.Movie">
                  <p:embed/>
                </p:oleObj>
              </mc:Choice>
              <mc:Fallback>
                <p:oleObj name="" r:id="rId5" imgW="4975225" imgH="2946400" progId="Flash.Movie">
                  <p:embed/>
                  <p:pic>
                    <p:nvPicPr>
                      <p:cNvPr id="0" name="图片 308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56325" y="2781300"/>
                        <a:ext cx="2789238" cy="16510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0" name="右箭头 6159"/>
          <p:cNvSpPr/>
          <p:nvPr/>
        </p:nvSpPr>
        <p:spPr>
          <a:xfrm>
            <a:off x="2195513" y="3573463"/>
            <a:ext cx="863600" cy="215900"/>
          </a:xfrm>
          <a:prstGeom prst="rightArrow">
            <a:avLst>
              <a:gd name="adj1" fmla="val 41175"/>
              <a:gd name="adj2" fmla="val 100000"/>
            </a:avLst>
          </a:prstGeom>
          <a:solidFill>
            <a:srgbClr val="F70D0D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6161" name="右箭头 6160"/>
          <p:cNvSpPr/>
          <p:nvPr/>
        </p:nvSpPr>
        <p:spPr>
          <a:xfrm>
            <a:off x="5364163" y="3573463"/>
            <a:ext cx="863600" cy="215900"/>
          </a:xfrm>
          <a:prstGeom prst="rightArrow">
            <a:avLst>
              <a:gd name="adj1" fmla="val 41175"/>
              <a:gd name="adj2" fmla="val 100000"/>
            </a:avLst>
          </a:prstGeom>
          <a:solidFill>
            <a:srgbClr val="F70D0D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24910" y="5488305"/>
            <a:ext cx="1694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小鸭子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7172" name="内容占位符 7171"/>
          <p:cNvGraphicFramePr/>
          <p:nvPr>
            <p:ph sz="half" idx="1"/>
          </p:nvPr>
        </p:nvGraphicFramePr>
        <p:xfrm>
          <a:off x="167640" y="2345055"/>
          <a:ext cx="2232025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2009775" imgH="1955800" progId="Flash.Movie">
                  <p:embed/>
                </p:oleObj>
              </mc:Choice>
              <mc:Fallback>
                <p:oleObj name="" r:id="rId1" imgW="2009775" imgH="1955800" progId="Flash.Movi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67640" y="2345055"/>
                        <a:ext cx="2232025" cy="21717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内容占位符 7173"/>
          <p:cNvGraphicFramePr/>
          <p:nvPr>
            <p:ph sz="quarter" idx="2"/>
          </p:nvPr>
        </p:nvGraphicFramePr>
        <p:xfrm>
          <a:off x="3336290" y="2338705"/>
          <a:ext cx="2160588" cy="210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2000250" imgH="1948815" progId="Flash.Movie">
                  <p:embed/>
                </p:oleObj>
              </mc:Choice>
              <mc:Fallback>
                <p:oleObj name="" r:id="rId3" imgW="2000250" imgH="1948815" progId="Flash.Movi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36290" y="2338705"/>
                        <a:ext cx="2160588" cy="210661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内容占位符 7176"/>
          <p:cNvGraphicFramePr/>
          <p:nvPr>
            <p:ph sz="quarter" idx="3"/>
          </p:nvPr>
        </p:nvGraphicFramePr>
        <p:xfrm>
          <a:off x="6576378" y="2403158"/>
          <a:ext cx="2465387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5" imgW="3894455" imgH="3455670" progId="Flash.Movie">
                  <p:embed/>
                </p:oleObj>
              </mc:Choice>
              <mc:Fallback>
                <p:oleObj name="" r:id="rId5" imgW="3894455" imgH="3455670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76378" y="2403158"/>
                        <a:ext cx="2465387" cy="21875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右箭头 7179"/>
          <p:cNvSpPr/>
          <p:nvPr/>
        </p:nvSpPr>
        <p:spPr>
          <a:xfrm>
            <a:off x="2687003" y="3508693"/>
            <a:ext cx="863600" cy="215900"/>
          </a:xfrm>
          <a:prstGeom prst="rightArrow">
            <a:avLst>
              <a:gd name="adj1" fmla="val 41175"/>
              <a:gd name="adj2" fmla="val 100000"/>
            </a:avLst>
          </a:prstGeom>
          <a:solidFill>
            <a:srgbClr val="F70D0D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7181" name="右箭头 7180"/>
          <p:cNvSpPr/>
          <p:nvPr/>
        </p:nvSpPr>
        <p:spPr>
          <a:xfrm>
            <a:off x="5711190" y="3508693"/>
            <a:ext cx="863600" cy="215900"/>
          </a:xfrm>
          <a:prstGeom prst="rightArrow">
            <a:avLst>
              <a:gd name="adj1" fmla="val 41175"/>
              <a:gd name="adj2" fmla="val 100000"/>
            </a:avLst>
          </a:prstGeom>
          <a:solidFill>
            <a:srgbClr val="F70D0D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99840" y="5488305"/>
            <a:ext cx="2044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一帆风顺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43890" y="1768475"/>
            <a:ext cx="81788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sym typeface="+mn-ea"/>
              </a:rPr>
              <a:t>根据下列图形的特征，进行抽象化，然后用智力七巧板表现出来，最后划出分解线。</a:t>
            </a:r>
            <a:endParaRPr lang="zh-CN" altLang="en-US" sz="2400" spc="500" dirty="0">
              <a:solidFill>
                <a:schemeClr val="bg1">
                  <a:lumMod val="65000"/>
                </a:schemeClr>
              </a:solidFill>
              <a:uFillTx/>
              <a:latin typeface="Arial" panose="020B0604020202020204" pitchFamily="34" charset="0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601720" y="974090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课外练习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342" name="矩形 14341"/>
          <p:cNvSpPr/>
          <p:nvPr/>
        </p:nvSpPr>
        <p:spPr>
          <a:xfrm>
            <a:off x="1653223" y="5452269"/>
            <a:ext cx="6278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en-US" altLang="zh-CN" dirty="0">
                <a:latin typeface="Arial" panose="020B0604020202020204" pitchFamily="34" charset="0"/>
              </a:rPr>
              <a:t>⑴</a:t>
            </a:r>
            <a:r>
              <a:rPr lang="zh-CN" altLang="en-US" dirty="0">
                <a:latin typeface="Arial" panose="020B0604020202020204" pitchFamily="34" charset="0"/>
              </a:rPr>
              <a:t>鲳鳊鱼（一副七巧板）                        </a:t>
            </a:r>
            <a:r>
              <a:rPr lang="en-US" altLang="zh-CN" dirty="0">
                <a:latin typeface="Arial" panose="020B0604020202020204" pitchFamily="34" charset="0"/>
              </a:rPr>
              <a:t>⑵</a:t>
            </a:r>
            <a:r>
              <a:rPr lang="zh-CN" altLang="en-US" dirty="0">
                <a:latin typeface="Arial" panose="020B0604020202020204" pitchFamily="34" charset="0"/>
              </a:rPr>
              <a:t>牛（一副七巧板）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14343" name="图片 143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3530" y="3105785"/>
            <a:ext cx="1868488" cy="1890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4" name="图片 143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433" y="2863850"/>
            <a:ext cx="2808287" cy="23399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WPS 演示</Application>
  <PresentationFormat>宽屏</PresentationFormat>
  <Paragraphs>26</Paragraphs>
  <Slides>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12</vt:i4>
      </vt:variant>
      <vt:variant>
        <vt:lpstr>幻灯片标题</vt:lpstr>
      </vt:variant>
      <vt:variant>
        <vt:i4>7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Office 主题​​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20</cp:revision>
  <dcterms:created xsi:type="dcterms:W3CDTF">2018-08-03T09:00:00Z</dcterms:created>
  <dcterms:modified xsi:type="dcterms:W3CDTF">2018-09-25T09:09:32Z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