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9" r:id="rId5"/>
    <p:sldId id="260" r:id="rId6"/>
    <p:sldId id="347" r:id="rId7"/>
    <p:sldId id="262" r:id="rId8"/>
    <p:sldId id="348" r:id="rId9"/>
    <p:sldId id="266" r:id="rId10"/>
    <p:sldId id="264" r:id="rId11"/>
    <p:sldId id="349" r:id="rId12"/>
    <p:sldId id="272" r:id="rId13"/>
    <p:sldId id="324" r:id="rId14"/>
    <p:sldId id="386" r:id="rId15"/>
    <p:sldId id="271" r:id="rId16"/>
    <p:sldId id="389" r:id="rId17"/>
    <p:sldId id="270" r:id="rId18"/>
    <p:sldId id="273" r:id="rId19"/>
    <p:sldId id="350" r:id="rId20"/>
    <p:sldId id="385" r:id="rId21"/>
    <p:sldId id="422" r:id="rId22"/>
    <p:sldId id="263" r:id="rId23"/>
    <p:sldId id="283" r:id="rId24"/>
    <p:sldId id="331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</p:embeddedFont>
    <p:embeddedFont>
      <p:font typeface="方正汉真广标简体" panose="02000000000000000000" pitchFamily="2" charset="-122"/>
      <p:regular r:id="rId30"/>
    </p:embeddedFont>
    <p:embeddedFont>
      <p:font typeface="Calibri" panose="020F0502020204030204"/>
      <p:regular r:id="rId31"/>
      <p:bold r:id="rId32"/>
      <p:italic r:id="rId33"/>
      <p:boldItalic r:id="rId34"/>
    </p:embeddedFont>
    <p:embeddedFont>
      <p:font typeface="Impact" panose="020B0806030902050204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BB"/>
    <a:srgbClr val="00C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894" y="492"/>
      </p:cViewPr>
      <p:guideLst>
        <p:guide pos="3896"/>
        <p:guide orient="horz" pos="2070"/>
        <p:guide pos="7330"/>
        <p:guide pos="350"/>
        <p:guide orient="horz" pos="510"/>
        <p:guide orient="horz" pos="33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50B9A-0C2B-4376-89E8-BF16F17CB6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584CB-D465-4241-B135-40525A75EED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584CB-D465-4241-B135-40525A75EE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9FA90-D01C-4C56-BD10-9364D3145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162F6-4E3F-405A-8F7F-53A2BA8F3E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E8EAC-F021-457C-BF4F-99618AB87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9FA90-D01C-4C56-BD10-9364D3145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9FA90-D01C-4C56-BD10-9364D3145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E8EAC-F021-457C-BF4F-99618AB87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E8EAC-F021-457C-BF4F-99618AB87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584CB-D465-4241-B135-40525A75EE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E8EAC-F021-457C-BF4F-99618AB87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E8EAC-F021-457C-BF4F-99618AB87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E8EAC-F021-457C-BF4F-99618AB87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E8EAC-F021-457C-BF4F-99618AB87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E8EAC-F021-457C-BF4F-99618AB87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9FA90-D01C-4C56-BD10-9364D3145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9FA90-D01C-4C56-BD10-9364D3145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162F6-4E3F-405A-8F7F-53A2BA8F3E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0" y="193040"/>
            <a:ext cx="457200" cy="591820"/>
          </a:xfrm>
          <a:custGeom>
            <a:avLst/>
            <a:gdLst>
              <a:gd name="connsiteX0" fmla="*/ 0 w 457200"/>
              <a:gd name="connsiteY0" fmla="*/ 0 h 591607"/>
              <a:gd name="connsiteX1" fmla="*/ 358597 w 457200"/>
              <a:gd name="connsiteY1" fmla="*/ 0 h 591607"/>
              <a:gd name="connsiteX2" fmla="*/ 457200 w 457200"/>
              <a:gd name="connsiteY2" fmla="*/ 98603 h 591607"/>
              <a:gd name="connsiteX3" fmla="*/ 457200 w 457200"/>
              <a:gd name="connsiteY3" fmla="*/ 493004 h 591607"/>
              <a:gd name="connsiteX4" fmla="*/ 358597 w 457200"/>
              <a:gd name="connsiteY4" fmla="*/ 591607 h 591607"/>
              <a:gd name="connsiteX5" fmla="*/ 0 w 457200"/>
              <a:gd name="connsiteY5" fmla="*/ 591607 h 591607"/>
              <a:gd name="connsiteX6" fmla="*/ 0 w 457200"/>
              <a:gd name="connsiteY6" fmla="*/ 0 h 591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" h="591607">
                <a:moveTo>
                  <a:pt x="0" y="0"/>
                </a:moveTo>
                <a:lnTo>
                  <a:pt x="358597" y="0"/>
                </a:lnTo>
                <a:cubicBezTo>
                  <a:pt x="413054" y="0"/>
                  <a:pt x="457200" y="44146"/>
                  <a:pt x="457200" y="98603"/>
                </a:cubicBezTo>
                <a:lnTo>
                  <a:pt x="457200" y="493004"/>
                </a:lnTo>
                <a:cubicBezTo>
                  <a:pt x="457200" y="547461"/>
                  <a:pt x="413054" y="591607"/>
                  <a:pt x="358597" y="591607"/>
                </a:cubicBezTo>
                <a:lnTo>
                  <a:pt x="0" y="591607"/>
                </a:lnTo>
                <a:lnTo>
                  <a:pt x="0" y="0"/>
                </a:lnTo>
                <a:close/>
              </a:path>
            </a:pathLst>
          </a:cu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2075886" y="4913086"/>
            <a:ext cx="116114" cy="1944914"/>
            <a:chOff x="11814629" y="4862286"/>
            <a:chExt cx="116114" cy="1944914"/>
          </a:xfrm>
        </p:grpSpPr>
        <p:sp>
          <p:nvSpPr>
            <p:cNvPr id="14" name="矩形 13"/>
            <p:cNvSpPr/>
            <p:nvPr userDrawn="1"/>
          </p:nvSpPr>
          <p:spPr>
            <a:xfrm>
              <a:off x="11814629" y="4862286"/>
              <a:ext cx="116114" cy="972457"/>
            </a:xfrm>
            <a:prstGeom prst="rect">
              <a:avLst/>
            </a:prstGeom>
            <a:solidFill>
              <a:srgbClr val="005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11814629" y="5834743"/>
              <a:ext cx="116114" cy="972457"/>
            </a:xfrm>
            <a:prstGeom prst="rect">
              <a:avLst/>
            </a:prstGeom>
            <a:solidFill>
              <a:srgbClr val="00C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矩形 2"/>
          <p:cNvSpPr/>
          <p:nvPr userDrawn="1"/>
        </p:nvSpPr>
        <p:spPr>
          <a:xfrm>
            <a:off x="5436973" y="0"/>
            <a:ext cx="67550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2" y="6623686"/>
            <a:ext cx="2378604" cy="234314"/>
          </a:xfrm>
          <a:prstGeom prst="rect">
            <a:avLst/>
          </a:prstGeom>
          <a:solidFill>
            <a:srgbClr val="059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358459" y="6623686"/>
            <a:ext cx="2378604" cy="234314"/>
          </a:xfrm>
          <a:prstGeom prst="rect">
            <a:avLst/>
          </a:prstGeom>
          <a:solidFill>
            <a:srgbClr val="ED2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2452821" y="6623686"/>
            <a:ext cx="2378604" cy="234314"/>
          </a:xfrm>
          <a:prstGeom prst="rect">
            <a:avLst/>
          </a:prstGeom>
          <a:solidFill>
            <a:srgbClr val="67B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4905641" y="6623686"/>
            <a:ext cx="2378604" cy="234314"/>
          </a:xfrm>
          <a:prstGeom prst="rect">
            <a:avLst/>
          </a:prstGeom>
          <a:solidFill>
            <a:srgbClr val="F8B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9811278" y="6623686"/>
            <a:ext cx="2378604" cy="234314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28.jpeg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jpeg"/><Relationship Id="rId2" Type="http://schemas.openxmlformats.org/officeDocument/2006/relationships/tags" Target="../tags/tag13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6.jpeg"/><Relationship Id="rId3" Type="http://schemas.openxmlformats.org/officeDocument/2006/relationships/tags" Target="../tags/tag2.xml"/><Relationship Id="rId2" Type="http://schemas.openxmlformats.org/officeDocument/2006/relationships/image" Target="../media/image5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jpeg"/><Relationship Id="rId3" Type="http://schemas.openxmlformats.org/officeDocument/2006/relationships/tags" Target="../tags/tag6.xml"/><Relationship Id="rId2" Type="http://schemas.openxmlformats.org/officeDocument/2006/relationships/image" Target="../media/image4.png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jpeg"/><Relationship Id="rId2" Type="http://schemas.openxmlformats.org/officeDocument/2006/relationships/tags" Target="../tags/tag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jpeg"/><Relationship Id="rId2" Type="http://schemas.openxmlformats.org/officeDocument/2006/relationships/tags" Target="../tags/tag8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jpeg"/><Relationship Id="rId2" Type="http://schemas.openxmlformats.org/officeDocument/2006/relationships/tags" Target="../tags/tag9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3" b="7518"/>
          <a:stretch>
            <a:fillRect/>
          </a:stretch>
        </p:blipFill>
        <p:spPr>
          <a:xfrm>
            <a:off x="-4800" y="4552950"/>
            <a:ext cx="12196800" cy="23050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708945" y="2764751"/>
            <a:ext cx="6126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005A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日语学校毕业后，在日本就职</a:t>
            </a:r>
            <a:endParaRPr lang="zh-CN" altLang="en-US" sz="3600" b="1" dirty="0">
              <a:solidFill>
                <a:srgbClr val="005AB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4627280" y="4092570"/>
            <a:ext cx="24765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IPA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国际教育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集团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465740" y="1070577"/>
            <a:ext cx="6613117" cy="1569660"/>
            <a:chOff x="981030" y="643400"/>
            <a:chExt cx="4959838" cy="1177245"/>
          </a:xfrm>
        </p:grpSpPr>
        <p:pic>
          <p:nvPicPr>
            <p:cNvPr id="10" name="Picture 4" descr="C:\Users\jsj\Desktop\图片2.png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7" t="15152" r="4029" b="34756"/>
            <a:stretch>
              <a:fillRect/>
            </a:stretch>
          </p:blipFill>
          <p:spPr bwMode="auto">
            <a:xfrm>
              <a:off x="981030" y="730502"/>
              <a:ext cx="4959838" cy="970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6"/>
            <p:cNvSpPr txBox="1"/>
            <p:nvPr/>
          </p:nvSpPr>
          <p:spPr>
            <a:xfrm>
              <a:off x="981030" y="643400"/>
              <a:ext cx="4755148" cy="1177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600" i="1" dirty="0">
                  <a:solidFill>
                    <a:srgbClr val="005ABB"/>
                  </a:solidFill>
                  <a:latin typeface="方正汉真广标简体" panose="02000000000000000000" pitchFamily="2" charset="-122"/>
                  <a:ea typeface="方正汉真广标简体" panose="02000000000000000000" pitchFamily="2" charset="-122"/>
                </a:rPr>
                <a:t>奔跑吧梦想</a:t>
              </a:r>
              <a:endParaRPr lang="zh-CN" altLang="en-US" sz="9600" i="1" dirty="0">
                <a:solidFill>
                  <a:srgbClr val="005ABB"/>
                </a:solidFill>
                <a:latin typeface="方正汉真广标简体" panose="02000000000000000000" pitchFamily="2" charset="-122"/>
                <a:ea typeface="方正汉真广标简体" panose="02000000000000000000" pitchFamily="2" charset="-122"/>
              </a:endParaRPr>
            </a:p>
          </p:txBody>
        </p:sp>
      </p:grpSp>
      <p:pic>
        <p:nvPicPr>
          <p:cNvPr id="4" name="図形 2" descr="57f83ad0d3373b66e9116d9e3a2c3d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590" y="80010"/>
            <a:ext cx="1272540" cy="1287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1507295"/>
            <a:ext cx="12192000" cy="4061128"/>
            <a:chOff x="-75331" y="1505743"/>
            <a:chExt cx="12265744" cy="3714750"/>
          </a:xfrm>
        </p:grpSpPr>
        <p:pic>
          <p:nvPicPr>
            <p:cNvPr id="4098" name="Picture 2" descr="D:\360data\重要数据\桌面\d8698b3774234e6a28d2fb6a0c0ca11f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7758" y="1527096"/>
              <a:ext cx="3692655" cy="233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D:\360data\重要数据\桌面\d441474b2ff9fed807ab444638c0631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7119" y="1505743"/>
              <a:ext cx="2834185" cy="17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D:\360data\重要数据\桌面\b7cbcc1b20c91dbf94059d5ec392b47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7119" y="3328928"/>
              <a:ext cx="2834185" cy="1891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D:\360data\重要数据\桌面\9230dfaeda986a942d8addc118c5556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7757" y="3933056"/>
              <a:ext cx="3692655" cy="128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D:\360data\重要数据\桌面\3fb9a66a4c7fe4afd66fad49c346b67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331" y="1505743"/>
              <a:ext cx="5567362" cy="3714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圆角矩形 1"/>
          <p:cNvSpPr/>
          <p:nvPr/>
        </p:nvSpPr>
        <p:spPr>
          <a:xfrm>
            <a:off x="545465" y="221615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定向就职模式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図形 2" descr="57f83ad0d3373b66e9116d9e3a2c3d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6905" y="164465"/>
            <a:ext cx="1272540" cy="1287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prism isContent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xit" presetSubtype="8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532520" y="1607278"/>
            <a:ext cx="2769833" cy="2769833"/>
            <a:chOff x="4248379" y="1230919"/>
            <a:chExt cx="2308194" cy="2308194"/>
          </a:xfrm>
        </p:grpSpPr>
        <p:sp>
          <p:nvSpPr>
            <p:cNvPr id="8" name="流程图: 联系 7"/>
            <p:cNvSpPr/>
            <p:nvPr/>
          </p:nvSpPr>
          <p:spPr>
            <a:xfrm>
              <a:off x="4248379" y="1230919"/>
              <a:ext cx="2308194" cy="2308194"/>
            </a:xfrm>
            <a:prstGeom prst="flowChartConnector">
              <a:avLst/>
            </a:prstGeom>
            <a:solidFill>
              <a:srgbClr val="005AB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</p:txBody>
        </p:sp>
        <p:sp>
          <p:nvSpPr>
            <p:cNvPr id="9" name="流程图: 联系 2"/>
            <p:cNvSpPr/>
            <p:nvPr/>
          </p:nvSpPr>
          <p:spPr>
            <a:xfrm>
              <a:off x="5101980" y="1927505"/>
              <a:ext cx="607060" cy="363348"/>
            </a:xfrm>
            <a:custGeom>
              <a:avLst/>
              <a:gdLst/>
              <a:ahLst/>
              <a:cxnLst/>
              <a:rect l="l" t="t" r="r" b="b"/>
              <a:pathLst>
                <a:path w="1390228" h="832104">
                  <a:moveTo>
                    <a:pt x="704258" y="201168"/>
                  </a:moveTo>
                  <a:cubicBezTo>
                    <a:pt x="820410" y="201168"/>
                    <a:pt x="914570" y="295328"/>
                    <a:pt x="914570" y="411480"/>
                  </a:cubicBezTo>
                  <a:cubicBezTo>
                    <a:pt x="914570" y="527632"/>
                    <a:pt x="820410" y="621792"/>
                    <a:pt x="704258" y="621792"/>
                  </a:cubicBezTo>
                  <a:cubicBezTo>
                    <a:pt x="588106" y="621792"/>
                    <a:pt x="493946" y="527632"/>
                    <a:pt x="493946" y="411480"/>
                  </a:cubicBezTo>
                  <a:cubicBezTo>
                    <a:pt x="493946" y="295328"/>
                    <a:pt x="588106" y="201168"/>
                    <a:pt x="704258" y="201168"/>
                  </a:cubicBezTo>
                  <a:close/>
                  <a:moveTo>
                    <a:pt x="704258" y="118872"/>
                  </a:moveTo>
                  <a:cubicBezTo>
                    <a:pt x="537605" y="118872"/>
                    <a:pt x="402506" y="253971"/>
                    <a:pt x="402506" y="420624"/>
                  </a:cubicBezTo>
                  <a:cubicBezTo>
                    <a:pt x="402506" y="587277"/>
                    <a:pt x="537605" y="722376"/>
                    <a:pt x="704258" y="722376"/>
                  </a:cubicBezTo>
                  <a:cubicBezTo>
                    <a:pt x="870911" y="722376"/>
                    <a:pt x="1006010" y="587277"/>
                    <a:pt x="1006010" y="420624"/>
                  </a:cubicBezTo>
                  <a:cubicBezTo>
                    <a:pt x="1006010" y="253971"/>
                    <a:pt x="870911" y="118872"/>
                    <a:pt x="704258" y="118872"/>
                  </a:cubicBezTo>
                  <a:close/>
                  <a:moveTo>
                    <a:pt x="695114" y="0"/>
                  </a:moveTo>
                  <a:cubicBezTo>
                    <a:pt x="996332" y="0"/>
                    <a:pt x="1258449" y="167410"/>
                    <a:pt x="1390228" y="416052"/>
                  </a:cubicBezTo>
                  <a:cubicBezTo>
                    <a:pt x="1258449" y="664694"/>
                    <a:pt x="996332" y="832104"/>
                    <a:pt x="695114" y="832104"/>
                  </a:cubicBezTo>
                  <a:cubicBezTo>
                    <a:pt x="393896" y="832104"/>
                    <a:pt x="131779" y="664694"/>
                    <a:pt x="0" y="416052"/>
                  </a:cubicBezTo>
                  <a:cubicBezTo>
                    <a:pt x="131779" y="167410"/>
                    <a:pt x="393896" y="0"/>
                    <a:pt x="695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47358" y="2349048"/>
              <a:ext cx="1618192" cy="47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12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</a:rPr>
                <a:t>工程类IT</a:t>
              </a:r>
              <a:endParaRPr lang="zh-CN" altLang="en-US" sz="312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895355" y="1448528"/>
            <a:ext cx="2769833" cy="2769833"/>
            <a:chOff x="6296254" y="1230919"/>
            <a:chExt cx="2308194" cy="2308194"/>
          </a:xfrm>
        </p:grpSpPr>
        <p:sp>
          <p:nvSpPr>
            <p:cNvPr id="12" name="流程图: 联系 11"/>
            <p:cNvSpPr/>
            <p:nvPr/>
          </p:nvSpPr>
          <p:spPr>
            <a:xfrm>
              <a:off x="6296254" y="1230919"/>
              <a:ext cx="2308194" cy="2308194"/>
            </a:xfrm>
            <a:prstGeom prst="flowChartConnector">
              <a:avLst/>
            </a:prstGeom>
            <a:solidFill>
              <a:srgbClr val="005AB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</p:txBody>
        </p:sp>
        <p:sp>
          <p:nvSpPr>
            <p:cNvPr id="13" name="流程图: 联系 8"/>
            <p:cNvSpPr/>
            <p:nvPr/>
          </p:nvSpPr>
          <p:spPr>
            <a:xfrm>
              <a:off x="7090360" y="1740719"/>
              <a:ext cx="736066" cy="608170"/>
            </a:xfrm>
            <a:custGeom>
              <a:avLst/>
              <a:gdLst/>
              <a:ahLst/>
              <a:cxnLst/>
              <a:rect l="l" t="t" r="r" b="b"/>
              <a:pathLst>
                <a:path w="1604817" h="1325970">
                  <a:moveTo>
                    <a:pt x="799956" y="459069"/>
                  </a:moveTo>
                  <a:cubicBezTo>
                    <a:pt x="690362" y="459069"/>
                    <a:pt x="601518" y="547913"/>
                    <a:pt x="601518" y="657507"/>
                  </a:cubicBezTo>
                  <a:cubicBezTo>
                    <a:pt x="601518" y="767101"/>
                    <a:pt x="690362" y="855945"/>
                    <a:pt x="799956" y="855945"/>
                  </a:cubicBezTo>
                  <a:cubicBezTo>
                    <a:pt x="909550" y="855945"/>
                    <a:pt x="998394" y="767101"/>
                    <a:pt x="998394" y="657507"/>
                  </a:cubicBezTo>
                  <a:cubicBezTo>
                    <a:pt x="998394" y="547913"/>
                    <a:pt x="909550" y="459069"/>
                    <a:pt x="799956" y="459069"/>
                  </a:cubicBezTo>
                  <a:close/>
                  <a:moveTo>
                    <a:pt x="547021" y="232900"/>
                  </a:moveTo>
                  <a:cubicBezTo>
                    <a:pt x="404103" y="319399"/>
                    <a:pt x="309418" y="476602"/>
                    <a:pt x="309418" y="655921"/>
                  </a:cubicBezTo>
                  <a:cubicBezTo>
                    <a:pt x="309418" y="836772"/>
                    <a:pt x="405728" y="995128"/>
                    <a:pt x="550778" y="1080981"/>
                  </a:cubicBezTo>
                  <a:cubicBezTo>
                    <a:pt x="493176" y="968882"/>
                    <a:pt x="458643" y="818245"/>
                    <a:pt x="458643" y="652746"/>
                  </a:cubicBezTo>
                  <a:cubicBezTo>
                    <a:pt x="458643" y="491258"/>
                    <a:pt x="491523" y="343920"/>
                    <a:pt x="547021" y="232900"/>
                  </a:cubicBezTo>
                  <a:close/>
                  <a:moveTo>
                    <a:pt x="1051987" y="223793"/>
                  </a:moveTo>
                  <a:cubicBezTo>
                    <a:pt x="1109765" y="335983"/>
                    <a:pt x="1144443" y="486903"/>
                    <a:pt x="1144443" y="652746"/>
                  </a:cubicBezTo>
                  <a:cubicBezTo>
                    <a:pt x="1144443" y="822636"/>
                    <a:pt x="1108053" y="976864"/>
                    <a:pt x="1048230" y="1090088"/>
                  </a:cubicBezTo>
                  <a:cubicBezTo>
                    <a:pt x="1202626" y="1007087"/>
                    <a:pt x="1306368" y="843619"/>
                    <a:pt x="1306368" y="655921"/>
                  </a:cubicBezTo>
                  <a:cubicBezTo>
                    <a:pt x="1306368" y="469756"/>
                    <a:pt x="1204314" y="307427"/>
                    <a:pt x="1051987" y="223793"/>
                  </a:cubicBezTo>
                  <a:close/>
                  <a:moveTo>
                    <a:pt x="379617" y="6350"/>
                  </a:moveTo>
                  <a:cubicBezTo>
                    <a:pt x="151560" y="136519"/>
                    <a:pt x="0" y="382785"/>
                    <a:pt x="0" y="664451"/>
                  </a:cubicBezTo>
                  <a:cubicBezTo>
                    <a:pt x="0" y="948597"/>
                    <a:pt x="154243" y="1196719"/>
                    <a:pt x="385617" y="1325970"/>
                  </a:cubicBezTo>
                  <a:cubicBezTo>
                    <a:pt x="256537" y="1174439"/>
                    <a:pt x="174625" y="933386"/>
                    <a:pt x="174625" y="662270"/>
                  </a:cubicBezTo>
                  <a:cubicBezTo>
                    <a:pt x="174625" y="395617"/>
                    <a:pt x="253862" y="158046"/>
                    <a:pt x="379617" y="6350"/>
                  </a:cubicBezTo>
                  <a:close/>
                  <a:moveTo>
                    <a:pt x="1225200" y="0"/>
                  </a:moveTo>
                  <a:cubicBezTo>
                    <a:pt x="1350955" y="151696"/>
                    <a:pt x="1430192" y="389267"/>
                    <a:pt x="1430192" y="655920"/>
                  </a:cubicBezTo>
                  <a:cubicBezTo>
                    <a:pt x="1430192" y="927036"/>
                    <a:pt x="1348280" y="1168089"/>
                    <a:pt x="1219200" y="1319620"/>
                  </a:cubicBezTo>
                  <a:cubicBezTo>
                    <a:pt x="1450574" y="1190369"/>
                    <a:pt x="1604817" y="942247"/>
                    <a:pt x="1604817" y="658101"/>
                  </a:cubicBezTo>
                  <a:cubicBezTo>
                    <a:pt x="1604817" y="376435"/>
                    <a:pt x="1453257" y="130169"/>
                    <a:pt x="1225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61355" y="2349048"/>
              <a:ext cx="2057929" cy="47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12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</a:rPr>
                <a:t>销售和咨询IT</a:t>
              </a:r>
              <a:endParaRPr lang="zh-CN" altLang="en-US" sz="312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627580" y="3442446"/>
            <a:ext cx="2214687" cy="2205214"/>
            <a:chOff x="5580029" y="2820022"/>
            <a:chExt cx="1845572" cy="1837678"/>
          </a:xfrm>
        </p:grpSpPr>
        <p:sp>
          <p:nvSpPr>
            <p:cNvPr id="16" name="流程图: 联系 15"/>
            <p:cNvSpPr/>
            <p:nvPr/>
          </p:nvSpPr>
          <p:spPr>
            <a:xfrm>
              <a:off x="5580029" y="2820022"/>
              <a:ext cx="1837678" cy="1837678"/>
            </a:xfrm>
            <a:prstGeom prst="flowChartConnector">
              <a:avLst/>
            </a:prstGeom>
            <a:solidFill>
              <a:srgbClr val="005AB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</p:txBody>
        </p:sp>
        <p:sp>
          <p:nvSpPr>
            <p:cNvPr id="17" name="流程图: 联系 16"/>
            <p:cNvSpPr/>
            <p:nvPr/>
          </p:nvSpPr>
          <p:spPr>
            <a:xfrm>
              <a:off x="6594531" y="3110624"/>
              <a:ext cx="299577" cy="488215"/>
            </a:xfrm>
            <a:custGeom>
              <a:avLst/>
              <a:gdLst/>
              <a:ahLst/>
              <a:cxnLst/>
              <a:rect l="l" t="t" r="r" b="b"/>
              <a:pathLst>
                <a:path w="683660" h="1114145">
                  <a:moveTo>
                    <a:pt x="338942" y="34645"/>
                  </a:moveTo>
                  <a:cubicBezTo>
                    <a:pt x="386287" y="34645"/>
                    <a:pt x="424667" y="73025"/>
                    <a:pt x="424667" y="120370"/>
                  </a:cubicBezTo>
                  <a:cubicBezTo>
                    <a:pt x="424667" y="167715"/>
                    <a:pt x="386287" y="206095"/>
                    <a:pt x="338942" y="206095"/>
                  </a:cubicBezTo>
                  <a:cubicBezTo>
                    <a:pt x="291597" y="206095"/>
                    <a:pt x="253217" y="167715"/>
                    <a:pt x="253217" y="120370"/>
                  </a:cubicBezTo>
                  <a:cubicBezTo>
                    <a:pt x="253217" y="73025"/>
                    <a:pt x="291597" y="34645"/>
                    <a:pt x="338942" y="34645"/>
                  </a:cubicBezTo>
                  <a:close/>
                  <a:moveTo>
                    <a:pt x="38520" y="0"/>
                  </a:moveTo>
                  <a:cubicBezTo>
                    <a:pt x="47835" y="-28"/>
                    <a:pt x="57160" y="3498"/>
                    <a:pt x="64288" y="10584"/>
                  </a:cubicBezTo>
                  <a:lnTo>
                    <a:pt x="277636" y="222666"/>
                  </a:lnTo>
                  <a:cubicBezTo>
                    <a:pt x="278863" y="223886"/>
                    <a:pt x="279986" y="225172"/>
                    <a:pt x="279666" y="227527"/>
                  </a:cubicBezTo>
                  <a:lnTo>
                    <a:pt x="404988" y="227527"/>
                  </a:lnTo>
                  <a:cubicBezTo>
                    <a:pt x="404835" y="226271"/>
                    <a:pt x="405417" y="225650"/>
                    <a:pt x="406025" y="225046"/>
                  </a:cubicBezTo>
                  <a:lnTo>
                    <a:pt x="619372" y="12964"/>
                  </a:lnTo>
                  <a:cubicBezTo>
                    <a:pt x="633628" y="-1208"/>
                    <a:pt x="656674" y="-1139"/>
                    <a:pt x="670846" y="13117"/>
                  </a:cubicBezTo>
                  <a:lnTo>
                    <a:pt x="673076" y="15360"/>
                  </a:lnTo>
                  <a:cubicBezTo>
                    <a:pt x="687248" y="29617"/>
                    <a:pt x="687180" y="52663"/>
                    <a:pt x="672923" y="66835"/>
                  </a:cubicBezTo>
                  <a:lnTo>
                    <a:pt x="459576" y="278917"/>
                  </a:lnTo>
                  <a:lnTo>
                    <a:pt x="455624" y="280540"/>
                  </a:lnTo>
                  <a:lnTo>
                    <a:pt x="455624" y="622284"/>
                  </a:lnTo>
                  <a:lnTo>
                    <a:pt x="451314" y="632690"/>
                  </a:lnTo>
                  <a:lnTo>
                    <a:pt x="452447" y="635426"/>
                  </a:lnTo>
                  <a:lnTo>
                    <a:pt x="452447" y="1073649"/>
                  </a:lnTo>
                  <a:cubicBezTo>
                    <a:pt x="452447" y="1094699"/>
                    <a:pt x="435382" y="1111764"/>
                    <a:pt x="414332" y="1111764"/>
                  </a:cubicBezTo>
                  <a:lnTo>
                    <a:pt x="411020" y="1111764"/>
                  </a:lnTo>
                  <a:cubicBezTo>
                    <a:pt x="389970" y="1111764"/>
                    <a:pt x="372905" y="1094699"/>
                    <a:pt x="372905" y="1073649"/>
                  </a:cubicBezTo>
                  <a:lnTo>
                    <a:pt x="372905" y="642658"/>
                  </a:lnTo>
                  <a:lnTo>
                    <a:pt x="316716" y="642658"/>
                  </a:lnTo>
                  <a:lnTo>
                    <a:pt x="316716" y="1076030"/>
                  </a:lnTo>
                  <a:cubicBezTo>
                    <a:pt x="316716" y="1097080"/>
                    <a:pt x="299651" y="1114145"/>
                    <a:pt x="278601" y="1114145"/>
                  </a:cubicBezTo>
                  <a:lnTo>
                    <a:pt x="275289" y="1114145"/>
                  </a:lnTo>
                  <a:cubicBezTo>
                    <a:pt x="254239" y="1114145"/>
                    <a:pt x="237174" y="1097080"/>
                    <a:pt x="237174" y="1076030"/>
                  </a:cubicBezTo>
                  <a:lnTo>
                    <a:pt x="237174" y="637807"/>
                  </a:lnTo>
                  <a:cubicBezTo>
                    <a:pt x="237174" y="636704"/>
                    <a:pt x="237221" y="635612"/>
                    <a:pt x="238489" y="634633"/>
                  </a:cubicBezTo>
                  <a:cubicBezTo>
                    <a:pt x="235073" y="631601"/>
                    <a:pt x="233374" y="627141"/>
                    <a:pt x="233374" y="622284"/>
                  </a:cubicBezTo>
                  <a:lnTo>
                    <a:pt x="233374" y="280352"/>
                  </a:lnTo>
                  <a:lnTo>
                    <a:pt x="224084" y="276537"/>
                  </a:lnTo>
                  <a:lnTo>
                    <a:pt x="10737" y="64455"/>
                  </a:lnTo>
                  <a:cubicBezTo>
                    <a:pt x="-3519" y="50283"/>
                    <a:pt x="-3588" y="27237"/>
                    <a:pt x="10584" y="12980"/>
                  </a:cubicBezTo>
                  <a:lnTo>
                    <a:pt x="12814" y="10737"/>
                  </a:lnTo>
                  <a:cubicBezTo>
                    <a:pt x="19900" y="3609"/>
                    <a:pt x="29205" y="28"/>
                    <a:pt x="385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圆角矩形 24"/>
            <p:cNvSpPr/>
            <p:nvPr/>
          </p:nvSpPr>
          <p:spPr>
            <a:xfrm rot="2733359" flipH="1">
              <a:off x="6271655" y="3234832"/>
              <a:ext cx="302758" cy="301551"/>
            </a:xfrm>
            <a:custGeom>
              <a:avLst/>
              <a:gdLst/>
              <a:ahLst/>
              <a:cxnLst/>
              <a:rect l="l" t="t" r="r" b="b"/>
              <a:pathLst>
                <a:path w="663787" h="661145">
                  <a:moveTo>
                    <a:pt x="458243" y="575693"/>
                  </a:moveTo>
                  <a:lnTo>
                    <a:pt x="445813" y="569527"/>
                  </a:lnTo>
                  <a:lnTo>
                    <a:pt x="449906" y="567192"/>
                  </a:lnTo>
                  <a:lnTo>
                    <a:pt x="99723" y="213549"/>
                  </a:lnTo>
                  <a:lnTo>
                    <a:pt x="99480" y="213841"/>
                  </a:lnTo>
                  <a:cubicBezTo>
                    <a:pt x="97834" y="209289"/>
                    <a:pt x="94955" y="205285"/>
                    <a:pt x="91419" y="201680"/>
                  </a:cubicBezTo>
                  <a:cubicBezTo>
                    <a:pt x="72081" y="181962"/>
                    <a:pt x="40421" y="181655"/>
                    <a:pt x="20703" y="200994"/>
                  </a:cubicBezTo>
                  <a:cubicBezTo>
                    <a:pt x="11800" y="209725"/>
                    <a:pt x="6855" y="220969"/>
                    <a:pt x="6465" y="232539"/>
                  </a:cubicBezTo>
                  <a:cubicBezTo>
                    <a:pt x="1137" y="236481"/>
                    <a:pt x="0" y="242181"/>
                    <a:pt x="0" y="248148"/>
                  </a:cubicBezTo>
                  <a:lnTo>
                    <a:pt x="0" y="483772"/>
                  </a:lnTo>
                  <a:cubicBezTo>
                    <a:pt x="0" y="509148"/>
                    <a:pt x="20572" y="529720"/>
                    <a:pt x="45948" y="529720"/>
                  </a:cubicBezTo>
                  <a:lnTo>
                    <a:pt x="46921" y="529720"/>
                  </a:lnTo>
                  <a:cubicBezTo>
                    <a:pt x="72297" y="529720"/>
                    <a:pt x="92869" y="509148"/>
                    <a:pt x="92869" y="483772"/>
                  </a:cubicBezTo>
                  <a:lnTo>
                    <a:pt x="92869" y="338096"/>
                  </a:lnTo>
                  <a:lnTo>
                    <a:pt x="321732" y="566706"/>
                  </a:lnTo>
                  <a:lnTo>
                    <a:pt x="167951" y="563721"/>
                  </a:lnTo>
                  <a:cubicBezTo>
                    <a:pt x="142579" y="563229"/>
                    <a:pt x="121612" y="583398"/>
                    <a:pt x="121120" y="608769"/>
                  </a:cubicBezTo>
                  <a:lnTo>
                    <a:pt x="121101" y="609742"/>
                  </a:lnTo>
                  <a:cubicBezTo>
                    <a:pt x="120608" y="635113"/>
                    <a:pt x="140777" y="656080"/>
                    <a:pt x="166149" y="656573"/>
                  </a:cubicBezTo>
                  <a:lnTo>
                    <a:pt x="401728" y="661145"/>
                  </a:lnTo>
                  <a:lnTo>
                    <a:pt x="409433" y="658128"/>
                  </a:lnTo>
                  <a:cubicBezTo>
                    <a:pt x="425832" y="663490"/>
                    <a:pt x="444366" y="659345"/>
                    <a:pt x="457556" y="646408"/>
                  </a:cubicBezTo>
                  <a:cubicBezTo>
                    <a:pt x="477274" y="627070"/>
                    <a:pt x="477581" y="595410"/>
                    <a:pt x="458243" y="575693"/>
                  </a:cubicBezTo>
                  <a:close/>
                  <a:moveTo>
                    <a:pt x="569072" y="221656"/>
                  </a:moveTo>
                  <a:lnTo>
                    <a:pt x="441982" y="92076"/>
                  </a:lnTo>
                  <a:cubicBezTo>
                    <a:pt x="435553" y="85521"/>
                    <a:pt x="425782" y="84231"/>
                    <a:pt x="418716" y="89562"/>
                  </a:cubicBezTo>
                  <a:cubicBezTo>
                    <a:pt x="419027" y="85888"/>
                    <a:pt x="417143" y="83751"/>
                    <a:pt x="415039" y="81859"/>
                  </a:cubicBezTo>
                  <a:cubicBezTo>
                    <a:pt x="408115" y="75628"/>
                    <a:pt x="398814" y="72038"/>
                    <a:pt x="388777" y="72567"/>
                  </a:cubicBezTo>
                  <a:lnTo>
                    <a:pt x="135408" y="85922"/>
                  </a:lnTo>
                  <a:cubicBezTo>
                    <a:pt x="115333" y="86980"/>
                    <a:pt x="99918" y="104111"/>
                    <a:pt x="100976" y="124185"/>
                  </a:cubicBezTo>
                  <a:lnTo>
                    <a:pt x="101142" y="127344"/>
                  </a:lnTo>
                  <a:cubicBezTo>
                    <a:pt x="102200" y="147418"/>
                    <a:pt x="119331" y="162834"/>
                    <a:pt x="139405" y="161775"/>
                  </a:cubicBezTo>
                  <a:lnTo>
                    <a:pt x="353315" y="150501"/>
                  </a:lnTo>
                  <a:lnTo>
                    <a:pt x="208787" y="292251"/>
                  </a:lnTo>
                  <a:cubicBezTo>
                    <a:pt x="200753" y="300130"/>
                    <a:pt x="200628" y="313029"/>
                    <a:pt x="208507" y="321063"/>
                  </a:cubicBezTo>
                  <a:lnTo>
                    <a:pt x="335597" y="450643"/>
                  </a:lnTo>
                  <a:cubicBezTo>
                    <a:pt x="343476" y="458676"/>
                    <a:pt x="356376" y="458802"/>
                    <a:pt x="364409" y="450923"/>
                  </a:cubicBezTo>
                  <a:lnTo>
                    <a:pt x="507413" y="310668"/>
                  </a:lnTo>
                  <a:lnTo>
                    <a:pt x="492194" y="521477"/>
                  </a:lnTo>
                  <a:cubicBezTo>
                    <a:pt x="490747" y="541526"/>
                    <a:pt x="505827" y="558954"/>
                    <a:pt x="525877" y="560401"/>
                  </a:cubicBezTo>
                  <a:lnTo>
                    <a:pt x="529032" y="560629"/>
                  </a:lnTo>
                  <a:cubicBezTo>
                    <a:pt x="549081" y="562076"/>
                    <a:pt x="566509" y="546996"/>
                    <a:pt x="567956" y="526946"/>
                  </a:cubicBezTo>
                  <a:lnTo>
                    <a:pt x="586225" y="273883"/>
                  </a:lnTo>
                  <a:cubicBezTo>
                    <a:pt x="586948" y="263858"/>
                    <a:pt x="583540" y="254489"/>
                    <a:pt x="577445" y="247445"/>
                  </a:cubicBezTo>
                  <a:lnTo>
                    <a:pt x="571374" y="244402"/>
                  </a:lnTo>
                  <a:cubicBezTo>
                    <a:pt x="576541" y="237513"/>
                    <a:pt x="575338" y="228045"/>
                    <a:pt x="569072" y="221656"/>
                  </a:cubicBezTo>
                  <a:close/>
                  <a:moveTo>
                    <a:pt x="639264" y="25699"/>
                  </a:moveTo>
                  <a:cubicBezTo>
                    <a:pt x="606113" y="-8102"/>
                    <a:pt x="551838" y="-8629"/>
                    <a:pt x="518037" y="24523"/>
                  </a:cubicBezTo>
                  <a:cubicBezTo>
                    <a:pt x="484235" y="57674"/>
                    <a:pt x="483709" y="111949"/>
                    <a:pt x="516860" y="145750"/>
                  </a:cubicBezTo>
                  <a:cubicBezTo>
                    <a:pt x="550012" y="179552"/>
                    <a:pt x="604287" y="180078"/>
                    <a:pt x="638088" y="146927"/>
                  </a:cubicBezTo>
                  <a:cubicBezTo>
                    <a:pt x="671889" y="113775"/>
                    <a:pt x="672416" y="59500"/>
                    <a:pt x="639264" y="25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3961" y="3598992"/>
              <a:ext cx="1691640" cy="875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12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</a:rPr>
                <a:t>管理IT</a:t>
              </a:r>
              <a:endParaRPr lang="zh-CN" altLang="en-US" sz="312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12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</a:rPr>
                <a:t>营销IT</a:t>
              </a:r>
              <a:endParaRPr lang="zh-CN" altLang="en-US" sz="312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流程图: 联系 19"/>
          <p:cNvSpPr/>
          <p:nvPr/>
        </p:nvSpPr>
        <p:spPr>
          <a:xfrm>
            <a:off x="9848243" y="4854989"/>
            <a:ext cx="288413" cy="288413"/>
          </a:xfrm>
          <a:prstGeom prst="flowChartConnector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ea typeface="微软雅黑" panose="020B0503020204020204" pitchFamily="34" charset="-122"/>
            </a:endParaRPr>
          </a:p>
        </p:txBody>
      </p:sp>
      <p:sp>
        <p:nvSpPr>
          <p:cNvPr id="21" name="流程图: 联系 20"/>
          <p:cNvSpPr/>
          <p:nvPr/>
        </p:nvSpPr>
        <p:spPr>
          <a:xfrm>
            <a:off x="10689619" y="4227608"/>
            <a:ext cx="254123" cy="254123"/>
          </a:xfrm>
          <a:prstGeom prst="flowChartConnector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ea typeface="微软雅黑" panose="020B0503020204020204" pitchFamily="34" charset="-122"/>
            </a:endParaRPr>
          </a:p>
        </p:txBody>
      </p:sp>
      <p:sp>
        <p:nvSpPr>
          <p:cNvPr id="22" name="流程图: 联系 21"/>
          <p:cNvSpPr/>
          <p:nvPr/>
        </p:nvSpPr>
        <p:spPr>
          <a:xfrm>
            <a:off x="6871997" y="4992148"/>
            <a:ext cx="315083" cy="315083"/>
          </a:xfrm>
          <a:prstGeom prst="flowChartConnector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ea typeface="微软雅黑" panose="020B0503020204020204" pitchFamily="34" charset="-122"/>
            </a:endParaRPr>
          </a:p>
        </p:txBody>
      </p:sp>
      <p:sp>
        <p:nvSpPr>
          <p:cNvPr id="23" name="流程图: 联系 22"/>
          <p:cNvSpPr/>
          <p:nvPr/>
        </p:nvSpPr>
        <p:spPr>
          <a:xfrm>
            <a:off x="6326532" y="4233957"/>
            <a:ext cx="638934" cy="638934"/>
          </a:xfrm>
          <a:prstGeom prst="flowChartConnector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4" name="流程图: 联系 23"/>
          <p:cNvSpPr/>
          <p:nvPr/>
        </p:nvSpPr>
        <p:spPr>
          <a:xfrm>
            <a:off x="7064402" y="4513358"/>
            <a:ext cx="478914" cy="478914"/>
          </a:xfrm>
          <a:prstGeom prst="flowChartConnector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ea typeface="微软雅黑" panose="020B0503020204020204" pitchFamily="34" charset="-122"/>
            </a:endParaRPr>
          </a:p>
        </p:txBody>
      </p:sp>
      <p:sp>
        <p:nvSpPr>
          <p:cNvPr id="25" name="流程图: 联系 24"/>
          <p:cNvSpPr/>
          <p:nvPr/>
        </p:nvSpPr>
        <p:spPr>
          <a:xfrm>
            <a:off x="10186698" y="4491767"/>
            <a:ext cx="502727" cy="502727"/>
          </a:xfrm>
          <a:prstGeom prst="flowChartConnector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6260" y="916940"/>
            <a:ext cx="7150735" cy="71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</a:t>
            </a:r>
            <a:r>
              <a:rPr lang="zh-CN" alt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）日本1年语言学校+日本</a:t>
            </a:r>
            <a:r>
              <a:rPr lang="en-US" altLang="zh-CN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zh-CN" alt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就职</a:t>
            </a:r>
            <a:endParaRPr lang="zh-CN" altLang="en-US" sz="336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6265" y="3361055"/>
            <a:ext cx="519430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学历基础之上提高日语沟通能力，毕业前日语达到2级以上转IT、CAD就职。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56260" y="212090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定向就职模式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6"/>
          <p:cNvSpPr txBox="1"/>
          <p:nvPr/>
        </p:nvSpPr>
        <p:spPr>
          <a:xfrm>
            <a:off x="596265" y="2477135"/>
            <a:ext cx="469328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适合对象→应、往届大专及本科以上学历（理工科学历优先）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26"/>
          <p:cNvSpPr txBox="1"/>
          <p:nvPr/>
        </p:nvSpPr>
        <p:spPr>
          <a:xfrm>
            <a:off x="596265" y="1628140"/>
            <a:ext cx="539051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为国内外计算机专业或有IT工作意向的人才提供赴日就职机会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TextBox 26"/>
          <p:cNvSpPr txBox="1"/>
          <p:nvPr/>
        </p:nvSpPr>
        <p:spPr>
          <a:xfrm>
            <a:off x="587375" y="4234180"/>
            <a:ext cx="11257280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日本的IT岗位大致可分为四类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>
              <a:lnSpc>
                <a:spcPct val="130000"/>
              </a:lnSpc>
              <a:buNone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 工程类IT工作：如系统工程师和程序员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>
              <a:lnSpc>
                <a:spcPct val="130000"/>
              </a:lnSpc>
              <a:buNone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 销售和咨询IT：如IT顾问和销售工程师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>
              <a:lnSpc>
                <a:spcPct val="130000"/>
              </a:lnSpc>
              <a:buNone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管理IT工作：如项目经理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>
              <a:lnSpc>
                <a:spcPct val="130000"/>
              </a:lnSpc>
              <a:buNone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营销IT工作：如网络营销人员和数据分析员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>
              <a:lnSpc>
                <a:spcPct val="130000"/>
              </a:lnSpc>
              <a:buNone/>
            </a:pP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図形 2" descr="57f83ad0d3373b66e9116d9e3a2c3d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0" y="145415"/>
            <a:ext cx="1272540" cy="1287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/>
      <p:bldP spid="27" grpId="0" build="p"/>
      <p:bldP spid="2" grpId="0" bldLvl="0" animBg="1"/>
      <p:bldP spid="3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56260" y="827405"/>
            <a:ext cx="9165590" cy="71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）日本1年语言学校+日本</a:t>
            </a:r>
            <a:r>
              <a:rPr lang="zh-CN" alt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汉语教师就职</a:t>
            </a:r>
            <a:endParaRPr lang="zh-CN" altLang="en-US" sz="336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8990" y="2794000"/>
            <a:ext cx="1097724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全球学习汉语的人数将达数亿人，至少还需500万名汉语教师。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56260" y="212090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定向就职模式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6"/>
          <p:cNvSpPr txBox="1"/>
          <p:nvPr/>
        </p:nvSpPr>
        <p:spPr>
          <a:xfrm>
            <a:off x="829310" y="3314065"/>
            <a:ext cx="77089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2012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年引进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IPA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国际公认汉语教师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项目，建立日本唯一汉语教师培训基地，向日本各地不断输送汉语教师，协助学员创办汉语教室，开设网上教育平台中日云学堂，发展线上教学，创造更多就业、学习机会，在弘扬汉语的道路上不断前行。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TextBox 26"/>
          <p:cNvSpPr txBox="1"/>
          <p:nvPr/>
        </p:nvSpPr>
        <p:spPr>
          <a:xfrm>
            <a:off x="733425" y="1428750"/>
            <a:ext cx="108648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日本唯一授权 </a:t>
            </a:r>
            <a:endParaRPr lang="zh-CN" alt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IPA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国际教育集团旗下线上教育平台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泉驿微米黑" panose="020B0606030804020204" pitchFamily="34" charset="-122"/>
                <a:sym typeface="+mn-ea"/>
              </a:rPr>
              <a:t>IPA</a:t>
            </a:r>
            <a:r>
              <a:rPr lang="zh-CN" altLang="en-US" sz="28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泉驿微米黑" panose="020B0606030804020204" pitchFamily="34" charset="-122"/>
                <a:sym typeface="+mn-ea"/>
              </a:rPr>
              <a:t>国际注册汉语教师证</a:t>
            </a:r>
            <a:endParaRPr lang="zh-CN" altLang="en-US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図形 2" descr="57f83ad0d3373b66e9116d9e3a2c3d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76585" y="129540"/>
            <a:ext cx="1272540" cy="1287145"/>
          </a:xfrm>
          <a:prstGeom prst="rect">
            <a:avLst/>
          </a:prstGeom>
        </p:spPr>
      </p:pic>
      <p:pic>
        <p:nvPicPr>
          <p:cNvPr id="217" name="Picture 217"/>
          <p:cNvPicPr/>
          <p:nvPr/>
        </p:nvPicPr>
        <p:blipFill>
          <a:blip r:embed="rId2"/>
          <a:stretch>
            <a:fillRect/>
          </a:stretch>
        </p:blipFill>
        <p:spPr>
          <a:xfrm>
            <a:off x="8537575" y="4813300"/>
            <a:ext cx="3173095" cy="1708785"/>
          </a:xfrm>
          <a:prstGeom prst="rect">
            <a:avLst/>
          </a:prstGeom>
        </p:spPr>
      </p:pic>
      <p:pic>
        <p:nvPicPr>
          <p:cNvPr id="6" name="図形 10" descr="C:/Users/DELL-PC/AppData/Local/Temp/picturecompress_20211203182838/output_1.jpgoutput_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37575" y="2951480"/>
            <a:ext cx="3098165" cy="1861820"/>
          </a:xfrm>
          <a:prstGeom prst="bevel">
            <a:avLst/>
          </a:prstGeom>
        </p:spPr>
      </p:pic>
      <p:pic>
        <p:nvPicPr>
          <p:cNvPr id="30" name="図形 14" descr="a9c5d3bbfe0631e11a741bbb93b05d7"/>
          <p:cNvPicPr>
            <a:picLocks noChangeAspect="1"/>
          </p:cNvPicPr>
          <p:nvPr/>
        </p:nvPicPr>
        <p:blipFill>
          <a:blip r:embed="rId4"/>
          <a:srcRect l="9749" r="24865"/>
          <a:stretch>
            <a:fillRect/>
          </a:stretch>
        </p:blipFill>
        <p:spPr>
          <a:xfrm rot="5400000">
            <a:off x="6897370" y="4896485"/>
            <a:ext cx="1256665" cy="2024380"/>
          </a:xfrm>
          <a:prstGeom prst="rect">
            <a:avLst/>
          </a:prstGeom>
        </p:spPr>
      </p:pic>
      <p:sp>
        <p:nvSpPr>
          <p:cNvPr id="32" name="TextBox 26"/>
          <p:cNvSpPr txBox="1"/>
          <p:nvPr/>
        </p:nvSpPr>
        <p:spPr>
          <a:xfrm>
            <a:off x="829310" y="5230495"/>
            <a:ext cx="57804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ja-JP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根据个人基础学力及日语水平，可就职于大学、专门学校、初高中等院校，企业的专任汉语教师，开办汉语教室</a:t>
            </a:r>
            <a:r>
              <a:rPr lang="zh-CN" altLang="ja-JP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等。</a:t>
            </a:r>
            <a:endParaRPr lang="zh-CN" altLang="ja-JP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  <p:bldP spid="2" grpId="0" bldLvl="0" animBg="1"/>
      <p:bldP spid="3" grpId="0" build="p"/>
      <p:bldP spid="5" grpId="0" build="p"/>
      <p:bldP spid="3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任意多边形 63"/>
          <p:cNvSpPr/>
          <p:nvPr/>
        </p:nvSpPr>
        <p:spPr>
          <a:xfrm>
            <a:off x="539750" y="1604798"/>
            <a:ext cx="11106151" cy="3873500"/>
          </a:xfrm>
          <a:custGeom>
            <a:avLst/>
            <a:gdLst>
              <a:gd name="connsiteX0" fmla="*/ 9638884 w 11653407"/>
              <a:gd name="connsiteY0" fmla="*/ 72 h 4063198"/>
              <a:gd name="connsiteX1" fmla="*/ 10657262 w 11653407"/>
              <a:gd name="connsiteY1" fmla="*/ 283679 h 4063198"/>
              <a:gd name="connsiteX2" fmla="*/ 11653119 w 11653407"/>
              <a:gd name="connsiteY2" fmla="*/ 2065755 h 4063198"/>
              <a:gd name="connsiteX3" fmla="*/ 11382831 w 11653407"/>
              <a:gd name="connsiteY3" fmla="*/ 2061209 h 4063198"/>
              <a:gd name="connsiteX4" fmla="*/ 10519483 w 11653407"/>
              <a:gd name="connsiteY4" fmla="*/ 516256 h 4063198"/>
              <a:gd name="connsiteX5" fmla="*/ 8749729 w 11653407"/>
              <a:gd name="connsiteY5" fmla="*/ 501379 h 4063198"/>
              <a:gd name="connsiteX6" fmla="*/ 7860529 w 11653407"/>
              <a:gd name="connsiteY6" fmla="*/ 2031599 h 4063198"/>
              <a:gd name="connsiteX7" fmla="*/ 7856312 w 11653407"/>
              <a:gd name="connsiteY7" fmla="*/ 2031599 h 4063198"/>
              <a:gd name="connsiteX8" fmla="*/ 7844505 w 11653407"/>
              <a:gd name="connsiteY8" fmla="*/ 2268288 h 4063198"/>
              <a:gd name="connsiteX9" fmla="*/ 6862159 w 11653407"/>
              <a:gd name="connsiteY9" fmla="*/ 3779520 h 4063198"/>
              <a:gd name="connsiteX10" fmla="*/ 4820779 w 11653407"/>
              <a:gd name="connsiteY10" fmla="*/ 3796681 h 4063198"/>
              <a:gd name="connsiteX11" fmla="*/ 3813166 w 11653407"/>
              <a:gd name="connsiteY11" fmla="*/ 2302178 h 4063198"/>
              <a:gd name="connsiteX12" fmla="*/ 3797085 w 11653407"/>
              <a:gd name="connsiteY12" fmla="*/ 2061284 h 4063198"/>
              <a:gd name="connsiteX13" fmla="*/ 3792626 w 11653407"/>
              <a:gd name="connsiteY13" fmla="*/ 2061209 h 4063198"/>
              <a:gd name="connsiteX14" fmla="*/ 2929277 w 11653407"/>
              <a:gd name="connsiteY14" fmla="*/ 516256 h 4063198"/>
              <a:gd name="connsiteX15" fmla="*/ 1159523 w 11653407"/>
              <a:gd name="connsiteY15" fmla="*/ 501379 h 4063198"/>
              <a:gd name="connsiteX16" fmla="*/ 270323 w 11653407"/>
              <a:gd name="connsiteY16" fmla="*/ 2031599 h 4063198"/>
              <a:gd name="connsiteX17" fmla="*/ 0 w 11653407"/>
              <a:gd name="connsiteY17" fmla="*/ 2031600 h 4063198"/>
              <a:gd name="connsiteX18" fmla="*/ 1025676 w 11653407"/>
              <a:gd name="connsiteY18" fmla="*/ 266518 h 4063198"/>
              <a:gd name="connsiteX19" fmla="*/ 2048679 w 11653407"/>
              <a:gd name="connsiteY19" fmla="*/ 72 h 4063198"/>
              <a:gd name="connsiteX20" fmla="*/ 3067056 w 11653407"/>
              <a:gd name="connsiteY20" fmla="*/ 283679 h 4063198"/>
              <a:gd name="connsiteX21" fmla="*/ 4049402 w 11653407"/>
              <a:gd name="connsiteY21" fmla="*/ 1794911 h 4063198"/>
              <a:gd name="connsiteX22" fmla="*/ 4061209 w 11653407"/>
              <a:gd name="connsiteY22" fmla="*/ 2031600 h 4063198"/>
              <a:gd name="connsiteX23" fmla="*/ 4065426 w 11653407"/>
              <a:gd name="connsiteY23" fmla="*/ 2031600 h 4063198"/>
              <a:gd name="connsiteX24" fmla="*/ 4954626 w 11653407"/>
              <a:gd name="connsiteY24" fmla="*/ 3561820 h 4063198"/>
              <a:gd name="connsiteX25" fmla="*/ 6724380 w 11653407"/>
              <a:gd name="connsiteY25" fmla="*/ 3546943 h 4063198"/>
              <a:gd name="connsiteX26" fmla="*/ 7587728 w 11653407"/>
              <a:gd name="connsiteY26" fmla="*/ 2001990 h 4063198"/>
              <a:gd name="connsiteX27" fmla="*/ 7592188 w 11653407"/>
              <a:gd name="connsiteY27" fmla="*/ 2001915 h 4063198"/>
              <a:gd name="connsiteX28" fmla="*/ 7608269 w 11653407"/>
              <a:gd name="connsiteY28" fmla="*/ 1761021 h 4063198"/>
              <a:gd name="connsiteX29" fmla="*/ 8615882 w 11653407"/>
              <a:gd name="connsiteY29" fmla="*/ 266518 h 4063198"/>
              <a:gd name="connsiteX30" fmla="*/ 9638884 w 11653407"/>
              <a:gd name="connsiteY30" fmla="*/ 72 h 4063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653407" h="4063198">
                <a:moveTo>
                  <a:pt x="9638884" y="72"/>
                </a:moveTo>
                <a:cubicBezTo>
                  <a:pt x="9991465" y="3036"/>
                  <a:pt x="10343275" y="97676"/>
                  <a:pt x="10657262" y="283679"/>
                </a:cubicBezTo>
                <a:cubicBezTo>
                  <a:pt x="11285235" y="655686"/>
                  <a:pt x="11665390" y="1335968"/>
                  <a:pt x="11653119" y="2065755"/>
                </a:cubicBezTo>
                <a:lnTo>
                  <a:pt x="11382831" y="2061209"/>
                </a:lnTo>
                <a:cubicBezTo>
                  <a:pt x="11393469" y="1428528"/>
                  <a:pt x="11063898" y="838764"/>
                  <a:pt x="10519483" y="516256"/>
                </a:cubicBezTo>
                <a:cubicBezTo>
                  <a:pt x="9975068" y="193749"/>
                  <a:pt x="9299489" y="188069"/>
                  <a:pt x="8749729" y="501379"/>
                </a:cubicBezTo>
                <a:cubicBezTo>
                  <a:pt x="8199969" y="814688"/>
                  <a:pt x="7860529" y="1398829"/>
                  <a:pt x="7860529" y="2031599"/>
                </a:cubicBezTo>
                <a:lnTo>
                  <a:pt x="7856312" y="2031599"/>
                </a:lnTo>
                <a:lnTo>
                  <a:pt x="7844505" y="2268288"/>
                </a:lnTo>
                <a:cubicBezTo>
                  <a:pt x="7771376" y="2892485"/>
                  <a:pt x="7411636" y="3454014"/>
                  <a:pt x="6862159" y="3779520"/>
                </a:cubicBezTo>
                <a:cubicBezTo>
                  <a:pt x="6234186" y="4151527"/>
                  <a:pt x="5454918" y="4158078"/>
                  <a:pt x="4820779" y="3796681"/>
                </a:cubicBezTo>
                <a:cubicBezTo>
                  <a:pt x="4265909" y="3480460"/>
                  <a:pt x="3896779" y="2925057"/>
                  <a:pt x="3813166" y="2302178"/>
                </a:cubicBezTo>
                <a:lnTo>
                  <a:pt x="3797085" y="2061284"/>
                </a:lnTo>
                <a:lnTo>
                  <a:pt x="3792626" y="2061209"/>
                </a:lnTo>
                <a:cubicBezTo>
                  <a:pt x="3803263" y="1428528"/>
                  <a:pt x="3473693" y="838764"/>
                  <a:pt x="2929277" y="516256"/>
                </a:cubicBezTo>
                <a:cubicBezTo>
                  <a:pt x="2384863" y="193749"/>
                  <a:pt x="1709283" y="188069"/>
                  <a:pt x="1159523" y="501379"/>
                </a:cubicBezTo>
                <a:cubicBezTo>
                  <a:pt x="609763" y="814688"/>
                  <a:pt x="270323" y="1398829"/>
                  <a:pt x="270323" y="2031599"/>
                </a:cubicBezTo>
                <a:lnTo>
                  <a:pt x="0" y="2031600"/>
                </a:lnTo>
                <a:cubicBezTo>
                  <a:pt x="0" y="1301710"/>
                  <a:pt x="391538" y="627914"/>
                  <a:pt x="1025676" y="266518"/>
                </a:cubicBezTo>
                <a:cubicBezTo>
                  <a:pt x="1342746" y="85820"/>
                  <a:pt x="1696098" y="-2892"/>
                  <a:pt x="2048679" y="72"/>
                </a:cubicBezTo>
                <a:cubicBezTo>
                  <a:pt x="2401259" y="3036"/>
                  <a:pt x="2753070" y="97676"/>
                  <a:pt x="3067056" y="283679"/>
                </a:cubicBezTo>
                <a:cubicBezTo>
                  <a:pt x="3616533" y="609185"/>
                  <a:pt x="3976273" y="1170714"/>
                  <a:pt x="4049402" y="1794911"/>
                </a:cubicBezTo>
                <a:lnTo>
                  <a:pt x="4061209" y="2031600"/>
                </a:lnTo>
                <a:lnTo>
                  <a:pt x="4065426" y="2031600"/>
                </a:lnTo>
                <a:cubicBezTo>
                  <a:pt x="4065426" y="2664370"/>
                  <a:pt x="4404866" y="3248511"/>
                  <a:pt x="4954626" y="3561820"/>
                </a:cubicBezTo>
                <a:cubicBezTo>
                  <a:pt x="5504386" y="3875130"/>
                  <a:pt x="6179965" y="3869450"/>
                  <a:pt x="6724380" y="3546943"/>
                </a:cubicBezTo>
                <a:cubicBezTo>
                  <a:pt x="7268795" y="3224435"/>
                  <a:pt x="7598366" y="2634671"/>
                  <a:pt x="7587728" y="2001990"/>
                </a:cubicBezTo>
                <a:lnTo>
                  <a:pt x="7592188" y="2001915"/>
                </a:lnTo>
                <a:lnTo>
                  <a:pt x="7608269" y="1761021"/>
                </a:lnTo>
                <a:cubicBezTo>
                  <a:pt x="7691881" y="1138142"/>
                  <a:pt x="8061011" y="582740"/>
                  <a:pt x="8615882" y="266518"/>
                </a:cubicBezTo>
                <a:cubicBezTo>
                  <a:pt x="8932951" y="85820"/>
                  <a:pt x="9286303" y="-2892"/>
                  <a:pt x="9638884" y="7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65" name="任意多边形 64"/>
          <p:cNvSpPr/>
          <p:nvPr/>
        </p:nvSpPr>
        <p:spPr>
          <a:xfrm flipV="1">
            <a:off x="539750" y="1604798"/>
            <a:ext cx="11106151" cy="3873500"/>
          </a:xfrm>
          <a:custGeom>
            <a:avLst/>
            <a:gdLst>
              <a:gd name="connsiteX0" fmla="*/ 9638884 w 11653407"/>
              <a:gd name="connsiteY0" fmla="*/ 72 h 4063198"/>
              <a:gd name="connsiteX1" fmla="*/ 10657262 w 11653407"/>
              <a:gd name="connsiteY1" fmla="*/ 283679 h 4063198"/>
              <a:gd name="connsiteX2" fmla="*/ 11653119 w 11653407"/>
              <a:gd name="connsiteY2" fmla="*/ 2065755 h 4063198"/>
              <a:gd name="connsiteX3" fmla="*/ 11382831 w 11653407"/>
              <a:gd name="connsiteY3" fmla="*/ 2061209 h 4063198"/>
              <a:gd name="connsiteX4" fmla="*/ 10519483 w 11653407"/>
              <a:gd name="connsiteY4" fmla="*/ 516256 h 4063198"/>
              <a:gd name="connsiteX5" fmla="*/ 8749729 w 11653407"/>
              <a:gd name="connsiteY5" fmla="*/ 501379 h 4063198"/>
              <a:gd name="connsiteX6" fmla="*/ 7860529 w 11653407"/>
              <a:gd name="connsiteY6" fmla="*/ 2031599 h 4063198"/>
              <a:gd name="connsiteX7" fmla="*/ 7856312 w 11653407"/>
              <a:gd name="connsiteY7" fmla="*/ 2031599 h 4063198"/>
              <a:gd name="connsiteX8" fmla="*/ 7844505 w 11653407"/>
              <a:gd name="connsiteY8" fmla="*/ 2268288 h 4063198"/>
              <a:gd name="connsiteX9" fmla="*/ 6862159 w 11653407"/>
              <a:gd name="connsiteY9" fmla="*/ 3779520 h 4063198"/>
              <a:gd name="connsiteX10" fmla="*/ 4820779 w 11653407"/>
              <a:gd name="connsiteY10" fmla="*/ 3796681 h 4063198"/>
              <a:gd name="connsiteX11" fmla="*/ 3813166 w 11653407"/>
              <a:gd name="connsiteY11" fmla="*/ 2302178 h 4063198"/>
              <a:gd name="connsiteX12" fmla="*/ 3797085 w 11653407"/>
              <a:gd name="connsiteY12" fmla="*/ 2061284 h 4063198"/>
              <a:gd name="connsiteX13" fmla="*/ 3792626 w 11653407"/>
              <a:gd name="connsiteY13" fmla="*/ 2061209 h 4063198"/>
              <a:gd name="connsiteX14" fmla="*/ 2929277 w 11653407"/>
              <a:gd name="connsiteY14" fmla="*/ 516256 h 4063198"/>
              <a:gd name="connsiteX15" fmla="*/ 1159523 w 11653407"/>
              <a:gd name="connsiteY15" fmla="*/ 501379 h 4063198"/>
              <a:gd name="connsiteX16" fmla="*/ 270323 w 11653407"/>
              <a:gd name="connsiteY16" fmla="*/ 2031599 h 4063198"/>
              <a:gd name="connsiteX17" fmla="*/ 0 w 11653407"/>
              <a:gd name="connsiteY17" fmla="*/ 2031600 h 4063198"/>
              <a:gd name="connsiteX18" fmla="*/ 1025676 w 11653407"/>
              <a:gd name="connsiteY18" fmla="*/ 266518 h 4063198"/>
              <a:gd name="connsiteX19" fmla="*/ 2048679 w 11653407"/>
              <a:gd name="connsiteY19" fmla="*/ 72 h 4063198"/>
              <a:gd name="connsiteX20" fmla="*/ 3067056 w 11653407"/>
              <a:gd name="connsiteY20" fmla="*/ 283679 h 4063198"/>
              <a:gd name="connsiteX21" fmla="*/ 4049402 w 11653407"/>
              <a:gd name="connsiteY21" fmla="*/ 1794911 h 4063198"/>
              <a:gd name="connsiteX22" fmla="*/ 4061209 w 11653407"/>
              <a:gd name="connsiteY22" fmla="*/ 2031600 h 4063198"/>
              <a:gd name="connsiteX23" fmla="*/ 4065426 w 11653407"/>
              <a:gd name="connsiteY23" fmla="*/ 2031600 h 4063198"/>
              <a:gd name="connsiteX24" fmla="*/ 4954626 w 11653407"/>
              <a:gd name="connsiteY24" fmla="*/ 3561820 h 4063198"/>
              <a:gd name="connsiteX25" fmla="*/ 6724380 w 11653407"/>
              <a:gd name="connsiteY25" fmla="*/ 3546943 h 4063198"/>
              <a:gd name="connsiteX26" fmla="*/ 7587728 w 11653407"/>
              <a:gd name="connsiteY26" fmla="*/ 2001990 h 4063198"/>
              <a:gd name="connsiteX27" fmla="*/ 7592188 w 11653407"/>
              <a:gd name="connsiteY27" fmla="*/ 2001915 h 4063198"/>
              <a:gd name="connsiteX28" fmla="*/ 7608269 w 11653407"/>
              <a:gd name="connsiteY28" fmla="*/ 1761021 h 4063198"/>
              <a:gd name="connsiteX29" fmla="*/ 8615882 w 11653407"/>
              <a:gd name="connsiteY29" fmla="*/ 266518 h 4063198"/>
              <a:gd name="connsiteX30" fmla="*/ 9638884 w 11653407"/>
              <a:gd name="connsiteY30" fmla="*/ 72 h 4063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653407" h="4063198">
                <a:moveTo>
                  <a:pt x="9638884" y="72"/>
                </a:moveTo>
                <a:cubicBezTo>
                  <a:pt x="9991465" y="3036"/>
                  <a:pt x="10343275" y="97676"/>
                  <a:pt x="10657262" y="283679"/>
                </a:cubicBezTo>
                <a:cubicBezTo>
                  <a:pt x="11285235" y="655686"/>
                  <a:pt x="11665390" y="1335968"/>
                  <a:pt x="11653119" y="2065755"/>
                </a:cubicBezTo>
                <a:lnTo>
                  <a:pt x="11382831" y="2061209"/>
                </a:lnTo>
                <a:cubicBezTo>
                  <a:pt x="11393469" y="1428528"/>
                  <a:pt x="11063898" y="838764"/>
                  <a:pt x="10519483" y="516256"/>
                </a:cubicBezTo>
                <a:cubicBezTo>
                  <a:pt x="9975068" y="193749"/>
                  <a:pt x="9299489" y="188069"/>
                  <a:pt x="8749729" y="501379"/>
                </a:cubicBezTo>
                <a:cubicBezTo>
                  <a:pt x="8199969" y="814688"/>
                  <a:pt x="7860529" y="1398829"/>
                  <a:pt x="7860529" y="2031599"/>
                </a:cubicBezTo>
                <a:lnTo>
                  <a:pt x="7856312" y="2031599"/>
                </a:lnTo>
                <a:lnTo>
                  <a:pt x="7844505" y="2268288"/>
                </a:lnTo>
                <a:cubicBezTo>
                  <a:pt x="7771376" y="2892485"/>
                  <a:pt x="7411636" y="3454014"/>
                  <a:pt x="6862159" y="3779520"/>
                </a:cubicBezTo>
                <a:cubicBezTo>
                  <a:pt x="6234186" y="4151527"/>
                  <a:pt x="5454918" y="4158078"/>
                  <a:pt x="4820779" y="3796681"/>
                </a:cubicBezTo>
                <a:cubicBezTo>
                  <a:pt x="4265909" y="3480460"/>
                  <a:pt x="3896779" y="2925057"/>
                  <a:pt x="3813166" y="2302178"/>
                </a:cubicBezTo>
                <a:lnTo>
                  <a:pt x="3797085" y="2061284"/>
                </a:lnTo>
                <a:lnTo>
                  <a:pt x="3792626" y="2061209"/>
                </a:lnTo>
                <a:cubicBezTo>
                  <a:pt x="3803263" y="1428528"/>
                  <a:pt x="3473693" y="838764"/>
                  <a:pt x="2929277" y="516256"/>
                </a:cubicBezTo>
                <a:cubicBezTo>
                  <a:pt x="2384863" y="193749"/>
                  <a:pt x="1709283" y="188069"/>
                  <a:pt x="1159523" y="501379"/>
                </a:cubicBezTo>
                <a:cubicBezTo>
                  <a:pt x="609763" y="814688"/>
                  <a:pt x="270323" y="1398829"/>
                  <a:pt x="270323" y="2031599"/>
                </a:cubicBezTo>
                <a:lnTo>
                  <a:pt x="0" y="2031600"/>
                </a:lnTo>
                <a:cubicBezTo>
                  <a:pt x="0" y="1301710"/>
                  <a:pt x="391538" y="627914"/>
                  <a:pt x="1025676" y="266518"/>
                </a:cubicBezTo>
                <a:cubicBezTo>
                  <a:pt x="1342746" y="85820"/>
                  <a:pt x="1696098" y="-2892"/>
                  <a:pt x="2048679" y="72"/>
                </a:cubicBezTo>
                <a:cubicBezTo>
                  <a:pt x="2401259" y="3036"/>
                  <a:pt x="2753070" y="97676"/>
                  <a:pt x="3067056" y="283679"/>
                </a:cubicBezTo>
                <a:cubicBezTo>
                  <a:pt x="3616533" y="609185"/>
                  <a:pt x="3976273" y="1170714"/>
                  <a:pt x="4049402" y="1794911"/>
                </a:cubicBezTo>
                <a:lnTo>
                  <a:pt x="4061209" y="2031600"/>
                </a:lnTo>
                <a:lnTo>
                  <a:pt x="4065426" y="2031600"/>
                </a:lnTo>
                <a:cubicBezTo>
                  <a:pt x="4065426" y="2664370"/>
                  <a:pt x="4404866" y="3248511"/>
                  <a:pt x="4954626" y="3561820"/>
                </a:cubicBezTo>
                <a:cubicBezTo>
                  <a:pt x="5504386" y="3875130"/>
                  <a:pt x="6179965" y="3869450"/>
                  <a:pt x="6724380" y="3546943"/>
                </a:cubicBezTo>
                <a:cubicBezTo>
                  <a:pt x="7268795" y="3224435"/>
                  <a:pt x="7598366" y="2634671"/>
                  <a:pt x="7587728" y="2001990"/>
                </a:cubicBezTo>
                <a:lnTo>
                  <a:pt x="7592188" y="2001915"/>
                </a:lnTo>
                <a:lnTo>
                  <a:pt x="7608269" y="1761021"/>
                </a:lnTo>
                <a:cubicBezTo>
                  <a:pt x="7691881" y="1138142"/>
                  <a:pt x="8061011" y="582740"/>
                  <a:pt x="8615882" y="266518"/>
                </a:cubicBezTo>
                <a:cubicBezTo>
                  <a:pt x="8932951" y="85820"/>
                  <a:pt x="9286303" y="-2892"/>
                  <a:pt x="9638884" y="72"/>
                </a:cubicBezTo>
                <a:close/>
              </a:path>
            </a:pathLst>
          </a:custGeom>
          <a:solidFill>
            <a:srgbClr val="005ABB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1698469" y="5616409"/>
            <a:ext cx="1402080" cy="46037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zh-CN" altLang="en-US" sz="2400" b="1" kern="10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  <a:cs typeface="仿宋_GB2312"/>
              </a:rPr>
              <a:t>面试指导</a:t>
            </a:r>
            <a:endParaRPr lang="zh-CN" altLang="en-US" sz="2400" b="1" kern="1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  <a:cs typeface="仿宋_GB231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5375913" y="5616409"/>
            <a:ext cx="1402080" cy="46037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zh-CN" altLang="en-US" sz="2400" b="1" kern="10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  <a:cs typeface="仿宋_GB2312"/>
              </a:rPr>
              <a:t>考试</a:t>
            </a:r>
            <a:r>
              <a:rPr lang="zh-CN" altLang="en-US" sz="2400" b="1" kern="10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  <a:cs typeface="仿宋_GB2312"/>
              </a:rPr>
              <a:t>现场</a:t>
            </a:r>
            <a:endParaRPr lang="zh-CN" altLang="en-US" sz="2400" b="1" kern="1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  <a:cs typeface="仿宋_GB231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56260" y="212090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定向就职模式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6260" y="827405"/>
            <a:ext cx="9165590" cy="711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en-US" altLang="zh-CN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）日本1年语言学校+日本</a:t>
            </a:r>
            <a:r>
              <a:rPr lang="zh-CN" alt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汉语教师就职</a:t>
            </a:r>
            <a:endParaRPr lang="zh-CN" altLang="en-US" sz="336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図形 2" descr="C:/Users/DELL-PC/AppData/Local/Temp/picturecompress_20211203181923/output_1.jpgoutput_1"/>
          <p:cNvPicPr>
            <a:picLocks noChangeAspect="1"/>
          </p:cNvPicPr>
          <p:nvPr/>
        </p:nvPicPr>
        <p:blipFill>
          <a:blip r:embed="rId1"/>
          <a:srcRect l="-6167" t="-9179" r="6167" b="270"/>
          <a:stretch>
            <a:fillRect/>
          </a:stretch>
        </p:blipFill>
        <p:spPr>
          <a:xfrm>
            <a:off x="834390" y="2021840"/>
            <a:ext cx="3335020" cy="3225165"/>
          </a:xfrm>
          <a:prstGeom prst="ellipse">
            <a:avLst/>
          </a:prstGeom>
        </p:spPr>
      </p:pic>
      <p:pic>
        <p:nvPicPr>
          <p:cNvPr id="5" name="図形 4" descr="d3d613a374c5f0500cb43d80a6dbc11"/>
          <p:cNvPicPr>
            <a:picLocks noChangeAspect="1"/>
          </p:cNvPicPr>
          <p:nvPr/>
        </p:nvPicPr>
        <p:blipFill>
          <a:blip r:embed="rId2"/>
          <a:srcRect l="-8898" b="-1047"/>
          <a:stretch>
            <a:fillRect/>
          </a:stretch>
        </p:blipFill>
        <p:spPr>
          <a:xfrm>
            <a:off x="4416425" y="1882775"/>
            <a:ext cx="3312795" cy="3295650"/>
          </a:xfrm>
          <a:prstGeom prst="ellipse">
            <a:avLst/>
          </a:prstGeom>
        </p:spPr>
      </p:pic>
      <p:pic>
        <p:nvPicPr>
          <p:cNvPr id="6" name="図形 5" descr="383d9692078583744ee330d9505b472"/>
          <p:cNvPicPr>
            <a:picLocks noChangeAspect="1"/>
          </p:cNvPicPr>
          <p:nvPr/>
        </p:nvPicPr>
        <p:blipFill>
          <a:blip r:embed="rId3"/>
          <a:srcRect b="960"/>
          <a:stretch>
            <a:fillRect/>
          </a:stretch>
        </p:blipFill>
        <p:spPr>
          <a:xfrm>
            <a:off x="7914640" y="1870075"/>
            <a:ext cx="3581400" cy="3342640"/>
          </a:xfrm>
          <a:prstGeom prst="ellipse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995413" y="5616409"/>
            <a:ext cx="1402080" cy="46037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p>
            <a:pPr algn="ctr">
              <a:defRPr/>
            </a:pPr>
            <a:r>
              <a:rPr lang="zh-CN" altLang="en-US" sz="2400" b="1" kern="10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  <a:cs typeface="仿宋_GB2312"/>
              </a:rPr>
              <a:t>面试</a:t>
            </a:r>
            <a:r>
              <a:rPr lang="zh-CN" altLang="en-US" sz="2400" b="1" kern="10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  <a:cs typeface="仿宋_GB2312"/>
              </a:rPr>
              <a:t>候场</a:t>
            </a:r>
            <a:endParaRPr lang="zh-CN" altLang="en-US" sz="2400" b="1" kern="1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  <a:cs typeface="仿宋_GB231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ferris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2" grpId="0" bldLvl="0" animBg="1"/>
      <p:bldP spid="2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56260" y="827405"/>
            <a:ext cx="9443085" cy="71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）日本</a:t>
            </a:r>
            <a:r>
              <a:rPr lang="zh-CN" alt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半年语言学校+</a:t>
            </a:r>
            <a:r>
              <a:rPr lang="zh-CN" alt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特定技能就职</a:t>
            </a:r>
            <a:endParaRPr lang="zh-CN" altLang="en-US" sz="336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6265" y="4000500"/>
            <a:ext cx="11076305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适合人群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适合学历不够想长期留日发展的人群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1）高中或中专以上学历在校生或毕业生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2）三年归国的技能实习生，需要中专以上文凭，需要提供原始简历、修了证书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3）身体健康，无纹身，烟疤，熟悉了解并可以接受融入日本文化者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优先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56260" y="212090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定向就职模式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26"/>
          <p:cNvSpPr txBox="1"/>
          <p:nvPr/>
        </p:nvSpPr>
        <p:spPr>
          <a:xfrm>
            <a:off x="596265" y="1786890"/>
            <a:ext cx="53905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半年留学转特定技能1号签证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8" name="TextBox 26"/>
          <p:cNvSpPr txBox="1"/>
          <p:nvPr/>
        </p:nvSpPr>
        <p:spPr>
          <a:xfrm>
            <a:off x="596265" y="2526665"/>
            <a:ext cx="1125728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赴日留学后，参加日本语言学校的日语课程学习级特定技能考试培训，通过半年的日语学习，日语达到N4以上水平（必须有证）并且特定技能考试合格，企业安排就职。正式入职期间与日本人同工同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酬。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図形 2" descr="57f83ad0d3373b66e9116d9e3a2c3d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4200" y="127000"/>
            <a:ext cx="1272540" cy="1287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  <p:bldP spid="2" grpId="0" bldLvl="0" animBg="1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微信图片_2021120316185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8835" y="1798320"/>
            <a:ext cx="7204075" cy="4915535"/>
          </a:xfrm>
          <a:prstGeom prst="rect">
            <a:avLst/>
          </a:prstGeom>
        </p:spPr>
      </p:pic>
      <p:sp>
        <p:nvSpPr>
          <p:cNvPr id="11" name="MH_SubTitle_3"/>
          <p:cNvSpPr/>
          <p:nvPr>
            <p:custDataLst>
              <p:tags r:id="rId3"/>
            </p:custDataLst>
          </p:nvPr>
        </p:nvSpPr>
        <p:spPr>
          <a:xfrm rot="16200000">
            <a:off x="-316230" y="3679825"/>
            <a:ext cx="1623695" cy="991870"/>
          </a:xfrm>
          <a:custGeom>
            <a:avLst/>
            <a:gdLst>
              <a:gd name="connsiteX0" fmla="*/ 0 w 1217613"/>
              <a:gd name="connsiteY0" fmla="*/ 0 h 992188"/>
              <a:gd name="connsiteX1" fmla="*/ 1217613 w 1217613"/>
              <a:gd name="connsiteY1" fmla="*/ 0 h 992188"/>
              <a:gd name="connsiteX2" fmla="*/ 1217613 w 1217613"/>
              <a:gd name="connsiteY2" fmla="*/ 677466 h 992188"/>
              <a:gd name="connsiteX3" fmla="*/ 608806 w 1217613"/>
              <a:gd name="connsiteY3" fmla="*/ 992188 h 992188"/>
              <a:gd name="connsiteX4" fmla="*/ 0 w 1217613"/>
              <a:gd name="connsiteY4" fmla="*/ 677466 h 99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13" h="992188">
                <a:moveTo>
                  <a:pt x="0" y="0"/>
                </a:moveTo>
                <a:lnTo>
                  <a:pt x="1217613" y="0"/>
                </a:lnTo>
                <a:lnTo>
                  <a:pt x="1217613" y="677466"/>
                </a:lnTo>
                <a:lnTo>
                  <a:pt x="608806" y="992188"/>
                </a:lnTo>
                <a:lnTo>
                  <a:pt x="0" y="677466"/>
                </a:lnTo>
                <a:close/>
              </a:path>
            </a:pathLst>
          </a:cu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</a:t>
            </a:r>
            <a:r>
              <a:rPr lang="zh-CN" altLang="en-US" sz="2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</a:t>
            </a:r>
            <a:endParaRPr lang="zh-CN" altLang="en-US" sz="21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56260" y="212090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定向就职模式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6260" y="838200"/>
            <a:ext cx="9443085" cy="711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en-US" altLang="zh-CN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）日本</a:t>
            </a:r>
            <a:r>
              <a:rPr lang="zh-CN" alt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半年语言学校+</a:t>
            </a:r>
            <a:r>
              <a:rPr lang="zh-CN" alt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特定技能就职</a:t>
            </a:r>
            <a:endParaRPr lang="zh-CN" altLang="en-US" sz="336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 descr="微信图片_2021120316190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79765" y="334010"/>
            <a:ext cx="3587750" cy="6380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conveyor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387018" y="3075058"/>
            <a:ext cx="9417963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我们拥有全球顶尖的研发设备与开发团队</a:t>
            </a:r>
            <a:endParaRPr lang="zh-CN" altLang="en-US" sz="4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1358126"/>
            <a:ext cx="12192000" cy="4373975"/>
            <a:chOff x="0" y="764704"/>
            <a:chExt cx="15185692" cy="5448694"/>
          </a:xfrm>
        </p:grpSpPr>
        <p:pic>
          <p:nvPicPr>
            <p:cNvPr id="5123" name="Picture 3" descr="D:\360data\重要数据\桌面\4050b5394103ba79ebbc48ce28e4d9e0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548875"/>
              <a:ext cx="3552394" cy="2664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D:\360data\重要数据\桌面\bedbbdf7fe02164d699037b0a650a1b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6694" y="764704"/>
              <a:ext cx="7243561" cy="5448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D:\360data\重要数据\桌面\fc872554fec9c4346c23a8333e2c461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4704"/>
              <a:ext cx="3552395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D:\360data\重要数据\桌面\c261f6be6a0485e5c2d6ca95356c729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3130" y="3113977"/>
              <a:ext cx="4132562" cy="3099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D:\360data\重要数据\桌面\fa8de0d81e0b5863ded7f141315b13c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3130" y="764704"/>
              <a:ext cx="4132562" cy="2260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圆角矩形 1"/>
          <p:cNvSpPr/>
          <p:nvPr/>
        </p:nvSpPr>
        <p:spPr>
          <a:xfrm>
            <a:off x="497205" y="172720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定向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升学就职模式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図形 2" descr="57f83ad0d3373b66e9116d9e3a2c3d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160" y="51435"/>
            <a:ext cx="1272540" cy="1287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5000">
        <p14:pan dir="u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0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2" dur="1200" fill="hold"/>
                                        <p:tgtEl>
                                          <p:spTgt spid="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xit" presetSubtype="8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8" grpId="3"/>
      <p:bldP spid="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434730" y="1607278"/>
            <a:ext cx="2769833" cy="2769833"/>
            <a:chOff x="4248379" y="1230919"/>
            <a:chExt cx="2308194" cy="2308194"/>
          </a:xfrm>
        </p:grpSpPr>
        <p:sp>
          <p:nvSpPr>
            <p:cNvPr id="8" name="流程图: 联系 7"/>
            <p:cNvSpPr/>
            <p:nvPr/>
          </p:nvSpPr>
          <p:spPr>
            <a:xfrm>
              <a:off x="4248379" y="1230919"/>
              <a:ext cx="2308194" cy="2308194"/>
            </a:xfrm>
            <a:prstGeom prst="flowChartConnector">
              <a:avLst/>
            </a:prstGeom>
            <a:solidFill>
              <a:srgbClr val="005AB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</p:txBody>
        </p:sp>
        <p:sp>
          <p:nvSpPr>
            <p:cNvPr id="9" name="流程图: 联系 2"/>
            <p:cNvSpPr/>
            <p:nvPr/>
          </p:nvSpPr>
          <p:spPr>
            <a:xfrm>
              <a:off x="5101980" y="1927505"/>
              <a:ext cx="607060" cy="363348"/>
            </a:xfrm>
            <a:custGeom>
              <a:avLst/>
              <a:gdLst/>
              <a:ahLst/>
              <a:cxnLst/>
              <a:rect l="l" t="t" r="r" b="b"/>
              <a:pathLst>
                <a:path w="1390228" h="832104">
                  <a:moveTo>
                    <a:pt x="704258" y="201168"/>
                  </a:moveTo>
                  <a:cubicBezTo>
                    <a:pt x="820410" y="201168"/>
                    <a:pt x="914570" y="295328"/>
                    <a:pt x="914570" y="411480"/>
                  </a:cubicBezTo>
                  <a:cubicBezTo>
                    <a:pt x="914570" y="527632"/>
                    <a:pt x="820410" y="621792"/>
                    <a:pt x="704258" y="621792"/>
                  </a:cubicBezTo>
                  <a:cubicBezTo>
                    <a:pt x="588106" y="621792"/>
                    <a:pt x="493946" y="527632"/>
                    <a:pt x="493946" y="411480"/>
                  </a:cubicBezTo>
                  <a:cubicBezTo>
                    <a:pt x="493946" y="295328"/>
                    <a:pt x="588106" y="201168"/>
                    <a:pt x="704258" y="201168"/>
                  </a:cubicBezTo>
                  <a:close/>
                  <a:moveTo>
                    <a:pt x="704258" y="118872"/>
                  </a:moveTo>
                  <a:cubicBezTo>
                    <a:pt x="537605" y="118872"/>
                    <a:pt x="402506" y="253971"/>
                    <a:pt x="402506" y="420624"/>
                  </a:cubicBezTo>
                  <a:cubicBezTo>
                    <a:pt x="402506" y="587277"/>
                    <a:pt x="537605" y="722376"/>
                    <a:pt x="704258" y="722376"/>
                  </a:cubicBezTo>
                  <a:cubicBezTo>
                    <a:pt x="870911" y="722376"/>
                    <a:pt x="1006010" y="587277"/>
                    <a:pt x="1006010" y="420624"/>
                  </a:cubicBezTo>
                  <a:cubicBezTo>
                    <a:pt x="1006010" y="253971"/>
                    <a:pt x="870911" y="118872"/>
                    <a:pt x="704258" y="118872"/>
                  </a:cubicBezTo>
                  <a:close/>
                  <a:moveTo>
                    <a:pt x="695114" y="0"/>
                  </a:moveTo>
                  <a:cubicBezTo>
                    <a:pt x="996332" y="0"/>
                    <a:pt x="1258449" y="167410"/>
                    <a:pt x="1390228" y="416052"/>
                  </a:cubicBezTo>
                  <a:cubicBezTo>
                    <a:pt x="1258449" y="664694"/>
                    <a:pt x="996332" y="832104"/>
                    <a:pt x="695114" y="832104"/>
                  </a:cubicBezTo>
                  <a:cubicBezTo>
                    <a:pt x="393896" y="832104"/>
                    <a:pt x="131779" y="664694"/>
                    <a:pt x="0" y="416052"/>
                  </a:cubicBezTo>
                  <a:cubicBezTo>
                    <a:pt x="131779" y="167410"/>
                    <a:pt x="393896" y="0"/>
                    <a:pt x="695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47358" y="2349048"/>
              <a:ext cx="1618192" cy="47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12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</a:rPr>
                <a:t>机械</a:t>
              </a:r>
              <a:r>
                <a:rPr lang="zh-CN" altLang="en-US" sz="312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</a:rPr>
                <a:t>工程</a:t>
              </a:r>
              <a:endParaRPr lang="zh-CN" altLang="en-US" sz="312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895990" y="1580608"/>
            <a:ext cx="2769833" cy="2769833"/>
            <a:chOff x="6296254" y="1230919"/>
            <a:chExt cx="2308194" cy="2308194"/>
          </a:xfrm>
        </p:grpSpPr>
        <p:sp>
          <p:nvSpPr>
            <p:cNvPr id="12" name="流程图: 联系 11"/>
            <p:cNvSpPr/>
            <p:nvPr/>
          </p:nvSpPr>
          <p:spPr>
            <a:xfrm>
              <a:off x="6296254" y="1230919"/>
              <a:ext cx="2308194" cy="2308194"/>
            </a:xfrm>
            <a:prstGeom prst="flowChartConnector">
              <a:avLst/>
            </a:prstGeom>
            <a:solidFill>
              <a:srgbClr val="005AB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</p:txBody>
        </p:sp>
        <p:sp>
          <p:nvSpPr>
            <p:cNvPr id="13" name="流程图: 联系 8"/>
            <p:cNvSpPr/>
            <p:nvPr/>
          </p:nvSpPr>
          <p:spPr>
            <a:xfrm>
              <a:off x="7090360" y="1740719"/>
              <a:ext cx="736066" cy="608170"/>
            </a:xfrm>
            <a:custGeom>
              <a:avLst/>
              <a:gdLst/>
              <a:ahLst/>
              <a:cxnLst/>
              <a:rect l="l" t="t" r="r" b="b"/>
              <a:pathLst>
                <a:path w="1604817" h="1325970">
                  <a:moveTo>
                    <a:pt x="799956" y="459069"/>
                  </a:moveTo>
                  <a:cubicBezTo>
                    <a:pt x="690362" y="459069"/>
                    <a:pt x="601518" y="547913"/>
                    <a:pt x="601518" y="657507"/>
                  </a:cubicBezTo>
                  <a:cubicBezTo>
                    <a:pt x="601518" y="767101"/>
                    <a:pt x="690362" y="855945"/>
                    <a:pt x="799956" y="855945"/>
                  </a:cubicBezTo>
                  <a:cubicBezTo>
                    <a:pt x="909550" y="855945"/>
                    <a:pt x="998394" y="767101"/>
                    <a:pt x="998394" y="657507"/>
                  </a:cubicBezTo>
                  <a:cubicBezTo>
                    <a:pt x="998394" y="547913"/>
                    <a:pt x="909550" y="459069"/>
                    <a:pt x="799956" y="459069"/>
                  </a:cubicBezTo>
                  <a:close/>
                  <a:moveTo>
                    <a:pt x="547021" y="232900"/>
                  </a:moveTo>
                  <a:cubicBezTo>
                    <a:pt x="404103" y="319399"/>
                    <a:pt x="309418" y="476602"/>
                    <a:pt x="309418" y="655921"/>
                  </a:cubicBezTo>
                  <a:cubicBezTo>
                    <a:pt x="309418" y="836772"/>
                    <a:pt x="405728" y="995128"/>
                    <a:pt x="550778" y="1080981"/>
                  </a:cubicBezTo>
                  <a:cubicBezTo>
                    <a:pt x="493176" y="968882"/>
                    <a:pt x="458643" y="818245"/>
                    <a:pt x="458643" y="652746"/>
                  </a:cubicBezTo>
                  <a:cubicBezTo>
                    <a:pt x="458643" y="491258"/>
                    <a:pt x="491523" y="343920"/>
                    <a:pt x="547021" y="232900"/>
                  </a:cubicBezTo>
                  <a:close/>
                  <a:moveTo>
                    <a:pt x="1051987" y="223793"/>
                  </a:moveTo>
                  <a:cubicBezTo>
                    <a:pt x="1109765" y="335983"/>
                    <a:pt x="1144443" y="486903"/>
                    <a:pt x="1144443" y="652746"/>
                  </a:cubicBezTo>
                  <a:cubicBezTo>
                    <a:pt x="1144443" y="822636"/>
                    <a:pt x="1108053" y="976864"/>
                    <a:pt x="1048230" y="1090088"/>
                  </a:cubicBezTo>
                  <a:cubicBezTo>
                    <a:pt x="1202626" y="1007087"/>
                    <a:pt x="1306368" y="843619"/>
                    <a:pt x="1306368" y="655921"/>
                  </a:cubicBezTo>
                  <a:cubicBezTo>
                    <a:pt x="1306368" y="469756"/>
                    <a:pt x="1204314" y="307427"/>
                    <a:pt x="1051987" y="223793"/>
                  </a:cubicBezTo>
                  <a:close/>
                  <a:moveTo>
                    <a:pt x="379617" y="6350"/>
                  </a:moveTo>
                  <a:cubicBezTo>
                    <a:pt x="151560" y="136519"/>
                    <a:pt x="0" y="382785"/>
                    <a:pt x="0" y="664451"/>
                  </a:cubicBezTo>
                  <a:cubicBezTo>
                    <a:pt x="0" y="948597"/>
                    <a:pt x="154243" y="1196719"/>
                    <a:pt x="385617" y="1325970"/>
                  </a:cubicBezTo>
                  <a:cubicBezTo>
                    <a:pt x="256537" y="1174439"/>
                    <a:pt x="174625" y="933386"/>
                    <a:pt x="174625" y="662270"/>
                  </a:cubicBezTo>
                  <a:cubicBezTo>
                    <a:pt x="174625" y="395617"/>
                    <a:pt x="253862" y="158046"/>
                    <a:pt x="379617" y="6350"/>
                  </a:cubicBezTo>
                  <a:close/>
                  <a:moveTo>
                    <a:pt x="1225200" y="0"/>
                  </a:moveTo>
                  <a:cubicBezTo>
                    <a:pt x="1350955" y="151696"/>
                    <a:pt x="1430192" y="389267"/>
                    <a:pt x="1430192" y="655920"/>
                  </a:cubicBezTo>
                  <a:cubicBezTo>
                    <a:pt x="1430192" y="927036"/>
                    <a:pt x="1348280" y="1168089"/>
                    <a:pt x="1219200" y="1319620"/>
                  </a:cubicBezTo>
                  <a:cubicBezTo>
                    <a:pt x="1450574" y="1190369"/>
                    <a:pt x="1604817" y="942247"/>
                    <a:pt x="1604817" y="658101"/>
                  </a:cubicBezTo>
                  <a:cubicBezTo>
                    <a:pt x="1604817" y="376435"/>
                    <a:pt x="1453257" y="130169"/>
                    <a:pt x="1225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21138" y="2528435"/>
              <a:ext cx="2057929" cy="47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12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</a:rPr>
                <a:t>设计</a:t>
              </a:r>
              <a:endParaRPr lang="zh-CN" altLang="en-US" sz="312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627580" y="3442446"/>
            <a:ext cx="2252152" cy="2205214"/>
            <a:chOff x="5580029" y="2820022"/>
            <a:chExt cx="1876793" cy="1837678"/>
          </a:xfrm>
        </p:grpSpPr>
        <p:sp>
          <p:nvSpPr>
            <p:cNvPr id="16" name="流程图: 联系 15"/>
            <p:cNvSpPr/>
            <p:nvPr/>
          </p:nvSpPr>
          <p:spPr>
            <a:xfrm>
              <a:off x="5580029" y="2820022"/>
              <a:ext cx="1837678" cy="1837678"/>
            </a:xfrm>
            <a:prstGeom prst="flowChartConnector">
              <a:avLst/>
            </a:prstGeom>
            <a:solidFill>
              <a:srgbClr val="005AB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</p:txBody>
        </p:sp>
        <p:sp>
          <p:nvSpPr>
            <p:cNvPr id="17" name="流程图: 联系 16"/>
            <p:cNvSpPr/>
            <p:nvPr/>
          </p:nvSpPr>
          <p:spPr>
            <a:xfrm>
              <a:off x="6594531" y="3110624"/>
              <a:ext cx="299577" cy="488215"/>
            </a:xfrm>
            <a:custGeom>
              <a:avLst/>
              <a:gdLst/>
              <a:ahLst/>
              <a:cxnLst/>
              <a:rect l="l" t="t" r="r" b="b"/>
              <a:pathLst>
                <a:path w="683660" h="1114145">
                  <a:moveTo>
                    <a:pt x="338942" y="34645"/>
                  </a:moveTo>
                  <a:cubicBezTo>
                    <a:pt x="386287" y="34645"/>
                    <a:pt x="424667" y="73025"/>
                    <a:pt x="424667" y="120370"/>
                  </a:cubicBezTo>
                  <a:cubicBezTo>
                    <a:pt x="424667" y="167715"/>
                    <a:pt x="386287" y="206095"/>
                    <a:pt x="338942" y="206095"/>
                  </a:cubicBezTo>
                  <a:cubicBezTo>
                    <a:pt x="291597" y="206095"/>
                    <a:pt x="253217" y="167715"/>
                    <a:pt x="253217" y="120370"/>
                  </a:cubicBezTo>
                  <a:cubicBezTo>
                    <a:pt x="253217" y="73025"/>
                    <a:pt x="291597" y="34645"/>
                    <a:pt x="338942" y="34645"/>
                  </a:cubicBezTo>
                  <a:close/>
                  <a:moveTo>
                    <a:pt x="38520" y="0"/>
                  </a:moveTo>
                  <a:cubicBezTo>
                    <a:pt x="47835" y="-28"/>
                    <a:pt x="57160" y="3498"/>
                    <a:pt x="64288" y="10584"/>
                  </a:cubicBezTo>
                  <a:lnTo>
                    <a:pt x="277636" y="222666"/>
                  </a:lnTo>
                  <a:cubicBezTo>
                    <a:pt x="278863" y="223886"/>
                    <a:pt x="279986" y="225172"/>
                    <a:pt x="279666" y="227527"/>
                  </a:cubicBezTo>
                  <a:lnTo>
                    <a:pt x="404988" y="227527"/>
                  </a:lnTo>
                  <a:cubicBezTo>
                    <a:pt x="404835" y="226271"/>
                    <a:pt x="405417" y="225650"/>
                    <a:pt x="406025" y="225046"/>
                  </a:cubicBezTo>
                  <a:lnTo>
                    <a:pt x="619372" y="12964"/>
                  </a:lnTo>
                  <a:cubicBezTo>
                    <a:pt x="633628" y="-1208"/>
                    <a:pt x="656674" y="-1139"/>
                    <a:pt x="670846" y="13117"/>
                  </a:cubicBezTo>
                  <a:lnTo>
                    <a:pt x="673076" y="15360"/>
                  </a:lnTo>
                  <a:cubicBezTo>
                    <a:pt x="687248" y="29617"/>
                    <a:pt x="687180" y="52663"/>
                    <a:pt x="672923" y="66835"/>
                  </a:cubicBezTo>
                  <a:lnTo>
                    <a:pt x="459576" y="278917"/>
                  </a:lnTo>
                  <a:lnTo>
                    <a:pt x="455624" y="280540"/>
                  </a:lnTo>
                  <a:lnTo>
                    <a:pt x="455624" y="622284"/>
                  </a:lnTo>
                  <a:lnTo>
                    <a:pt x="451314" y="632690"/>
                  </a:lnTo>
                  <a:lnTo>
                    <a:pt x="452447" y="635426"/>
                  </a:lnTo>
                  <a:lnTo>
                    <a:pt x="452447" y="1073649"/>
                  </a:lnTo>
                  <a:cubicBezTo>
                    <a:pt x="452447" y="1094699"/>
                    <a:pt x="435382" y="1111764"/>
                    <a:pt x="414332" y="1111764"/>
                  </a:cubicBezTo>
                  <a:lnTo>
                    <a:pt x="411020" y="1111764"/>
                  </a:lnTo>
                  <a:cubicBezTo>
                    <a:pt x="389970" y="1111764"/>
                    <a:pt x="372905" y="1094699"/>
                    <a:pt x="372905" y="1073649"/>
                  </a:cubicBezTo>
                  <a:lnTo>
                    <a:pt x="372905" y="642658"/>
                  </a:lnTo>
                  <a:lnTo>
                    <a:pt x="316716" y="642658"/>
                  </a:lnTo>
                  <a:lnTo>
                    <a:pt x="316716" y="1076030"/>
                  </a:lnTo>
                  <a:cubicBezTo>
                    <a:pt x="316716" y="1097080"/>
                    <a:pt x="299651" y="1114145"/>
                    <a:pt x="278601" y="1114145"/>
                  </a:cubicBezTo>
                  <a:lnTo>
                    <a:pt x="275289" y="1114145"/>
                  </a:lnTo>
                  <a:cubicBezTo>
                    <a:pt x="254239" y="1114145"/>
                    <a:pt x="237174" y="1097080"/>
                    <a:pt x="237174" y="1076030"/>
                  </a:cubicBezTo>
                  <a:lnTo>
                    <a:pt x="237174" y="637807"/>
                  </a:lnTo>
                  <a:cubicBezTo>
                    <a:pt x="237174" y="636704"/>
                    <a:pt x="237221" y="635612"/>
                    <a:pt x="238489" y="634633"/>
                  </a:cubicBezTo>
                  <a:cubicBezTo>
                    <a:pt x="235073" y="631601"/>
                    <a:pt x="233374" y="627141"/>
                    <a:pt x="233374" y="622284"/>
                  </a:cubicBezTo>
                  <a:lnTo>
                    <a:pt x="233374" y="280352"/>
                  </a:lnTo>
                  <a:lnTo>
                    <a:pt x="224084" y="276537"/>
                  </a:lnTo>
                  <a:lnTo>
                    <a:pt x="10737" y="64455"/>
                  </a:lnTo>
                  <a:cubicBezTo>
                    <a:pt x="-3519" y="50283"/>
                    <a:pt x="-3588" y="27237"/>
                    <a:pt x="10584" y="12980"/>
                  </a:cubicBezTo>
                  <a:lnTo>
                    <a:pt x="12814" y="10737"/>
                  </a:lnTo>
                  <a:cubicBezTo>
                    <a:pt x="19900" y="3609"/>
                    <a:pt x="29205" y="28"/>
                    <a:pt x="385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圆角矩形 24"/>
            <p:cNvSpPr/>
            <p:nvPr/>
          </p:nvSpPr>
          <p:spPr>
            <a:xfrm rot="2733359" flipH="1">
              <a:off x="6271655" y="3234832"/>
              <a:ext cx="302758" cy="301551"/>
            </a:xfrm>
            <a:custGeom>
              <a:avLst/>
              <a:gdLst/>
              <a:ahLst/>
              <a:cxnLst/>
              <a:rect l="l" t="t" r="r" b="b"/>
              <a:pathLst>
                <a:path w="663787" h="661145">
                  <a:moveTo>
                    <a:pt x="458243" y="575693"/>
                  </a:moveTo>
                  <a:lnTo>
                    <a:pt x="445813" y="569527"/>
                  </a:lnTo>
                  <a:lnTo>
                    <a:pt x="449906" y="567192"/>
                  </a:lnTo>
                  <a:lnTo>
                    <a:pt x="99723" y="213549"/>
                  </a:lnTo>
                  <a:lnTo>
                    <a:pt x="99480" y="213841"/>
                  </a:lnTo>
                  <a:cubicBezTo>
                    <a:pt x="97834" y="209289"/>
                    <a:pt x="94955" y="205285"/>
                    <a:pt x="91419" y="201680"/>
                  </a:cubicBezTo>
                  <a:cubicBezTo>
                    <a:pt x="72081" y="181962"/>
                    <a:pt x="40421" y="181655"/>
                    <a:pt x="20703" y="200994"/>
                  </a:cubicBezTo>
                  <a:cubicBezTo>
                    <a:pt x="11800" y="209725"/>
                    <a:pt x="6855" y="220969"/>
                    <a:pt x="6465" y="232539"/>
                  </a:cubicBezTo>
                  <a:cubicBezTo>
                    <a:pt x="1137" y="236481"/>
                    <a:pt x="0" y="242181"/>
                    <a:pt x="0" y="248148"/>
                  </a:cubicBezTo>
                  <a:lnTo>
                    <a:pt x="0" y="483772"/>
                  </a:lnTo>
                  <a:cubicBezTo>
                    <a:pt x="0" y="509148"/>
                    <a:pt x="20572" y="529720"/>
                    <a:pt x="45948" y="529720"/>
                  </a:cubicBezTo>
                  <a:lnTo>
                    <a:pt x="46921" y="529720"/>
                  </a:lnTo>
                  <a:cubicBezTo>
                    <a:pt x="72297" y="529720"/>
                    <a:pt x="92869" y="509148"/>
                    <a:pt x="92869" y="483772"/>
                  </a:cubicBezTo>
                  <a:lnTo>
                    <a:pt x="92869" y="338096"/>
                  </a:lnTo>
                  <a:lnTo>
                    <a:pt x="321732" y="566706"/>
                  </a:lnTo>
                  <a:lnTo>
                    <a:pt x="167951" y="563721"/>
                  </a:lnTo>
                  <a:cubicBezTo>
                    <a:pt x="142579" y="563229"/>
                    <a:pt x="121612" y="583398"/>
                    <a:pt x="121120" y="608769"/>
                  </a:cubicBezTo>
                  <a:lnTo>
                    <a:pt x="121101" y="609742"/>
                  </a:lnTo>
                  <a:cubicBezTo>
                    <a:pt x="120608" y="635113"/>
                    <a:pt x="140777" y="656080"/>
                    <a:pt x="166149" y="656573"/>
                  </a:cubicBezTo>
                  <a:lnTo>
                    <a:pt x="401728" y="661145"/>
                  </a:lnTo>
                  <a:lnTo>
                    <a:pt x="409433" y="658128"/>
                  </a:lnTo>
                  <a:cubicBezTo>
                    <a:pt x="425832" y="663490"/>
                    <a:pt x="444366" y="659345"/>
                    <a:pt x="457556" y="646408"/>
                  </a:cubicBezTo>
                  <a:cubicBezTo>
                    <a:pt x="477274" y="627070"/>
                    <a:pt x="477581" y="595410"/>
                    <a:pt x="458243" y="575693"/>
                  </a:cubicBezTo>
                  <a:close/>
                  <a:moveTo>
                    <a:pt x="569072" y="221656"/>
                  </a:moveTo>
                  <a:lnTo>
                    <a:pt x="441982" y="92076"/>
                  </a:lnTo>
                  <a:cubicBezTo>
                    <a:pt x="435553" y="85521"/>
                    <a:pt x="425782" y="84231"/>
                    <a:pt x="418716" y="89562"/>
                  </a:cubicBezTo>
                  <a:cubicBezTo>
                    <a:pt x="419027" y="85888"/>
                    <a:pt x="417143" y="83751"/>
                    <a:pt x="415039" y="81859"/>
                  </a:cubicBezTo>
                  <a:cubicBezTo>
                    <a:pt x="408115" y="75628"/>
                    <a:pt x="398814" y="72038"/>
                    <a:pt x="388777" y="72567"/>
                  </a:cubicBezTo>
                  <a:lnTo>
                    <a:pt x="135408" y="85922"/>
                  </a:lnTo>
                  <a:cubicBezTo>
                    <a:pt x="115333" y="86980"/>
                    <a:pt x="99918" y="104111"/>
                    <a:pt x="100976" y="124185"/>
                  </a:cubicBezTo>
                  <a:lnTo>
                    <a:pt x="101142" y="127344"/>
                  </a:lnTo>
                  <a:cubicBezTo>
                    <a:pt x="102200" y="147418"/>
                    <a:pt x="119331" y="162834"/>
                    <a:pt x="139405" y="161775"/>
                  </a:cubicBezTo>
                  <a:lnTo>
                    <a:pt x="353315" y="150501"/>
                  </a:lnTo>
                  <a:lnTo>
                    <a:pt x="208787" y="292251"/>
                  </a:lnTo>
                  <a:cubicBezTo>
                    <a:pt x="200753" y="300130"/>
                    <a:pt x="200628" y="313029"/>
                    <a:pt x="208507" y="321063"/>
                  </a:cubicBezTo>
                  <a:lnTo>
                    <a:pt x="335597" y="450643"/>
                  </a:lnTo>
                  <a:cubicBezTo>
                    <a:pt x="343476" y="458676"/>
                    <a:pt x="356376" y="458802"/>
                    <a:pt x="364409" y="450923"/>
                  </a:cubicBezTo>
                  <a:lnTo>
                    <a:pt x="507413" y="310668"/>
                  </a:lnTo>
                  <a:lnTo>
                    <a:pt x="492194" y="521477"/>
                  </a:lnTo>
                  <a:cubicBezTo>
                    <a:pt x="490747" y="541526"/>
                    <a:pt x="505827" y="558954"/>
                    <a:pt x="525877" y="560401"/>
                  </a:cubicBezTo>
                  <a:lnTo>
                    <a:pt x="529032" y="560629"/>
                  </a:lnTo>
                  <a:cubicBezTo>
                    <a:pt x="549081" y="562076"/>
                    <a:pt x="566509" y="546996"/>
                    <a:pt x="567956" y="526946"/>
                  </a:cubicBezTo>
                  <a:lnTo>
                    <a:pt x="586225" y="273883"/>
                  </a:lnTo>
                  <a:cubicBezTo>
                    <a:pt x="586948" y="263858"/>
                    <a:pt x="583540" y="254489"/>
                    <a:pt x="577445" y="247445"/>
                  </a:cubicBezTo>
                  <a:lnTo>
                    <a:pt x="571374" y="244402"/>
                  </a:lnTo>
                  <a:cubicBezTo>
                    <a:pt x="576541" y="237513"/>
                    <a:pt x="575338" y="228045"/>
                    <a:pt x="569072" y="221656"/>
                  </a:cubicBezTo>
                  <a:close/>
                  <a:moveTo>
                    <a:pt x="639264" y="25699"/>
                  </a:moveTo>
                  <a:cubicBezTo>
                    <a:pt x="606113" y="-8102"/>
                    <a:pt x="551838" y="-8629"/>
                    <a:pt x="518037" y="24523"/>
                  </a:cubicBezTo>
                  <a:cubicBezTo>
                    <a:pt x="484235" y="57674"/>
                    <a:pt x="483709" y="111949"/>
                    <a:pt x="516860" y="145750"/>
                  </a:cubicBezTo>
                  <a:cubicBezTo>
                    <a:pt x="550012" y="179552"/>
                    <a:pt x="604287" y="180078"/>
                    <a:pt x="638088" y="146927"/>
                  </a:cubicBezTo>
                  <a:cubicBezTo>
                    <a:pt x="671889" y="113775"/>
                    <a:pt x="672416" y="59500"/>
                    <a:pt x="639264" y="25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65182" y="3838175"/>
              <a:ext cx="1691640" cy="47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12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</a:rPr>
                <a:t>汽车</a:t>
              </a:r>
              <a:r>
                <a:rPr lang="zh-CN" altLang="en-US" sz="312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</a:rPr>
                <a:t>制造</a:t>
              </a:r>
              <a:endParaRPr lang="zh-CN" altLang="en-US" sz="312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流程图: 联系 19"/>
          <p:cNvSpPr/>
          <p:nvPr/>
        </p:nvSpPr>
        <p:spPr>
          <a:xfrm>
            <a:off x="9848243" y="4854989"/>
            <a:ext cx="288413" cy="288413"/>
          </a:xfrm>
          <a:prstGeom prst="flowChartConnector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ea typeface="微软雅黑" panose="020B0503020204020204" pitchFamily="34" charset="-122"/>
            </a:endParaRPr>
          </a:p>
        </p:txBody>
      </p:sp>
      <p:sp>
        <p:nvSpPr>
          <p:cNvPr id="21" name="流程图: 联系 20"/>
          <p:cNvSpPr/>
          <p:nvPr/>
        </p:nvSpPr>
        <p:spPr>
          <a:xfrm>
            <a:off x="10689619" y="4227608"/>
            <a:ext cx="254123" cy="254123"/>
          </a:xfrm>
          <a:prstGeom prst="flowChartConnector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ea typeface="微软雅黑" panose="020B0503020204020204" pitchFamily="34" charset="-122"/>
            </a:endParaRPr>
          </a:p>
        </p:txBody>
      </p:sp>
      <p:sp>
        <p:nvSpPr>
          <p:cNvPr id="22" name="流程图: 联系 21"/>
          <p:cNvSpPr/>
          <p:nvPr/>
        </p:nvSpPr>
        <p:spPr>
          <a:xfrm>
            <a:off x="6871997" y="4992148"/>
            <a:ext cx="315083" cy="315083"/>
          </a:xfrm>
          <a:prstGeom prst="flowChartConnector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ea typeface="微软雅黑" panose="020B0503020204020204" pitchFamily="34" charset="-122"/>
            </a:endParaRPr>
          </a:p>
        </p:txBody>
      </p:sp>
      <p:sp>
        <p:nvSpPr>
          <p:cNvPr id="23" name="流程图: 联系 22"/>
          <p:cNvSpPr/>
          <p:nvPr/>
        </p:nvSpPr>
        <p:spPr>
          <a:xfrm>
            <a:off x="6326532" y="4233957"/>
            <a:ext cx="638934" cy="638934"/>
          </a:xfrm>
          <a:prstGeom prst="flowChartConnector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4" name="流程图: 联系 23"/>
          <p:cNvSpPr/>
          <p:nvPr/>
        </p:nvSpPr>
        <p:spPr>
          <a:xfrm>
            <a:off x="7064402" y="4513358"/>
            <a:ext cx="478914" cy="478914"/>
          </a:xfrm>
          <a:prstGeom prst="flowChartConnector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ea typeface="微软雅黑" panose="020B0503020204020204" pitchFamily="34" charset="-122"/>
            </a:endParaRPr>
          </a:p>
        </p:txBody>
      </p:sp>
      <p:sp>
        <p:nvSpPr>
          <p:cNvPr id="25" name="流程图: 联系 24"/>
          <p:cNvSpPr/>
          <p:nvPr/>
        </p:nvSpPr>
        <p:spPr>
          <a:xfrm>
            <a:off x="10186698" y="4491767"/>
            <a:ext cx="502727" cy="502727"/>
          </a:xfrm>
          <a:prstGeom prst="flowChartConnector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6260" y="916940"/>
            <a:ext cx="10276205" cy="71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sz="336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日本1年语言学校+专门学校2年学习+日本就职</a:t>
            </a:r>
            <a:endParaRPr sz="336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4520" y="2346325"/>
            <a:ext cx="519430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学历基础之上提高日语沟通能力，毕业前日语达到2级以上转相对应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专业就职。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56260" y="212090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定向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升学就职模式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26"/>
          <p:cNvSpPr txBox="1"/>
          <p:nvPr/>
        </p:nvSpPr>
        <p:spPr>
          <a:xfrm>
            <a:off x="604520" y="1830070"/>
            <a:ext cx="53905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适合对象→中专或高中学历及应届毕业生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TextBox 26"/>
          <p:cNvSpPr txBox="1"/>
          <p:nvPr/>
        </p:nvSpPr>
        <p:spPr>
          <a:xfrm>
            <a:off x="604520" y="3353435"/>
            <a:ext cx="11470640" cy="3291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项目优势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在学校学习期间介绍打工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月收入约13万日元以上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可自己自足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未来规划有保障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语言和专业能力达标后直接进入会社工作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就职福利待遇高，根据个人能力和经验月综合收入月20-35万日元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工作一年后可申请携带直系家属赴日，配偶可在日本工作，子女可接受日本小学到高中的义务教育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charset="0"/>
              <a:buChar char="Ø"/>
            </a:pP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図形 2" descr="57f83ad0d3373b66e9116d9e3a2c3d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9590" y="151765"/>
            <a:ext cx="1272540" cy="1287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/>
      <p:bldP spid="27" grpId="0" build="p"/>
      <p:bldP spid="2" grpId="0" bldLvl="0" animBg="1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56260" y="1222375"/>
            <a:ext cx="1169924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日本1年</a:t>
            </a: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r>
              <a:rPr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语言学校+</a:t>
            </a: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年学习</a:t>
            </a: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（或考研读博）</a:t>
            </a:r>
            <a:r>
              <a:rPr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+日本就职</a:t>
            </a:r>
            <a:endParaRPr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4520" y="2497455"/>
            <a:ext cx="519430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学历基础之上提高日语沟通能力，毕业前日语达到2级以上转相对应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专业就职。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56260" y="222885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定向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升学就职模式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26"/>
          <p:cNvSpPr txBox="1"/>
          <p:nvPr/>
        </p:nvSpPr>
        <p:spPr>
          <a:xfrm>
            <a:off x="604520" y="1830070"/>
            <a:ext cx="53905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适合对象→中专或高中学历及应届毕业生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TextBox 26"/>
          <p:cNvSpPr txBox="1"/>
          <p:nvPr/>
        </p:nvSpPr>
        <p:spPr>
          <a:xfrm>
            <a:off x="604520" y="3481705"/>
            <a:ext cx="620522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项目优势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除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日本1年语言学校+专门学校2年学习+日本就职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的优势以外，日本政府将面向从日本的大学毕业后准备创业的外国人，设计最长允许居留2年作为创业准备时间的制度，未来可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期！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微信图片_202112031550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635" y="1830705"/>
            <a:ext cx="4856480" cy="3937635"/>
          </a:xfrm>
          <a:prstGeom prst="rect">
            <a:avLst/>
          </a:prstGeom>
        </p:spPr>
      </p:pic>
      <p:pic>
        <p:nvPicPr>
          <p:cNvPr id="6" name="図形 2" descr="57f83ad0d3373b66e9116d9e3a2c3d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305" y="75565"/>
            <a:ext cx="1272540" cy="1287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  <p:bldP spid="2" grpId="0" bldLvl="0" animBg="1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622925" y="2690178"/>
            <a:ext cx="6412865" cy="147701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en-US" altLang="zh-CN" sz="48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IPA</a:t>
            </a:r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国际教育的文化理念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図形 2" descr="57f83ad0d3373b66e9116d9e3a2c3d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7840" y="170180"/>
            <a:ext cx="1272540" cy="1287145"/>
          </a:xfrm>
          <a:prstGeom prst="rect">
            <a:avLst/>
          </a:prstGeom>
        </p:spPr>
      </p:pic>
      <p:pic>
        <p:nvPicPr>
          <p:cNvPr id="3" name="图片 2" descr="微信图片_202112071439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5022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513674" y="1287196"/>
            <a:ext cx="9164655" cy="471325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  <p:sp>
        <p:nvSpPr>
          <p:cNvPr id="13" name="MH_Other_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8173081" y="5468221"/>
            <a:ext cx="1071075" cy="107107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175" cap="flat" cmpd="sng" algn="ctr">
            <a:solidFill>
              <a:srgbClr val="005ABB"/>
            </a:solidFill>
            <a:prstDash val="solid"/>
          </a:ln>
          <a:effectLst/>
        </p:spPr>
        <p:txBody>
          <a:bodyPr rtlCol="0" anchor="ctr"/>
          <a:lstStyle/>
          <a:p>
            <a:pPr algn="ctr" defTabSz="1219200"/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6" name="MH_Other_6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9604289" y="4844085"/>
            <a:ext cx="1425600" cy="14256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175" cap="flat" cmpd="sng" algn="ctr">
            <a:solidFill>
              <a:srgbClr val="005ABB"/>
            </a:solidFill>
            <a:prstDash val="solid"/>
          </a:ln>
          <a:effectLst/>
        </p:spPr>
        <p:txBody>
          <a:bodyPr rtlCol="0" anchor="ctr"/>
          <a:lstStyle/>
          <a:p>
            <a:pPr algn="ctr" defTabSz="1219200"/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7" name="MH_Other_10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1124361" y="5047045"/>
            <a:ext cx="343655" cy="343655"/>
          </a:xfrm>
          <a:prstGeom prst="ellipse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MH_Other_10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10778318" y="4455164"/>
            <a:ext cx="503145" cy="503145"/>
          </a:xfrm>
          <a:prstGeom prst="ellipse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2080602" y="1609906"/>
            <a:ext cx="7835216" cy="452310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indent="624205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我们致力于打造最专业的日本工作和日本留学平台。致力于发掘每一位中国留学生的潜藏优秀特质，并提供全托式一对一职业生涯规划辅导。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624205" algn="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——IPA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国际教育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624205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1679575" y="1047115"/>
            <a:ext cx="3246755" cy="480060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圆你一个海外就业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梦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図形 2" descr="57f83ad0d3373b66e9116d9e3a2c3d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8490" y="119380"/>
            <a:ext cx="1272540" cy="1287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99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99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99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6" grpId="0" animBg="1"/>
      <p:bldP spid="17" grpId="0" animBg="1"/>
      <p:bldP spid="18" grpId="0" animBg="1"/>
      <p:bldP spid="22" grpId="0"/>
      <p:bldP spid="2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267" y="2281767"/>
            <a:ext cx="1693333" cy="1693333"/>
          </a:xfrm>
          <a:prstGeom prst="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</a:t>
            </a:r>
            <a:endParaRPr lang="zh-CN" altLang="en-US" sz="8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5267" y="3975100"/>
            <a:ext cx="1693333" cy="16933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</a:t>
            </a:r>
            <a:endParaRPr lang="zh-CN" altLang="en-US" sz="8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68600" y="3975100"/>
            <a:ext cx="1693333" cy="1693333"/>
          </a:xfrm>
          <a:prstGeom prst="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化</a:t>
            </a:r>
            <a:endParaRPr lang="zh-CN" altLang="en-US" sz="8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8600" y="2281767"/>
            <a:ext cx="1693333" cy="16933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</a:t>
            </a:r>
            <a:endParaRPr lang="zh-CN" altLang="en-US" sz="8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704715" y="1281430"/>
            <a:ext cx="6748145" cy="1691639"/>
            <a:chOff x="3981450" y="1625600"/>
            <a:chExt cx="4762499" cy="1268730"/>
          </a:xfrm>
        </p:grpSpPr>
        <p:sp>
          <p:nvSpPr>
            <p:cNvPr id="7" name="TextBox 6"/>
            <p:cNvSpPr txBox="1"/>
            <p:nvPr/>
          </p:nvSpPr>
          <p:spPr>
            <a:xfrm>
              <a:off x="4291012" y="1625600"/>
              <a:ext cx="4452937" cy="126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IPA国际教育集团设立于2004年，秉承“育人为本”的理念，立足于留学教育与职业教育两条主线，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旗下有多所语言学校，职业教育法人和就业指导企业等。以人才派遣为根基，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自主培训教育，为就业提供主体。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981450" y="1728788"/>
              <a:ext cx="166687" cy="166687"/>
            </a:xfrm>
            <a:prstGeom prst="rect">
              <a:avLst/>
            </a:prstGeom>
            <a:solidFill>
              <a:srgbClr val="005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0000" rtlCol="0" anchor="ctr"/>
            <a:lstStyle/>
            <a:p>
              <a:endParaRPr lang="zh-CN" altLang="en-US" sz="2000" 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0" y="192851"/>
            <a:ext cx="3715396" cy="591607"/>
            <a:chOff x="0" y="192851"/>
            <a:chExt cx="3715396" cy="591607"/>
          </a:xfrm>
        </p:grpSpPr>
        <p:sp>
          <p:nvSpPr>
            <p:cNvPr id="15" name="矩形 14"/>
            <p:cNvSpPr/>
            <p:nvPr/>
          </p:nvSpPr>
          <p:spPr>
            <a:xfrm>
              <a:off x="484516" y="257822"/>
              <a:ext cx="32308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日本留学就业形势分析</a:t>
              </a:r>
              <a:endParaRPr lang="zh-CN" altLang="en-US" sz="2400" b="1" spc="600" dirty="0">
                <a:solidFill>
                  <a:srgbClr val="005AB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0" y="192851"/>
              <a:ext cx="457200" cy="591607"/>
            </a:xfrm>
            <a:custGeom>
              <a:avLst/>
              <a:gdLst>
                <a:gd name="connsiteX0" fmla="*/ 0 w 457200"/>
                <a:gd name="connsiteY0" fmla="*/ 0 h 591607"/>
                <a:gd name="connsiteX1" fmla="*/ 358597 w 457200"/>
                <a:gd name="connsiteY1" fmla="*/ 0 h 591607"/>
                <a:gd name="connsiteX2" fmla="*/ 457200 w 457200"/>
                <a:gd name="connsiteY2" fmla="*/ 98603 h 591607"/>
                <a:gd name="connsiteX3" fmla="*/ 457200 w 457200"/>
                <a:gd name="connsiteY3" fmla="*/ 493004 h 591607"/>
                <a:gd name="connsiteX4" fmla="*/ 358597 w 457200"/>
                <a:gd name="connsiteY4" fmla="*/ 591607 h 591607"/>
                <a:gd name="connsiteX5" fmla="*/ 0 w 457200"/>
                <a:gd name="connsiteY5" fmla="*/ 591607 h 591607"/>
                <a:gd name="connsiteX6" fmla="*/ 0 w 457200"/>
                <a:gd name="connsiteY6" fmla="*/ 0 h 59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200" h="591607">
                  <a:moveTo>
                    <a:pt x="0" y="0"/>
                  </a:moveTo>
                  <a:lnTo>
                    <a:pt x="358597" y="0"/>
                  </a:lnTo>
                  <a:cubicBezTo>
                    <a:pt x="413054" y="0"/>
                    <a:pt x="457200" y="44146"/>
                    <a:pt x="457200" y="98603"/>
                  </a:cubicBezTo>
                  <a:lnTo>
                    <a:pt x="457200" y="493004"/>
                  </a:lnTo>
                  <a:cubicBezTo>
                    <a:pt x="457200" y="547461"/>
                    <a:pt x="413054" y="591607"/>
                    <a:pt x="358597" y="591607"/>
                  </a:cubicBezTo>
                  <a:lnTo>
                    <a:pt x="0" y="591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594995" y="169545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IPA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国际教育集团服务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理念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図形 4" descr="1032b8db93958f23a16fee14db13f31"/>
          <p:cNvPicPr>
            <a:picLocks noChangeAspect="1"/>
          </p:cNvPicPr>
          <p:nvPr/>
        </p:nvPicPr>
        <p:blipFill>
          <a:blip r:embed="rId1"/>
          <a:srcRect t="21983" b="10835"/>
          <a:stretch>
            <a:fillRect/>
          </a:stretch>
        </p:blipFill>
        <p:spPr>
          <a:xfrm>
            <a:off x="4784090" y="2973070"/>
            <a:ext cx="6669405" cy="2695575"/>
          </a:xfrm>
          <a:prstGeom prst="bevel">
            <a:avLst/>
          </a:prstGeom>
        </p:spPr>
      </p:pic>
      <p:pic>
        <p:nvPicPr>
          <p:cNvPr id="20" name="図形 2" descr="57f83ad0d3373b66e9116d9e3a2c3d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110" y="67310"/>
            <a:ext cx="1272540" cy="1287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7051" y="1508787"/>
            <a:ext cx="2732837" cy="3370460"/>
            <a:chOff x="610029" y="1724824"/>
            <a:chExt cx="2049628" cy="2527845"/>
          </a:xfrm>
        </p:grpSpPr>
        <p:grpSp>
          <p:nvGrpSpPr>
            <p:cNvPr id="3" name="组合 2"/>
            <p:cNvGrpSpPr/>
            <p:nvPr/>
          </p:nvGrpSpPr>
          <p:grpSpPr>
            <a:xfrm>
              <a:off x="610029" y="3625738"/>
              <a:ext cx="2049628" cy="626931"/>
              <a:chOff x="610029" y="3471850"/>
              <a:chExt cx="2049628" cy="626931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732903" y="3471850"/>
                <a:ext cx="1737360" cy="3452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rgbClr val="005ABB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线上</a:t>
                </a:r>
                <a:r>
                  <a:rPr lang="zh-CN" altLang="en-US" sz="2400" b="1" dirty="0">
                    <a:solidFill>
                      <a:srgbClr val="005ABB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或电话咨询</a:t>
                </a:r>
                <a:endParaRPr lang="zh-CN" altLang="en-US" sz="2400" b="1" dirty="0">
                  <a:solidFill>
                    <a:srgbClr val="005AB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610029" y="3799696"/>
                <a:ext cx="2049628" cy="299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endParaRPr lang="zh-CN" altLang="en-US" sz="1600" dirty="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843947" y="1724824"/>
              <a:ext cx="1515265" cy="1515265"/>
              <a:chOff x="722888" y="1724824"/>
              <a:chExt cx="1515265" cy="1515265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722888" y="1724824"/>
                <a:ext cx="1515265" cy="1515265"/>
              </a:xfrm>
              <a:prstGeom prst="ellipse">
                <a:avLst/>
              </a:prstGeom>
              <a:solidFill>
                <a:srgbClr val="005A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1166760" y="2123534"/>
                <a:ext cx="627520" cy="717845"/>
                <a:chOff x="10856093" y="315913"/>
                <a:chExt cx="419100" cy="479425"/>
              </a:xfrm>
              <a:solidFill>
                <a:schemeClr val="bg1"/>
              </a:solidFill>
            </p:grpSpPr>
            <p:sp>
              <p:nvSpPr>
                <p:cNvPr id="8" name="Freeform 7"/>
                <p:cNvSpPr>
                  <a:spLocks noEditPoints="1"/>
                </p:cNvSpPr>
                <p:nvPr/>
              </p:nvSpPr>
              <p:spPr bwMode="auto">
                <a:xfrm>
                  <a:off x="10856093" y="315913"/>
                  <a:ext cx="330200" cy="419100"/>
                </a:xfrm>
                <a:custGeom>
                  <a:avLst/>
                  <a:gdLst>
                    <a:gd name="T0" fmla="*/ 208 w 208"/>
                    <a:gd name="T1" fmla="*/ 264 h 264"/>
                    <a:gd name="T2" fmla="*/ 0 w 208"/>
                    <a:gd name="T3" fmla="*/ 264 h 264"/>
                    <a:gd name="T4" fmla="*/ 0 w 208"/>
                    <a:gd name="T5" fmla="*/ 0 h 264"/>
                    <a:gd name="T6" fmla="*/ 208 w 208"/>
                    <a:gd name="T7" fmla="*/ 0 h 264"/>
                    <a:gd name="T8" fmla="*/ 208 w 208"/>
                    <a:gd name="T9" fmla="*/ 264 h 264"/>
                    <a:gd name="T10" fmla="*/ 19 w 208"/>
                    <a:gd name="T11" fmla="*/ 245 h 264"/>
                    <a:gd name="T12" fmla="*/ 189 w 208"/>
                    <a:gd name="T13" fmla="*/ 245 h 264"/>
                    <a:gd name="T14" fmla="*/ 189 w 208"/>
                    <a:gd name="T15" fmla="*/ 18 h 264"/>
                    <a:gd name="T16" fmla="*/ 19 w 208"/>
                    <a:gd name="T17" fmla="*/ 18 h 264"/>
                    <a:gd name="T18" fmla="*/ 19 w 208"/>
                    <a:gd name="T19" fmla="*/ 245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8" h="264">
                      <a:moveTo>
                        <a:pt x="208" y="264"/>
                      </a:moveTo>
                      <a:lnTo>
                        <a:pt x="0" y="264"/>
                      </a:lnTo>
                      <a:lnTo>
                        <a:pt x="0" y="0"/>
                      </a:lnTo>
                      <a:lnTo>
                        <a:pt x="208" y="0"/>
                      </a:lnTo>
                      <a:lnTo>
                        <a:pt x="208" y="264"/>
                      </a:lnTo>
                      <a:close/>
                      <a:moveTo>
                        <a:pt x="19" y="245"/>
                      </a:moveTo>
                      <a:lnTo>
                        <a:pt x="189" y="245"/>
                      </a:lnTo>
                      <a:lnTo>
                        <a:pt x="189" y="18"/>
                      </a:lnTo>
                      <a:lnTo>
                        <a:pt x="19" y="18"/>
                      </a:lnTo>
                      <a:lnTo>
                        <a:pt x="19" y="2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2400"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" name="Rectangle 8"/>
                <p:cNvSpPr>
                  <a:spLocks noChangeArrowheads="1"/>
                </p:cNvSpPr>
                <p:nvPr/>
              </p:nvSpPr>
              <p:spPr bwMode="auto">
                <a:xfrm>
                  <a:off x="10930706" y="495301"/>
                  <a:ext cx="179388" cy="301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2400"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" name="Rectangle 9"/>
                <p:cNvSpPr>
                  <a:spLocks noChangeArrowheads="1"/>
                </p:cNvSpPr>
                <p:nvPr/>
              </p:nvSpPr>
              <p:spPr bwMode="auto">
                <a:xfrm>
                  <a:off x="10930706" y="555626"/>
                  <a:ext cx="179388" cy="301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2400"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" name="Rectangle 10"/>
                <p:cNvSpPr>
                  <a:spLocks noChangeArrowheads="1"/>
                </p:cNvSpPr>
                <p:nvPr/>
              </p:nvSpPr>
              <p:spPr bwMode="auto">
                <a:xfrm>
                  <a:off x="10930706" y="615951"/>
                  <a:ext cx="179388" cy="285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2400"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" name="Rectangle 11"/>
                <p:cNvSpPr>
                  <a:spLocks noChangeArrowheads="1"/>
                </p:cNvSpPr>
                <p:nvPr/>
              </p:nvSpPr>
              <p:spPr bwMode="auto">
                <a:xfrm>
                  <a:off x="10930706" y="434975"/>
                  <a:ext cx="90488" cy="301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2400"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" name="Freeform 12"/>
                <p:cNvSpPr/>
                <p:nvPr/>
              </p:nvSpPr>
              <p:spPr bwMode="auto">
                <a:xfrm>
                  <a:off x="10960868" y="374650"/>
                  <a:ext cx="314325" cy="420688"/>
                </a:xfrm>
                <a:custGeom>
                  <a:avLst/>
                  <a:gdLst>
                    <a:gd name="T0" fmla="*/ 198 w 198"/>
                    <a:gd name="T1" fmla="*/ 265 h 265"/>
                    <a:gd name="T2" fmla="*/ 0 w 198"/>
                    <a:gd name="T3" fmla="*/ 265 h 265"/>
                    <a:gd name="T4" fmla="*/ 0 w 198"/>
                    <a:gd name="T5" fmla="*/ 246 h 265"/>
                    <a:gd name="T6" fmla="*/ 179 w 198"/>
                    <a:gd name="T7" fmla="*/ 246 h 265"/>
                    <a:gd name="T8" fmla="*/ 179 w 198"/>
                    <a:gd name="T9" fmla="*/ 19 h 265"/>
                    <a:gd name="T10" fmla="*/ 160 w 198"/>
                    <a:gd name="T11" fmla="*/ 19 h 265"/>
                    <a:gd name="T12" fmla="*/ 160 w 198"/>
                    <a:gd name="T13" fmla="*/ 0 h 265"/>
                    <a:gd name="T14" fmla="*/ 198 w 198"/>
                    <a:gd name="T15" fmla="*/ 0 h 265"/>
                    <a:gd name="T16" fmla="*/ 198 w 198"/>
                    <a:gd name="T17" fmla="*/ 265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8" h="265">
                      <a:moveTo>
                        <a:pt x="198" y="265"/>
                      </a:moveTo>
                      <a:lnTo>
                        <a:pt x="0" y="265"/>
                      </a:lnTo>
                      <a:lnTo>
                        <a:pt x="0" y="246"/>
                      </a:lnTo>
                      <a:lnTo>
                        <a:pt x="179" y="246"/>
                      </a:lnTo>
                      <a:lnTo>
                        <a:pt x="179" y="19"/>
                      </a:lnTo>
                      <a:lnTo>
                        <a:pt x="160" y="19"/>
                      </a:lnTo>
                      <a:lnTo>
                        <a:pt x="160" y="0"/>
                      </a:lnTo>
                      <a:lnTo>
                        <a:pt x="198" y="0"/>
                      </a:lnTo>
                      <a:lnTo>
                        <a:pt x="198" y="26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2400"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7" name="椭圆 6"/>
              <p:cNvSpPr/>
              <p:nvPr/>
            </p:nvSpPr>
            <p:spPr>
              <a:xfrm>
                <a:off x="764952" y="1766888"/>
                <a:ext cx="1431136" cy="1431136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3312225" y="1508787"/>
            <a:ext cx="2821541" cy="3755270"/>
            <a:chOff x="2368924" y="1724824"/>
            <a:chExt cx="2116156" cy="2816452"/>
          </a:xfrm>
        </p:grpSpPr>
        <p:grpSp>
          <p:nvGrpSpPr>
            <p:cNvPr id="17" name="组合 16"/>
            <p:cNvGrpSpPr/>
            <p:nvPr/>
          </p:nvGrpSpPr>
          <p:grpSpPr>
            <a:xfrm>
              <a:off x="2669370" y="1724824"/>
              <a:ext cx="1515265" cy="1515265"/>
              <a:chOff x="2626235" y="1724824"/>
              <a:chExt cx="1515265" cy="1515265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2626235" y="1724824"/>
                <a:ext cx="1515265" cy="1515265"/>
              </a:xfrm>
              <a:prstGeom prst="ellipse">
                <a:avLst/>
              </a:prstGeom>
              <a:solidFill>
                <a:srgbClr val="005A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3"/>
              <p:cNvSpPr/>
              <p:nvPr/>
            </p:nvSpPr>
            <p:spPr bwMode="auto">
              <a:xfrm>
                <a:off x="3023756" y="2146114"/>
                <a:ext cx="720223" cy="672684"/>
              </a:xfrm>
              <a:custGeom>
                <a:avLst/>
                <a:gdLst>
                  <a:gd name="T0" fmla="*/ 40 w 128"/>
                  <a:gd name="T1" fmla="*/ 120 h 120"/>
                  <a:gd name="T2" fmla="*/ 12 w 128"/>
                  <a:gd name="T3" fmla="*/ 108 h 120"/>
                  <a:gd name="T4" fmla="*/ 0 w 128"/>
                  <a:gd name="T5" fmla="*/ 80 h 120"/>
                  <a:gd name="T6" fmla="*/ 12 w 128"/>
                  <a:gd name="T7" fmla="*/ 52 h 120"/>
                  <a:gd name="T8" fmla="*/ 58 w 128"/>
                  <a:gd name="T9" fmla="*/ 2 h 120"/>
                  <a:gd name="T10" fmla="*/ 64 w 128"/>
                  <a:gd name="T11" fmla="*/ 8 h 120"/>
                  <a:gd name="T12" fmla="*/ 17 w 128"/>
                  <a:gd name="T13" fmla="*/ 57 h 120"/>
                  <a:gd name="T14" fmla="*/ 8 w 128"/>
                  <a:gd name="T15" fmla="*/ 80 h 120"/>
                  <a:gd name="T16" fmla="*/ 17 w 128"/>
                  <a:gd name="T17" fmla="*/ 103 h 120"/>
                  <a:gd name="T18" fmla="*/ 40 w 128"/>
                  <a:gd name="T19" fmla="*/ 112 h 120"/>
                  <a:gd name="T20" fmla="*/ 63 w 128"/>
                  <a:gd name="T21" fmla="*/ 103 h 120"/>
                  <a:gd name="T22" fmla="*/ 113 w 128"/>
                  <a:gd name="T23" fmla="*/ 49 h 120"/>
                  <a:gd name="T24" fmla="*/ 120 w 128"/>
                  <a:gd name="T25" fmla="*/ 32 h 120"/>
                  <a:gd name="T26" fmla="*/ 113 w 128"/>
                  <a:gd name="T27" fmla="*/ 15 h 120"/>
                  <a:gd name="T28" fmla="*/ 96 w 128"/>
                  <a:gd name="T29" fmla="*/ 8 h 120"/>
                  <a:gd name="T30" fmla="*/ 79 w 128"/>
                  <a:gd name="T31" fmla="*/ 15 h 120"/>
                  <a:gd name="T32" fmla="*/ 29 w 128"/>
                  <a:gd name="T33" fmla="*/ 69 h 120"/>
                  <a:gd name="T34" fmla="*/ 29 w 128"/>
                  <a:gd name="T35" fmla="*/ 91 h 120"/>
                  <a:gd name="T36" fmla="*/ 40 w 128"/>
                  <a:gd name="T37" fmla="*/ 96 h 120"/>
                  <a:gd name="T38" fmla="*/ 40 w 128"/>
                  <a:gd name="T39" fmla="*/ 96 h 120"/>
                  <a:gd name="T40" fmla="*/ 51 w 128"/>
                  <a:gd name="T41" fmla="*/ 91 h 120"/>
                  <a:gd name="T42" fmla="*/ 100 w 128"/>
                  <a:gd name="T43" fmla="*/ 41 h 120"/>
                  <a:gd name="T44" fmla="*/ 105 w 128"/>
                  <a:gd name="T45" fmla="*/ 47 h 120"/>
                  <a:gd name="T46" fmla="*/ 57 w 128"/>
                  <a:gd name="T47" fmla="*/ 97 h 120"/>
                  <a:gd name="T48" fmla="*/ 40 w 128"/>
                  <a:gd name="T49" fmla="*/ 104 h 120"/>
                  <a:gd name="T50" fmla="*/ 40 w 128"/>
                  <a:gd name="T51" fmla="*/ 104 h 120"/>
                  <a:gd name="T52" fmla="*/ 23 w 128"/>
                  <a:gd name="T53" fmla="*/ 97 h 120"/>
                  <a:gd name="T54" fmla="*/ 23 w 128"/>
                  <a:gd name="T55" fmla="*/ 63 h 120"/>
                  <a:gd name="T56" fmla="*/ 73 w 128"/>
                  <a:gd name="T57" fmla="*/ 9 h 120"/>
                  <a:gd name="T58" fmla="*/ 96 w 128"/>
                  <a:gd name="T59" fmla="*/ 0 h 120"/>
                  <a:gd name="T60" fmla="*/ 119 w 128"/>
                  <a:gd name="T61" fmla="*/ 9 h 120"/>
                  <a:gd name="T62" fmla="*/ 128 w 128"/>
                  <a:gd name="T63" fmla="*/ 32 h 120"/>
                  <a:gd name="T64" fmla="*/ 119 w 128"/>
                  <a:gd name="T65" fmla="*/ 55 h 120"/>
                  <a:gd name="T66" fmla="*/ 68 w 128"/>
                  <a:gd name="T67" fmla="*/ 108 h 120"/>
                  <a:gd name="T68" fmla="*/ 40 w 128"/>
                  <a:gd name="T69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8" h="120">
                    <a:moveTo>
                      <a:pt x="40" y="120"/>
                    </a:moveTo>
                    <a:cubicBezTo>
                      <a:pt x="29" y="120"/>
                      <a:pt x="19" y="116"/>
                      <a:pt x="12" y="108"/>
                    </a:cubicBezTo>
                    <a:cubicBezTo>
                      <a:pt x="4" y="101"/>
                      <a:pt x="0" y="91"/>
                      <a:pt x="0" y="80"/>
                    </a:cubicBezTo>
                    <a:cubicBezTo>
                      <a:pt x="0" y="69"/>
                      <a:pt x="4" y="59"/>
                      <a:pt x="12" y="5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1" y="63"/>
                      <a:pt x="8" y="71"/>
                      <a:pt x="8" y="80"/>
                    </a:cubicBezTo>
                    <a:cubicBezTo>
                      <a:pt x="8" y="89"/>
                      <a:pt x="11" y="97"/>
                      <a:pt x="17" y="103"/>
                    </a:cubicBezTo>
                    <a:cubicBezTo>
                      <a:pt x="23" y="109"/>
                      <a:pt x="31" y="112"/>
                      <a:pt x="40" y="112"/>
                    </a:cubicBezTo>
                    <a:cubicBezTo>
                      <a:pt x="49" y="112"/>
                      <a:pt x="57" y="109"/>
                      <a:pt x="63" y="103"/>
                    </a:cubicBezTo>
                    <a:cubicBezTo>
                      <a:pt x="113" y="49"/>
                      <a:pt x="113" y="49"/>
                      <a:pt x="113" y="49"/>
                    </a:cubicBezTo>
                    <a:cubicBezTo>
                      <a:pt x="118" y="44"/>
                      <a:pt x="120" y="38"/>
                      <a:pt x="120" y="32"/>
                    </a:cubicBezTo>
                    <a:cubicBezTo>
                      <a:pt x="120" y="26"/>
                      <a:pt x="118" y="20"/>
                      <a:pt x="113" y="15"/>
                    </a:cubicBezTo>
                    <a:cubicBezTo>
                      <a:pt x="108" y="10"/>
                      <a:pt x="102" y="8"/>
                      <a:pt x="96" y="8"/>
                    </a:cubicBezTo>
                    <a:cubicBezTo>
                      <a:pt x="90" y="8"/>
                      <a:pt x="84" y="10"/>
                      <a:pt x="79" y="15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2" y="75"/>
                      <a:pt x="22" y="85"/>
                      <a:pt x="29" y="91"/>
                    </a:cubicBezTo>
                    <a:cubicBezTo>
                      <a:pt x="32" y="94"/>
                      <a:pt x="36" y="96"/>
                      <a:pt x="40" y="96"/>
                    </a:cubicBezTo>
                    <a:cubicBezTo>
                      <a:pt x="40" y="96"/>
                      <a:pt x="40" y="96"/>
                      <a:pt x="40" y="96"/>
                    </a:cubicBezTo>
                    <a:cubicBezTo>
                      <a:pt x="44" y="96"/>
                      <a:pt x="48" y="94"/>
                      <a:pt x="51" y="91"/>
                    </a:cubicBezTo>
                    <a:cubicBezTo>
                      <a:pt x="100" y="41"/>
                      <a:pt x="100" y="41"/>
                      <a:pt x="100" y="41"/>
                    </a:cubicBezTo>
                    <a:cubicBezTo>
                      <a:pt x="105" y="47"/>
                      <a:pt x="105" y="47"/>
                      <a:pt x="105" y="47"/>
                    </a:cubicBezTo>
                    <a:cubicBezTo>
                      <a:pt x="57" y="97"/>
                      <a:pt x="57" y="97"/>
                      <a:pt x="57" y="97"/>
                    </a:cubicBezTo>
                    <a:cubicBezTo>
                      <a:pt x="52" y="102"/>
                      <a:pt x="46" y="104"/>
                      <a:pt x="40" y="104"/>
                    </a:cubicBezTo>
                    <a:cubicBezTo>
                      <a:pt x="40" y="104"/>
                      <a:pt x="40" y="104"/>
                      <a:pt x="40" y="104"/>
                    </a:cubicBezTo>
                    <a:cubicBezTo>
                      <a:pt x="34" y="104"/>
                      <a:pt x="28" y="102"/>
                      <a:pt x="23" y="97"/>
                    </a:cubicBezTo>
                    <a:cubicBezTo>
                      <a:pt x="14" y="88"/>
                      <a:pt x="14" y="72"/>
                      <a:pt x="23" y="63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9" y="3"/>
                      <a:pt x="87" y="0"/>
                      <a:pt x="96" y="0"/>
                    </a:cubicBezTo>
                    <a:cubicBezTo>
                      <a:pt x="105" y="0"/>
                      <a:pt x="113" y="3"/>
                      <a:pt x="119" y="9"/>
                    </a:cubicBezTo>
                    <a:cubicBezTo>
                      <a:pt x="125" y="15"/>
                      <a:pt x="128" y="23"/>
                      <a:pt x="128" y="32"/>
                    </a:cubicBezTo>
                    <a:cubicBezTo>
                      <a:pt x="128" y="41"/>
                      <a:pt x="125" y="49"/>
                      <a:pt x="119" y="55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1" y="116"/>
                      <a:pt x="51" y="120"/>
                      <a:pt x="40" y="12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62560" tIns="81280" rIns="162560" bIns="81280" numCol="1" anchor="t" anchorCtr="0" compatLnSpc="1"/>
              <a:lstStyle/>
              <a:p>
                <a:endParaRPr lang="zh-CN" altLang="en-US" sz="24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668299" y="1766888"/>
                <a:ext cx="1431136" cy="1431136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368924" y="3625738"/>
              <a:ext cx="2116156" cy="915538"/>
              <a:chOff x="543501" y="3471850"/>
              <a:chExt cx="2116156" cy="915538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847199" y="3471850"/>
                <a:ext cx="1508760" cy="3452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rgbClr val="005ABB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提交报名</a:t>
                </a:r>
                <a:r>
                  <a:rPr lang="zh-CN" altLang="en-US" sz="2400" b="1" dirty="0">
                    <a:solidFill>
                      <a:srgbClr val="005ABB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材料</a:t>
                </a:r>
                <a:endParaRPr lang="zh-CN" altLang="en-US" sz="2400" b="1" dirty="0">
                  <a:solidFill>
                    <a:srgbClr val="005AB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543501" y="3799696"/>
                <a:ext cx="2116156" cy="58769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来校或线上发送</a:t>
                </a:r>
                <a:endPara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25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日本横滨</a:t>
                </a:r>
                <a:r>
                  <a:rPr lang="zh-CN" altLang="en-US" noProof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樱木町车站</a:t>
                </a:r>
                <a:endParaRPr kumimoji="0" lang="zh-CN" altLang="en-US" b="0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334496" y="1508787"/>
            <a:ext cx="5597958" cy="3755270"/>
            <a:chOff x="4751070" y="1724824"/>
            <a:chExt cx="4198469" cy="2816452"/>
          </a:xfrm>
        </p:grpSpPr>
        <p:grpSp>
          <p:nvGrpSpPr>
            <p:cNvPr id="25" name="组合 24"/>
            <p:cNvGrpSpPr/>
            <p:nvPr/>
          </p:nvGrpSpPr>
          <p:grpSpPr>
            <a:xfrm>
              <a:off x="4862116" y="1724824"/>
              <a:ext cx="1515265" cy="1515265"/>
              <a:chOff x="4518811" y="1724824"/>
              <a:chExt cx="1515265" cy="1515265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4518811" y="1724824"/>
                <a:ext cx="1515265" cy="1515265"/>
              </a:xfrm>
              <a:prstGeom prst="ellipse">
                <a:avLst/>
              </a:prstGeom>
              <a:solidFill>
                <a:srgbClr val="005A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>
                <a:off x="4962683" y="2122346"/>
                <a:ext cx="627520" cy="720221"/>
                <a:chOff x="14545443" y="5235576"/>
                <a:chExt cx="419100" cy="481012"/>
              </a:xfrm>
              <a:solidFill>
                <a:schemeClr val="bg1"/>
              </a:solidFill>
            </p:grpSpPr>
            <p:sp>
              <p:nvSpPr>
                <p:cNvPr id="32" name="Freeform 16"/>
                <p:cNvSpPr/>
                <p:nvPr/>
              </p:nvSpPr>
              <p:spPr bwMode="auto">
                <a:xfrm>
                  <a:off x="14545443" y="5303838"/>
                  <a:ext cx="419100" cy="412750"/>
                </a:xfrm>
                <a:custGeom>
                  <a:avLst/>
                  <a:gdLst>
                    <a:gd name="T0" fmla="*/ 56 w 112"/>
                    <a:gd name="T1" fmla="*/ 110 h 110"/>
                    <a:gd name="T2" fmla="*/ 0 w 112"/>
                    <a:gd name="T3" fmla="*/ 54 h 110"/>
                    <a:gd name="T4" fmla="*/ 43 w 112"/>
                    <a:gd name="T5" fmla="*/ 0 h 110"/>
                    <a:gd name="T6" fmla="*/ 45 w 112"/>
                    <a:gd name="T7" fmla="*/ 7 h 110"/>
                    <a:gd name="T8" fmla="*/ 8 w 112"/>
                    <a:gd name="T9" fmla="*/ 54 h 110"/>
                    <a:gd name="T10" fmla="*/ 56 w 112"/>
                    <a:gd name="T11" fmla="*/ 102 h 110"/>
                    <a:gd name="T12" fmla="*/ 104 w 112"/>
                    <a:gd name="T13" fmla="*/ 54 h 110"/>
                    <a:gd name="T14" fmla="*/ 67 w 112"/>
                    <a:gd name="T15" fmla="*/ 7 h 110"/>
                    <a:gd name="T16" fmla="*/ 69 w 112"/>
                    <a:gd name="T17" fmla="*/ 0 h 110"/>
                    <a:gd name="T18" fmla="*/ 112 w 112"/>
                    <a:gd name="T19" fmla="*/ 54 h 110"/>
                    <a:gd name="T20" fmla="*/ 56 w 112"/>
                    <a:gd name="T21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10">
                      <a:moveTo>
                        <a:pt x="56" y="110"/>
                      </a:moveTo>
                      <a:cubicBezTo>
                        <a:pt x="25" y="110"/>
                        <a:pt x="0" y="85"/>
                        <a:pt x="0" y="54"/>
                      </a:cubicBezTo>
                      <a:cubicBezTo>
                        <a:pt x="0" y="28"/>
                        <a:pt x="18" y="5"/>
                        <a:pt x="43" y="0"/>
                      </a:cubicBez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23" y="12"/>
                        <a:pt x="8" y="32"/>
                        <a:pt x="8" y="54"/>
                      </a:cubicBezTo>
                      <a:cubicBezTo>
                        <a:pt x="8" y="80"/>
                        <a:pt x="30" y="102"/>
                        <a:pt x="56" y="102"/>
                      </a:cubicBezTo>
                      <a:cubicBezTo>
                        <a:pt x="82" y="102"/>
                        <a:pt x="104" y="80"/>
                        <a:pt x="104" y="54"/>
                      </a:cubicBezTo>
                      <a:cubicBezTo>
                        <a:pt x="104" y="32"/>
                        <a:pt x="89" y="12"/>
                        <a:pt x="67" y="7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94" y="5"/>
                        <a:pt x="112" y="28"/>
                        <a:pt x="112" y="54"/>
                      </a:cubicBezTo>
                      <a:cubicBezTo>
                        <a:pt x="112" y="85"/>
                        <a:pt x="87" y="110"/>
                        <a:pt x="56" y="11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2400"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Rectangle 17"/>
                <p:cNvSpPr>
                  <a:spLocks noChangeArrowheads="1"/>
                </p:cNvSpPr>
                <p:nvPr/>
              </p:nvSpPr>
              <p:spPr bwMode="auto">
                <a:xfrm>
                  <a:off x="14740706" y="5235576"/>
                  <a:ext cx="30163" cy="904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2400"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" name="Rectangle 18"/>
                <p:cNvSpPr>
                  <a:spLocks noChangeArrowheads="1"/>
                </p:cNvSpPr>
                <p:nvPr/>
              </p:nvSpPr>
              <p:spPr bwMode="auto">
                <a:xfrm>
                  <a:off x="14710543" y="5235576"/>
                  <a:ext cx="90488" cy="301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2400"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Freeform 19"/>
                <p:cNvSpPr/>
                <p:nvPr/>
              </p:nvSpPr>
              <p:spPr bwMode="auto">
                <a:xfrm>
                  <a:off x="14658156" y="5486401"/>
                  <a:ext cx="115888" cy="117475"/>
                </a:xfrm>
                <a:custGeom>
                  <a:avLst/>
                  <a:gdLst>
                    <a:gd name="T0" fmla="*/ 0 w 73"/>
                    <a:gd name="T1" fmla="*/ 74 h 74"/>
                    <a:gd name="T2" fmla="*/ 23 w 73"/>
                    <a:gd name="T3" fmla="*/ 0 h 74"/>
                    <a:gd name="T4" fmla="*/ 42 w 73"/>
                    <a:gd name="T5" fmla="*/ 5 h 74"/>
                    <a:gd name="T6" fmla="*/ 28 w 73"/>
                    <a:gd name="T7" fmla="*/ 45 h 74"/>
                    <a:gd name="T8" fmla="*/ 68 w 73"/>
                    <a:gd name="T9" fmla="*/ 31 h 74"/>
                    <a:gd name="T10" fmla="*/ 73 w 73"/>
                    <a:gd name="T11" fmla="*/ 50 h 74"/>
                    <a:gd name="T12" fmla="*/ 0 w 73"/>
                    <a:gd name="T13" fmla="*/ 7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" h="74">
                      <a:moveTo>
                        <a:pt x="0" y="74"/>
                      </a:moveTo>
                      <a:lnTo>
                        <a:pt x="23" y="0"/>
                      </a:lnTo>
                      <a:lnTo>
                        <a:pt x="42" y="5"/>
                      </a:lnTo>
                      <a:lnTo>
                        <a:pt x="28" y="45"/>
                      </a:lnTo>
                      <a:lnTo>
                        <a:pt x="68" y="31"/>
                      </a:lnTo>
                      <a:lnTo>
                        <a:pt x="73" y="50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2400"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" name="Freeform 20"/>
                <p:cNvSpPr/>
                <p:nvPr/>
              </p:nvSpPr>
              <p:spPr bwMode="auto">
                <a:xfrm>
                  <a:off x="14735943" y="5408613"/>
                  <a:ext cx="117475" cy="115888"/>
                </a:xfrm>
                <a:custGeom>
                  <a:avLst/>
                  <a:gdLst>
                    <a:gd name="T0" fmla="*/ 50 w 74"/>
                    <a:gd name="T1" fmla="*/ 73 h 73"/>
                    <a:gd name="T2" fmla="*/ 31 w 74"/>
                    <a:gd name="T3" fmla="*/ 68 h 73"/>
                    <a:gd name="T4" fmla="*/ 45 w 74"/>
                    <a:gd name="T5" fmla="*/ 28 h 73"/>
                    <a:gd name="T6" fmla="*/ 5 w 74"/>
                    <a:gd name="T7" fmla="*/ 42 h 73"/>
                    <a:gd name="T8" fmla="*/ 0 w 74"/>
                    <a:gd name="T9" fmla="*/ 23 h 73"/>
                    <a:gd name="T10" fmla="*/ 74 w 74"/>
                    <a:gd name="T11" fmla="*/ 0 h 73"/>
                    <a:gd name="T12" fmla="*/ 50 w 74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" h="73">
                      <a:moveTo>
                        <a:pt x="50" y="73"/>
                      </a:moveTo>
                      <a:lnTo>
                        <a:pt x="31" y="68"/>
                      </a:lnTo>
                      <a:lnTo>
                        <a:pt x="45" y="28"/>
                      </a:lnTo>
                      <a:lnTo>
                        <a:pt x="5" y="42"/>
                      </a:lnTo>
                      <a:lnTo>
                        <a:pt x="0" y="23"/>
                      </a:lnTo>
                      <a:lnTo>
                        <a:pt x="74" y="0"/>
                      </a:lnTo>
                      <a:lnTo>
                        <a:pt x="50" y="7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2400"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1" name="椭圆 30"/>
              <p:cNvSpPr/>
              <p:nvPr/>
            </p:nvSpPr>
            <p:spPr>
              <a:xfrm>
                <a:off x="4560875" y="1766888"/>
                <a:ext cx="1431136" cy="1431136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4751070" y="3625738"/>
              <a:ext cx="4198469" cy="915538"/>
              <a:chOff x="732901" y="3471850"/>
              <a:chExt cx="4198469" cy="915538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732901" y="3471850"/>
                <a:ext cx="1737360" cy="3452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rgbClr val="005ABB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符合条件</a:t>
                </a:r>
                <a:r>
                  <a:rPr lang="zh-CN" altLang="en-US" sz="2400" b="1" dirty="0">
                    <a:solidFill>
                      <a:srgbClr val="005ABB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者面试</a:t>
                </a:r>
                <a:endParaRPr lang="zh-CN" altLang="en-US" sz="2400" b="1" dirty="0">
                  <a:solidFill>
                    <a:srgbClr val="005AB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2815214" y="3799696"/>
                <a:ext cx="2116156" cy="58769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</a:rPr>
                  <a:t>专业职业定制师</a:t>
                </a:r>
                <a:endPara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25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</a:rPr>
                  <a:t>一对一</a:t>
                </a:r>
                <a:r>
                  <a:rPr lang="zh-CN" altLang="en-US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</a:rPr>
                  <a:t>指导</a:t>
                </a:r>
                <a:endPara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9111215" y="1508787"/>
            <a:ext cx="2621280" cy="2994927"/>
            <a:chOff x="6331056" y="1724824"/>
            <a:chExt cx="1965960" cy="2246195"/>
          </a:xfrm>
        </p:grpSpPr>
        <p:grpSp>
          <p:nvGrpSpPr>
            <p:cNvPr id="38" name="组合 37"/>
            <p:cNvGrpSpPr/>
            <p:nvPr/>
          </p:nvGrpSpPr>
          <p:grpSpPr>
            <a:xfrm>
              <a:off x="6475917" y="1724824"/>
              <a:ext cx="1515265" cy="1515265"/>
              <a:chOff x="6583181" y="1724824"/>
              <a:chExt cx="1515265" cy="1515265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6583181" y="1724824"/>
                <a:ext cx="1515265" cy="1515265"/>
              </a:xfrm>
              <a:prstGeom prst="ellipse">
                <a:avLst/>
              </a:prstGeom>
              <a:solidFill>
                <a:srgbClr val="005A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43" name="组合 42"/>
              <p:cNvGrpSpPr/>
              <p:nvPr/>
            </p:nvGrpSpPr>
            <p:grpSpPr>
              <a:xfrm>
                <a:off x="6981891" y="2159188"/>
                <a:ext cx="717845" cy="646536"/>
                <a:chOff x="9595618" y="4035426"/>
                <a:chExt cx="479425" cy="431800"/>
              </a:xfrm>
              <a:solidFill>
                <a:schemeClr val="bg1"/>
              </a:solidFill>
            </p:grpSpPr>
            <p:sp>
              <p:nvSpPr>
                <p:cNvPr id="45" name="Freeform 14"/>
                <p:cNvSpPr/>
                <p:nvPr/>
              </p:nvSpPr>
              <p:spPr bwMode="auto">
                <a:xfrm>
                  <a:off x="9595618" y="4035426"/>
                  <a:ext cx="479425" cy="431800"/>
                </a:xfrm>
                <a:custGeom>
                  <a:avLst/>
                  <a:gdLst>
                    <a:gd name="T0" fmla="*/ 65 w 128"/>
                    <a:gd name="T1" fmla="*/ 115 h 115"/>
                    <a:gd name="T2" fmla="*/ 9 w 128"/>
                    <a:gd name="T3" fmla="*/ 63 h 115"/>
                    <a:gd name="T4" fmla="*/ 0 w 128"/>
                    <a:gd name="T5" fmla="*/ 38 h 115"/>
                    <a:gd name="T6" fmla="*/ 38 w 128"/>
                    <a:gd name="T7" fmla="*/ 0 h 115"/>
                    <a:gd name="T8" fmla="*/ 64 w 128"/>
                    <a:gd name="T9" fmla="*/ 10 h 115"/>
                    <a:gd name="T10" fmla="*/ 90 w 128"/>
                    <a:gd name="T11" fmla="*/ 0 h 115"/>
                    <a:gd name="T12" fmla="*/ 128 w 128"/>
                    <a:gd name="T13" fmla="*/ 38 h 115"/>
                    <a:gd name="T14" fmla="*/ 119 w 128"/>
                    <a:gd name="T15" fmla="*/ 63 h 115"/>
                    <a:gd name="T16" fmla="*/ 119 w 128"/>
                    <a:gd name="T17" fmla="*/ 63 h 115"/>
                    <a:gd name="T18" fmla="*/ 75 w 128"/>
                    <a:gd name="T19" fmla="*/ 103 h 115"/>
                    <a:gd name="T20" fmla="*/ 69 w 128"/>
                    <a:gd name="T21" fmla="*/ 97 h 115"/>
                    <a:gd name="T22" fmla="*/ 113 w 128"/>
                    <a:gd name="T23" fmla="*/ 57 h 115"/>
                    <a:gd name="T24" fmla="*/ 120 w 128"/>
                    <a:gd name="T25" fmla="*/ 38 h 115"/>
                    <a:gd name="T26" fmla="*/ 90 w 128"/>
                    <a:gd name="T27" fmla="*/ 8 h 115"/>
                    <a:gd name="T28" fmla="*/ 67 w 128"/>
                    <a:gd name="T29" fmla="*/ 19 h 115"/>
                    <a:gd name="T30" fmla="*/ 64 w 128"/>
                    <a:gd name="T31" fmla="*/ 22 h 115"/>
                    <a:gd name="T32" fmla="*/ 61 w 128"/>
                    <a:gd name="T33" fmla="*/ 19 h 115"/>
                    <a:gd name="T34" fmla="*/ 38 w 128"/>
                    <a:gd name="T35" fmla="*/ 8 h 115"/>
                    <a:gd name="T36" fmla="*/ 8 w 128"/>
                    <a:gd name="T37" fmla="*/ 38 h 115"/>
                    <a:gd name="T38" fmla="*/ 15 w 128"/>
                    <a:gd name="T39" fmla="*/ 57 h 115"/>
                    <a:gd name="T40" fmla="*/ 71 w 128"/>
                    <a:gd name="T41" fmla="*/ 109 h 115"/>
                    <a:gd name="T42" fmla="*/ 65 w 128"/>
                    <a:gd name="T43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28" h="115">
                      <a:moveTo>
                        <a:pt x="65" y="115"/>
                      </a:moveTo>
                      <a:cubicBezTo>
                        <a:pt x="9" y="63"/>
                        <a:pt x="9" y="63"/>
                        <a:pt x="9" y="63"/>
                      </a:cubicBezTo>
                      <a:cubicBezTo>
                        <a:pt x="3" y="56"/>
                        <a:pt x="0" y="47"/>
                        <a:pt x="0" y="38"/>
                      </a:cubicBezTo>
                      <a:cubicBezTo>
                        <a:pt x="0" y="17"/>
                        <a:pt x="17" y="0"/>
                        <a:pt x="38" y="0"/>
                      </a:cubicBezTo>
                      <a:cubicBezTo>
                        <a:pt x="48" y="0"/>
                        <a:pt x="57" y="4"/>
                        <a:pt x="64" y="10"/>
                      </a:cubicBezTo>
                      <a:cubicBezTo>
                        <a:pt x="71" y="4"/>
                        <a:pt x="80" y="0"/>
                        <a:pt x="90" y="0"/>
                      </a:cubicBezTo>
                      <a:cubicBezTo>
                        <a:pt x="111" y="0"/>
                        <a:pt x="128" y="17"/>
                        <a:pt x="128" y="38"/>
                      </a:cubicBezTo>
                      <a:cubicBezTo>
                        <a:pt x="128" y="47"/>
                        <a:pt x="125" y="56"/>
                        <a:pt x="119" y="63"/>
                      </a:cubicBezTo>
                      <a:cubicBezTo>
                        <a:pt x="119" y="63"/>
                        <a:pt x="119" y="63"/>
                        <a:pt x="119" y="63"/>
                      </a:cubicBezTo>
                      <a:cubicBezTo>
                        <a:pt x="75" y="103"/>
                        <a:pt x="75" y="103"/>
                        <a:pt x="75" y="103"/>
                      </a:cubicBezTo>
                      <a:cubicBezTo>
                        <a:pt x="69" y="97"/>
                        <a:pt x="69" y="97"/>
                        <a:pt x="69" y="97"/>
                      </a:cubicBezTo>
                      <a:cubicBezTo>
                        <a:pt x="113" y="57"/>
                        <a:pt x="113" y="57"/>
                        <a:pt x="113" y="57"/>
                      </a:cubicBezTo>
                      <a:cubicBezTo>
                        <a:pt x="117" y="52"/>
                        <a:pt x="120" y="45"/>
                        <a:pt x="120" y="38"/>
                      </a:cubicBezTo>
                      <a:cubicBezTo>
                        <a:pt x="120" y="21"/>
                        <a:pt x="107" y="8"/>
                        <a:pt x="90" y="8"/>
                      </a:cubicBezTo>
                      <a:cubicBezTo>
                        <a:pt x="81" y="8"/>
                        <a:pt x="73" y="12"/>
                        <a:pt x="67" y="19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1" y="19"/>
                        <a:pt x="61" y="19"/>
                        <a:pt x="61" y="19"/>
                      </a:cubicBezTo>
                      <a:cubicBezTo>
                        <a:pt x="55" y="12"/>
                        <a:pt x="47" y="8"/>
                        <a:pt x="38" y="8"/>
                      </a:cubicBezTo>
                      <a:cubicBezTo>
                        <a:pt x="21" y="8"/>
                        <a:pt x="8" y="21"/>
                        <a:pt x="8" y="38"/>
                      </a:cubicBezTo>
                      <a:cubicBezTo>
                        <a:pt x="8" y="45"/>
                        <a:pt x="11" y="52"/>
                        <a:pt x="15" y="57"/>
                      </a:cubicBezTo>
                      <a:cubicBezTo>
                        <a:pt x="71" y="109"/>
                        <a:pt x="71" y="109"/>
                        <a:pt x="71" y="109"/>
                      </a:cubicBezTo>
                      <a:lnTo>
                        <a:pt x="65" y="1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2400"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6" name="Freeform 15"/>
                <p:cNvSpPr>
                  <a:spLocks noEditPoints="1"/>
                </p:cNvSpPr>
                <p:nvPr/>
              </p:nvSpPr>
              <p:spPr bwMode="auto">
                <a:xfrm>
                  <a:off x="9655943" y="4095751"/>
                  <a:ext cx="319088" cy="273050"/>
                </a:xfrm>
                <a:custGeom>
                  <a:avLst/>
                  <a:gdLst>
                    <a:gd name="T0" fmla="*/ 45 w 85"/>
                    <a:gd name="T1" fmla="*/ 73 h 73"/>
                    <a:gd name="T2" fmla="*/ 5 w 85"/>
                    <a:gd name="T3" fmla="*/ 36 h 73"/>
                    <a:gd name="T4" fmla="*/ 0 w 85"/>
                    <a:gd name="T5" fmla="*/ 22 h 73"/>
                    <a:gd name="T6" fmla="*/ 22 w 85"/>
                    <a:gd name="T7" fmla="*/ 0 h 73"/>
                    <a:gd name="T8" fmla="*/ 22 w 85"/>
                    <a:gd name="T9" fmla="*/ 8 h 73"/>
                    <a:gd name="T10" fmla="*/ 8 w 85"/>
                    <a:gd name="T11" fmla="*/ 22 h 73"/>
                    <a:gd name="T12" fmla="*/ 11 w 85"/>
                    <a:gd name="T13" fmla="*/ 30 h 73"/>
                    <a:gd name="T14" fmla="*/ 50 w 85"/>
                    <a:gd name="T15" fmla="*/ 67 h 73"/>
                    <a:gd name="T16" fmla="*/ 45 w 85"/>
                    <a:gd name="T17" fmla="*/ 73 h 73"/>
                    <a:gd name="T18" fmla="*/ 62 w 85"/>
                    <a:gd name="T19" fmla="*/ 16 h 73"/>
                    <a:gd name="T20" fmla="*/ 55 w 85"/>
                    <a:gd name="T21" fmla="*/ 12 h 73"/>
                    <a:gd name="T22" fmla="*/ 68 w 85"/>
                    <a:gd name="T23" fmla="*/ 2 h 73"/>
                    <a:gd name="T24" fmla="*/ 85 w 85"/>
                    <a:gd name="T25" fmla="*/ 4 h 73"/>
                    <a:gd name="T26" fmla="*/ 81 w 85"/>
                    <a:gd name="T27" fmla="*/ 11 h 73"/>
                    <a:gd name="T28" fmla="*/ 70 w 85"/>
                    <a:gd name="T29" fmla="*/ 9 h 73"/>
                    <a:gd name="T30" fmla="*/ 62 w 85"/>
                    <a:gd name="T31" fmla="*/ 16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5" h="73">
                      <a:moveTo>
                        <a:pt x="45" y="73"/>
                      </a:move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2" y="32"/>
                        <a:pt x="0" y="27"/>
                        <a:pt x="0" y="22"/>
                      </a:cubicBezTo>
                      <a:cubicBezTo>
                        <a:pt x="0" y="10"/>
                        <a:pt x="10" y="0"/>
                        <a:pt x="22" y="0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14" y="8"/>
                        <a:pt x="8" y="14"/>
                        <a:pt x="8" y="22"/>
                      </a:cubicBezTo>
                      <a:cubicBezTo>
                        <a:pt x="8" y="25"/>
                        <a:pt x="9" y="28"/>
                        <a:pt x="11" y="30"/>
                      </a:cubicBezTo>
                      <a:cubicBezTo>
                        <a:pt x="50" y="67"/>
                        <a:pt x="50" y="67"/>
                        <a:pt x="50" y="67"/>
                      </a:cubicBezTo>
                      <a:lnTo>
                        <a:pt x="45" y="73"/>
                      </a:lnTo>
                      <a:close/>
                      <a:moveTo>
                        <a:pt x="62" y="16"/>
                      </a:moveTo>
                      <a:cubicBezTo>
                        <a:pt x="55" y="12"/>
                        <a:pt x="55" y="12"/>
                        <a:pt x="55" y="12"/>
                      </a:cubicBezTo>
                      <a:cubicBezTo>
                        <a:pt x="58" y="7"/>
                        <a:pt x="62" y="3"/>
                        <a:pt x="68" y="2"/>
                      </a:cubicBezTo>
                      <a:cubicBezTo>
                        <a:pt x="74" y="0"/>
                        <a:pt x="80" y="1"/>
                        <a:pt x="85" y="4"/>
                      </a:cubicBezTo>
                      <a:cubicBezTo>
                        <a:pt x="81" y="11"/>
                        <a:pt x="81" y="11"/>
                        <a:pt x="81" y="11"/>
                      </a:cubicBezTo>
                      <a:cubicBezTo>
                        <a:pt x="78" y="9"/>
                        <a:pt x="74" y="8"/>
                        <a:pt x="70" y="9"/>
                      </a:cubicBezTo>
                      <a:cubicBezTo>
                        <a:pt x="67" y="10"/>
                        <a:pt x="64" y="13"/>
                        <a:pt x="62" y="1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2400"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6625245" y="1766888"/>
                <a:ext cx="1431136" cy="1431136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6331056" y="3625738"/>
              <a:ext cx="1965960" cy="3452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005AB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私人定制</a:t>
              </a:r>
              <a:r>
                <a:rPr lang="zh-CN" altLang="en-US" sz="2400" b="1" dirty="0">
                  <a:solidFill>
                    <a:srgbClr val="005AB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职业规划</a:t>
              </a:r>
              <a:endParaRPr lang="zh-CN" altLang="en-US" sz="2400" b="1" dirty="0">
                <a:solidFill>
                  <a:srgbClr val="005AB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7" name="圆角矩形 46"/>
          <p:cNvSpPr/>
          <p:nvPr/>
        </p:nvSpPr>
        <p:spPr>
          <a:xfrm>
            <a:off x="556260" y="222885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报名流程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5545" y="1846580"/>
            <a:ext cx="1325880" cy="1344930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438215" y="4472847"/>
            <a:ext cx="2821541" cy="783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25000"/>
              </a:lnSpc>
            </a:pP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0081-(0)45-315-6460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微信公众号：爱陪日语</a:t>
            </a:r>
            <a:endParaRPr kumimoji="0" lang="zh-CN" altLang="en-US" b="0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185468" y="4480467"/>
            <a:ext cx="2821541" cy="783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lnSpc>
                <a:spcPct val="125000"/>
              </a:lnSpc>
            </a:pP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</a:rPr>
              <a:t>线上面试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</a:rPr>
              <a:t>专家团队精准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</a:rPr>
              <a:t>确认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2" name="図形 2" descr="57f83ad0d3373b66e9116d9e3a2c3d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110" y="67310"/>
            <a:ext cx="1272540" cy="1287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0" dur="2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" dur="2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2" dur="20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8" dur="20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3" b="7518"/>
          <a:stretch>
            <a:fillRect/>
          </a:stretch>
        </p:blipFill>
        <p:spPr>
          <a:xfrm>
            <a:off x="-4800" y="4552315"/>
            <a:ext cx="12196800" cy="23050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117760" y="2875774"/>
            <a:ext cx="437388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 smtClean="0">
                <a:solidFill>
                  <a:srgbClr val="005A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  <a:r>
              <a:rPr lang="zh-CN" altLang="en-US" sz="6600" b="1" dirty="0" smtClean="0">
                <a:solidFill>
                  <a:srgbClr val="005A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关注！</a:t>
            </a:r>
            <a:endParaRPr lang="zh-CN" altLang="en-US" sz="6600" b="1" dirty="0">
              <a:solidFill>
                <a:srgbClr val="005AB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36330" y="1070577"/>
            <a:ext cx="6613117" cy="1569660"/>
            <a:chOff x="981030" y="643400"/>
            <a:chExt cx="4959838" cy="1177245"/>
          </a:xfrm>
        </p:grpSpPr>
        <p:pic>
          <p:nvPicPr>
            <p:cNvPr id="10" name="Picture 4" descr="C:\Users\jsj\Desktop\图片2.png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7" t="15152" r="4029" b="34756"/>
            <a:stretch>
              <a:fillRect/>
            </a:stretch>
          </p:blipFill>
          <p:spPr bwMode="auto">
            <a:xfrm>
              <a:off x="981030" y="730502"/>
              <a:ext cx="4959838" cy="970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6"/>
            <p:cNvSpPr txBox="1"/>
            <p:nvPr/>
          </p:nvSpPr>
          <p:spPr>
            <a:xfrm>
              <a:off x="981030" y="643400"/>
              <a:ext cx="4755148" cy="1177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600" i="1" dirty="0">
                  <a:solidFill>
                    <a:srgbClr val="005ABB"/>
                  </a:solidFill>
                  <a:latin typeface="方正汉真广标简体" panose="02000000000000000000" pitchFamily="2" charset="-122"/>
                  <a:ea typeface="方正汉真广标简体" panose="02000000000000000000" pitchFamily="2" charset="-122"/>
                </a:rPr>
                <a:t>奔跑吧梦想</a:t>
              </a:r>
              <a:endParaRPr lang="zh-CN" altLang="en-US" sz="9600" i="1" dirty="0">
                <a:solidFill>
                  <a:srgbClr val="005ABB"/>
                </a:solidFill>
                <a:latin typeface="方正汉真广标简体" panose="02000000000000000000" pitchFamily="2" charset="-122"/>
                <a:ea typeface="方正汉真广标简体" panose="02000000000000000000" pitchFamily="2" charset="-122"/>
              </a:endParaRPr>
            </a:p>
          </p:txBody>
        </p:sp>
      </p:grpSp>
      <p:pic>
        <p:nvPicPr>
          <p:cNvPr id="2" name="图片 1" descr="微信图片_202112011620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780" y="1290320"/>
            <a:ext cx="3779520" cy="3779520"/>
          </a:xfrm>
          <a:prstGeom prst="rect">
            <a:avLst/>
          </a:prstGeom>
        </p:spPr>
      </p:pic>
      <p:pic>
        <p:nvPicPr>
          <p:cNvPr id="20" name="図形 2" descr="57f83ad0d3373b66e9116d9e3a2c3d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6110" y="67310"/>
            <a:ext cx="1272540" cy="1287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48571" y="346070"/>
            <a:ext cx="2003259" cy="82677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ct val="112000"/>
              </a:lnSpc>
              <a:defRPr/>
            </a:pPr>
            <a:r>
              <a:rPr lang="zh-CN" altLang="en-US" sz="2665" b="1" dirty="0">
                <a:solidFill>
                  <a:srgbClr val="005ABB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目录 </a:t>
            </a:r>
            <a:r>
              <a:rPr lang="en-US" altLang="zh-CN" sz="2665" b="1" dirty="0">
                <a:solidFill>
                  <a:srgbClr val="005ABB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endParaRPr lang="en-US" altLang="zh-CN" sz="2665" b="1" dirty="0">
              <a:solidFill>
                <a:srgbClr val="005ABB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algn="r" defTabSz="914400">
              <a:lnSpc>
                <a:spcPct val="112000"/>
              </a:lnSpc>
              <a:defRPr/>
            </a:pPr>
            <a:r>
              <a:rPr lang="en-US" altLang="zh-CN" sz="1600" b="1" dirty="0">
                <a:solidFill>
                  <a:srgbClr val="005ABB"/>
                </a:solidFill>
                <a:latin typeface="Calibri" panose="020F0502020204030204"/>
                <a:ea typeface="宋体" panose="02010600030101010101" pitchFamily="2" charset="-122"/>
              </a:rPr>
              <a:t>CONTENTS  </a:t>
            </a:r>
            <a:endParaRPr lang="zh-CN" altLang="en-US" sz="1865" b="1" kern="0" dirty="0">
              <a:solidFill>
                <a:srgbClr val="005AB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8075" y="2085050"/>
            <a:ext cx="4800533" cy="36893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  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日本留学就业优势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6768075" y="2853134"/>
            <a:ext cx="4800533" cy="36893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 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日本就业形势分析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6768075" y="3621220"/>
            <a:ext cx="4800533" cy="36893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 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留学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+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就业的多种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模式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8075" y="4321731"/>
            <a:ext cx="4800533" cy="36893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   IPA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国际教育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的文化理念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図形 2" descr="57f83ad0d3373b66e9116d9e3a2c3d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213215" y="116205"/>
            <a:ext cx="1272540" cy="1287145"/>
          </a:xfrm>
          <a:prstGeom prst="rect">
            <a:avLst/>
          </a:prstGeom>
        </p:spPr>
      </p:pic>
      <p:pic>
        <p:nvPicPr>
          <p:cNvPr id="3" name="图片 2" descr="微信图片_2021120714390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5022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07990" y="2186940"/>
            <a:ext cx="6393180" cy="184658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    </a:t>
            </a:r>
            <a:endParaRPr lang="en-US" altLang="zh-CN" sz="60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日本留学就业优势</a:t>
            </a:r>
            <a:endParaRPr lang="zh-CN" altLang="en-US" sz="60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図形 2" descr="57f83ad0d3373b66e9116d9e3a2c3d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56900" y="160020"/>
            <a:ext cx="1272540" cy="1287145"/>
          </a:xfrm>
          <a:prstGeom prst="rect">
            <a:avLst/>
          </a:prstGeom>
        </p:spPr>
      </p:pic>
      <p:pic>
        <p:nvPicPr>
          <p:cNvPr id="3" name="图片 2" descr="微信图片_202112071439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5022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jsj\Desktop\画册\图片17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1242" r="3786" b="5888"/>
          <a:stretch>
            <a:fillRect/>
          </a:stretch>
        </p:blipFill>
        <p:spPr bwMode="auto">
          <a:xfrm>
            <a:off x="5566392" y="4610717"/>
            <a:ext cx="2973571" cy="1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jsj\Desktop\画册\图片1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9" r="4064" b="16978"/>
          <a:stretch>
            <a:fillRect/>
          </a:stretch>
        </p:blipFill>
        <p:spPr bwMode="auto">
          <a:xfrm>
            <a:off x="8597866" y="2856509"/>
            <a:ext cx="2921405" cy="1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sj\Desktop\画册\图片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8" b="40041"/>
          <a:stretch>
            <a:fillRect/>
          </a:stretch>
        </p:blipFill>
        <p:spPr bwMode="auto">
          <a:xfrm>
            <a:off x="5566392" y="1102301"/>
            <a:ext cx="2975085" cy="1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03530" y="1102360"/>
            <a:ext cx="5137150" cy="516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l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CN" altLang="en-US" sz="2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签证通过率高</a:t>
            </a:r>
            <a:endParaRPr lang="zh-CN" altLang="en-US" sz="2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0" algn="l">
              <a:lnSpc>
                <a:spcPct val="150000"/>
              </a:lnSpc>
              <a:spcBef>
                <a:spcPct val="0"/>
              </a:spcBef>
              <a:buFont typeface="+mj-lt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在日本招收30万留学生计划的大前提下，日本留学潜力大、担保手续、日语水平、文化程度等诸多方面的要求都不是“过高”。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0" algn="l">
              <a:lnSpc>
                <a:spcPct val="150000"/>
              </a:lnSpc>
              <a:spcBef>
                <a:spcPct val="0"/>
              </a:spcBef>
              <a:buFont typeface="+mj-lt"/>
              <a:buNone/>
            </a:pPr>
            <a:r>
              <a:rPr lang="en-US" altLang="zh-CN" sz="2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   </a:t>
            </a:r>
            <a:r>
              <a:rPr lang="zh-CN" altLang="en-US" sz="2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工作机会多</a:t>
            </a:r>
            <a:endParaRPr lang="zh-CN" altLang="en-US" sz="2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0" algn="l">
              <a:lnSpc>
                <a:spcPct val="150000"/>
              </a:lnSpc>
              <a:spcBef>
                <a:spcPct val="0"/>
              </a:spcBef>
              <a:buFont typeface="+mj-lt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社会上年轻劳动力严重不足，非常需要中国留学生的生力军进入，就业相对比较容易。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0" algn="l">
              <a:lnSpc>
                <a:spcPct val="150000"/>
              </a:lnSpc>
              <a:spcBef>
                <a:spcPct val="0"/>
              </a:spcBef>
              <a:buFont typeface="+mj-lt"/>
              <a:buNone/>
            </a:pPr>
            <a:r>
              <a:rPr lang="en-US" altLang="zh-CN" sz="2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   </a:t>
            </a:r>
            <a:r>
              <a:rPr lang="zh-CN" altLang="en-US" sz="2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留学生政策好</a:t>
            </a:r>
            <a:endParaRPr lang="zh-CN" altLang="en-US" sz="2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0" algn="l">
              <a:lnSpc>
                <a:spcPct val="150000"/>
              </a:lnSpc>
              <a:spcBef>
                <a:spcPct val="0"/>
              </a:spcBef>
              <a:buFont typeface="+mj-lt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留日学生可以选择建筑工程、平面设计、酒店旅游管理、市场营销、传媒新闻、IT等专业，学费相对于欧美低，工资待遇高。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8597866" y="1102301"/>
            <a:ext cx="2921407" cy="1680000"/>
          </a:xfrm>
          <a:prstGeom prst="rect">
            <a:avLst/>
          </a:prstGeom>
          <a:solidFill>
            <a:srgbClr val="005ABB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日本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社会需要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23"/>
          <p:cNvSpPr>
            <a:spLocks noChangeArrowheads="1"/>
          </p:cNvSpPr>
          <p:nvPr/>
        </p:nvSpPr>
        <p:spPr bwMode="auto">
          <a:xfrm>
            <a:off x="5566392" y="2856509"/>
            <a:ext cx="2975085" cy="1680000"/>
          </a:xfrm>
          <a:prstGeom prst="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留学生就业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援助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矩形 24"/>
          <p:cNvSpPr>
            <a:spLocks noChangeArrowheads="1"/>
          </p:cNvSpPr>
          <p:nvPr/>
        </p:nvSpPr>
        <p:spPr bwMode="auto">
          <a:xfrm>
            <a:off x="8597866" y="4610717"/>
            <a:ext cx="2921405" cy="1680000"/>
          </a:xfrm>
          <a:prstGeom prst="rect">
            <a:avLst/>
          </a:prstGeom>
          <a:solidFill>
            <a:srgbClr val="005ABB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相对欧美有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优势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594995" y="169545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日本留学就业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优势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図形 2" descr="57f83ad0d3373b66e9116d9e3a2c3d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6595" y="109855"/>
            <a:ext cx="1272540" cy="1287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14:window dir="vert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/>
          <p:cNvSpPr txBox="1"/>
          <p:nvPr/>
        </p:nvSpPr>
        <p:spPr>
          <a:xfrm>
            <a:off x="5662295" y="2348865"/>
            <a:ext cx="6529705" cy="184658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   </a:t>
            </a:r>
            <a:endParaRPr lang="en-US" altLang="zh-CN" sz="60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日本就业形势分析</a:t>
            </a:r>
            <a:endParaRPr lang="zh-CN" altLang="en-US" sz="60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図形 2" descr="57f83ad0d3373b66e9116d9e3a2c3d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66425" y="189230"/>
            <a:ext cx="1272540" cy="1287145"/>
          </a:xfrm>
          <a:prstGeom prst="rect">
            <a:avLst/>
          </a:prstGeom>
        </p:spPr>
      </p:pic>
      <p:pic>
        <p:nvPicPr>
          <p:cNvPr id="3" name="图片 2" descr="微信图片_202112071439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5022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8430" y="3620240"/>
            <a:ext cx="3016548" cy="2759686"/>
            <a:chOff x="1048429" y="3620238"/>
            <a:chExt cx="3016548" cy="2759686"/>
          </a:xfrm>
        </p:grpSpPr>
        <p:sp>
          <p:nvSpPr>
            <p:cNvPr id="3" name="文本框 25"/>
            <p:cNvSpPr txBox="1"/>
            <p:nvPr/>
          </p:nvSpPr>
          <p:spPr>
            <a:xfrm>
              <a:off x="1228089" y="3620238"/>
              <a:ext cx="273240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制造业</a:t>
              </a:r>
              <a:r>
                <a:rPr lang="en-US" altLang="zh-C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增加32.4%</a:t>
              </a:r>
              <a:endPara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048429" y="4211399"/>
              <a:ext cx="3016548" cy="21685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据统计，各行业每1000人中的外国人占比，食品制造业有80人、纺织业67人、汽车·船舶等运输设备业有60人，均超过所有行业的平均值（20人）。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270044" y="4123158"/>
              <a:ext cx="2600960" cy="76200"/>
            </a:xfrm>
            <a:prstGeom prst="rect">
              <a:avLst/>
            </a:prstGeom>
            <a:solidFill>
              <a:srgbClr val="005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723411" y="3620027"/>
            <a:ext cx="3022683" cy="2759686"/>
            <a:chOff x="1066844" y="3620026"/>
            <a:chExt cx="3022683" cy="2759686"/>
          </a:xfrm>
        </p:grpSpPr>
        <p:sp>
          <p:nvSpPr>
            <p:cNvPr id="7" name="文本框 30"/>
            <p:cNvSpPr txBox="1"/>
            <p:nvPr/>
          </p:nvSpPr>
          <p:spPr>
            <a:xfrm>
              <a:off x="1269998" y="3620026"/>
              <a:ext cx="273240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服务业</a:t>
              </a:r>
              <a:r>
                <a:rPr lang="en-US" altLang="zh-C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增加14.3%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66844" y="4211187"/>
              <a:ext cx="3022683" cy="21685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对于服务人员的需求量很大，并且随着疫情好转，旅游业也开始复苏，需求会再次加大。此外由于老龄化严重，护理服务业的人才需求同样巨大。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70044" y="4122946"/>
              <a:ext cx="2658745" cy="76200"/>
            </a:xfrm>
            <a:prstGeom prst="rect">
              <a:avLst/>
            </a:prstGeom>
            <a:solidFill>
              <a:srgbClr val="005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375316" y="3620026"/>
            <a:ext cx="3489960" cy="2751455"/>
            <a:chOff x="1056049" y="3620026"/>
            <a:chExt cx="3489959" cy="2751456"/>
          </a:xfrm>
        </p:grpSpPr>
        <p:sp>
          <p:nvSpPr>
            <p:cNvPr id="11" name="文本框 34"/>
            <p:cNvSpPr txBox="1"/>
            <p:nvPr/>
          </p:nvSpPr>
          <p:spPr>
            <a:xfrm>
              <a:off x="1172889" y="3620026"/>
              <a:ext cx="3290569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信息通信业</a:t>
              </a:r>
              <a:r>
                <a:rPr lang="en-US" altLang="zh-C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增加9%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56049" y="4202956"/>
              <a:ext cx="3489959" cy="2168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日本社会对IT·通信人才的需求越来越大，过去很长一段时间日本的信息通信业发展都比较缓慢，为了推进发展，日本政府在加快电子化的应用，企业也加大了对通信人才的招募。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264329" y="4122946"/>
              <a:ext cx="2671444" cy="76200"/>
            </a:xfrm>
            <a:prstGeom prst="rect">
              <a:avLst/>
            </a:prstGeom>
            <a:solidFill>
              <a:srgbClr val="005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圆角矩形 13"/>
          <p:cNvSpPr>
            <a:spLocks noChangeAspect="1"/>
          </p:cNvSpPr>
          <p:nvPr/>
        </p:nvSpPr>
        <p:spPr>
          <a:xfrm>
            <a:off x="1316168" y="1635928"/>
            <a:ext cx="2556000" cy="1508177"/>
          </a:xfrm>
          <a:prstGeom prst="roundRect">
            <a:avLst>
              <a:gd name="adj" fmla="val 8291"/>
            </a:avLst>
          </a:prstGeom>
          <a:blipFill dpi="0" rotWithShape="1">
            <a:blip r:embed="rId1" cstate="screen"/>
            <a:srcRect/>
            <a:stretch>
              <a:fillRect l="941" t="149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8580313" y="1635928"/>
            <a:ext cx="2556000" cy="1508177"/>
          </a:xfrm>
          <a:prstGeom prst="roundRect">
            <a:avLst>
              <a:gd name="adj" fmla="val 9710"/>
            </a:avLst>
          </a:prstGeom>
          <a:blipFill dpi="0" rotWithShape="0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"/>
                      </a14:imgEffect>
                      <a14:imgEffect>
                        <a14:colorTemperature colorTemp="6200"/>
                      </a14:imgEffect>
                      <a14:imgEffect>
                        <a14:saturation sat="101000"/>
                      </a14:imgEffect>
                    </a14:imgLayer>
                  </a14:imgProps>
                </a:ext>
              </a:extLst>
            </a:blip>
            <a:srcRect/>
            <a:stretch>
              <a:fillRect t="-58608" b="-58608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909560" y="1635928"/>
            <a:ext cx="2552301" cy="1508177"/>
          </a:xfrm>
          <a:prstGeom prst="roundRect">
            <a:avLst>
              <a:gd name="adj" fmla="val 11697"/>
            </a:avLst>
          </a:prstGeom>
          <a:blipFill dpi="0" rotWithShape="1">
            <a:blip r:embed="rId4" cstate="screen"/>
            <a:srcRect/>
            <a:tile tx="0" ty="0" sx="49000" sy="49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94995" y="169545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日本就业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形势分析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図形 2" descr="57f83ad0d3373b66e9116d9e3a2c3d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6895" y="169545"/>
            <a:ext cx="1272540" cy="1287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007435" y="1604798"/>
            <a:ext cx="3542959" cy="4512500"/>
          </a:xfrm>
          <a:prstGeom prst="rect">
            <a:avLst/>
          </a:prstGeom>
          <a:blipFill>
            <a:blip r:embed="rId1"/>
            <a:srcRect/>
            <a:stretch>
              <a:fillRect l="-15532" r="-15532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5231765" y="1604645"/>
            <a:ext cx="64516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日本自疫情出现至今已有快2年之久，对国民经济和生活造成了极大的影响，对日本的就业也带来了很大冲击。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7976870" y="614045"/>
            <a:ext cx="230441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6000" b="1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回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6000" b="1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暖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5231765" y="2383155"/>
            <a:ext cx="6388735" cy="102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日本今年9月份的有效招聘倍率（季节调整值）为1.16倍，比前月上升了0.02个百分点， 连续3个月上涨，且创下了近17个月以来的最高纪录；新招聘倍率为2.10倍，与去年同期相比增加了6.6%。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5407802" y="1235435"/>
            <a:ext cx="2403689" cy="2970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310013" y="1234799"/>
            <a:ext cx="1728192" cy="297600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94995" y="169545"/>
            <a:ext cx="3822065" cy="586105"/>
          </a:xfrm>
          <a:prstGeom prst="round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日本就业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形势分析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870" y="3489960"/>
            <a:ext cx="6388100" cy="2989580"/>
          </a:xfrm>
          <a:prstGeom prst="rect">
            <a:avLst/>
          </a:prstGeom>
        </p:spPr>
      </p:pic>
      <p:pic>
        <p:nvPicPr>
          <p:cNvPr id="4" name="図形 2" descr="57f83ad0d3373b66e9116d9e3a2c3d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7210" y="109855"/>
            <a:ext cx="1272540" cy="1287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  <p:bldP spid="23" grpId="0" bldLvl="0" animBg="1"/>
      <p:bldP spid="24" grpId="0" bldLvl="0" animBg="1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1"/>
          <p:cNvSpPr txBox="1"/>
          <p:nvPr/>
        </p:nvSpPr>
        <p:spPr>
          <a:xfrm>
            <a:off x="5048250" y="1731010"/>
            <a:ext cx="7311390" cy="276987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   </a:t>
            </a:r>
            <a:endParaRPr lang="en-US" altLang="zh-CN" sz="60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留学</a:t>
            </a:r>
            <a:r>
              <a:rPr lang="en-US" altLang="zh-CN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+</a:t>
            </a:r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就业</a:t>
            </a:r>
            <a:endParaRPr lang="zh-CN" altLang="en-US" sz="60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可选择</a:t>
            </a:r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的多种</a:t>
            </a:r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模式</a:t>
            </a:r>
            <a:endParaRPr lang="zh-CN" altLang="en-US" sz="60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図形 2" descr="57f83ad0d3373b66e9116d9e3a2c3d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6745" y="129540"/>
            <a:ext cx="1272540" cy="1287145"/>
          </a:xfrm>
          <a:prstGeom prst="rect">
            <a:avLst/>
          </a:prstGeom>
        </p:spPr>
      </p:pic>
      <p:pic>
        <p:nvPicPr>
          <p:cNvPr id="3" name="图片 2" descr="微信图片_202112071439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5022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p="http://schemas.openxmlformats.org/presentationml/2006/main">
  <p:tag name="MH" val="20160106145507"/>
  <p:tag name="MH_LIBRARY" val="GRAPHIC"/>
  <p:tag name="MH_TYPE" val="Other"/>
  <p:tag name="MH_ORDER" val="6"/>
</p:tagLst>
</file>

<file path=ppt/tags/tag10.xml><?xml version="1.0" encoding="utf-8"?>
<p:tagLst xmlns:p="http://schemas.openxmlformats.org/presentationml/2006/main">
  <p:tag name="KSO_WM_UNIT_PLACING_PICTURE_USER_VIEWPORT" val="{&quot;height&quot;:7327,&quot;width&quot;:7034}"/>
</p:tagLst>
</file>

<file path=ppt/tags/tag11.xml><?xml version="1.0" encoding="utf-8"?>
<p:tagLst xmlns:p="http://schemas.openxmlformats.org/presentationml/2006/main">
  <p:tag name="MH" val="20160107104650"/>
  <p:tag name="MH_LIBRARY" val="GRAPHIC"/>
  <p:tag name="MH_TYPE" val="SubTitle"/>
  <p:tag name="MH_ORDER" val="3"/>
</p:tagLst>
</file>

<file path=ppt/tags/tag12.xml><?xml version="1.0" encoding="utf-8"?>
<p:tagLst xmlns:p="http://schemas.openxmlformats.org/presentationml/2006/main">
  <p:tag name="KSO_WM_UNIT_PLACING_PICTURE_USER_VIEWPORT" val="{&quot;height&quot;:10800,&quot;width&quot;:4156}"/>
</p:tagLst>
</file>

<file path=ppt/tags/tag13.xml><?xml version="1.0" encoding="utf-8"?>
<p:tagLst xmlns:p="http://schemas.openxmlformats.org/presentationml/2006/main">
  <p:tag name="KSO_WM_UNIT_PLACING_PICTURE_USER_VIEWPORT" val="{&quot;height&quot;:10800,&quot;width&quot;:11590}"/>
</p:tagLst>
</file>

<file path=ppt/tags/tag2.xml><?xml version="1.0" encoding="utf-8"?>
<p:tagLst xmlns:p="http://schemas.openxmlformats.org/presentationml/2006/main">
  <p:tag name="MH" val="20160106145507"/>
  <p:tag name="MH_LIBRARY" val="GRAPHIC"/>
  <p:tag name="MH_TYPE" val="Other"/>
  <p:tag name="MH_ORDER" val="6"/>
</p:tagLst>
</file>

<file path=ppt/tags/tag3.xml><?xml version="1.0" encoding="utf-8"?>
<p:tagLst xmlns:p="http://schemas.openxmlformats.org/presentationml/2006/main">
  <p:tag name="MH" val="20160106145507"/>
  <p:tag name="MH_LIBRARY" val="GRAPHIC"/>
  <p:tag name="MH_TYPE" val="Other"/>
  <p:tag name="MH_ORDER" val="10"/>
</p:tagLst>
</file>

<file path=ppt/tags/tag4.xml><?xml version="1.0" encoding="utf-8"?>
<p:tagLst xmlns:p="http://schemas.openxmlformats.org/presentationml/2006/main">
  <p:tag name="MH" val="20160106145507"/>
  <p:tag name="MH_LIBRARY" val="GRAPHIC"/>
  <p:tag name="MH_TYPE" val="Other"/>
  <p:tag name="MH_ORDER" val="10"/>
</p:tagLst>
</file>

<file path=ppt/tags/tag5.xml><?xml version="1.0" encoding="utf-8"?>
<p:tagLst xmlns:p="http://schemas.openxmlformats.org/presentationml/2006/main">
  <p:tag name="KSO_WM_UNIT_PLACING_PICTURE_USER_VIEWPORT" val="{&quot;height&quot;:2027,&quot;width&quot;:2004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1590}"/>
</p:tagLst>
</file>

<file path=ppt/tags/tag7.xml><?xml version="1.0" encoding="utf-8"?>
<p:tagLst xmlns:p="http://schemas.openxmlformats.org/presentationml/2006/main">
  <p:tag name="KSO_WM_UNIT_PLACING_PICTURE_USER_VIEWPORT" val="{&quot;height&quot;:10800,&quot;width&quot;:11590}"/>
</p:tagLst>
</file>

<file path=ppt/tags/tag8.xml><?xml version="1.0" encoding="utf-8"?>
<p:tagLst xmlns:p="http://schemas.openxmlformats.org/presentationml/2006/main">
  <p:tag name="KSO_WM_UNIT_PLACING_PICTURE_USER_VIEWPORT" val="{&quot;height&quot;:10800,&quot;width&quot;:11590}"/>
</p:tagLst>
</file>

<file path=ppt/tags/tag9.xml><?xml version="1.0" encoding="utf-8"?>
<p:tagLst xmlns:p="http://schemas.openxmlformats.org/presentationml/2006/main">
  <p:tag name="KSO_WM_UNIT_PLACING_PICTURE_USER_VIEWPORT" val="{&quot;height&quot;:10800,&quot;width&quot;:1159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2380</Words>
  <Application>WPS 演示</Application>
  <PresentationFormat>宽屏</PresentationFormat>
  <Paragraphs>223</Paragraphs>
  <Slides>22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方正汉真广标简体</vt:lpstr>
      <vt:lpstr>Calibri</vt:lpstr>
      <vt:lpstr>Impact</vt:lpstr>
      <vt:lpstr>Arial Unicode MS</vt:lpstr>
      <vt:lpstr>文泉驿微米黑</vt:lpstr>
      <vt:lpstr>黑体</vt:lpstr>
      <vt:lpstr>仿宋_GB2312</vt:lpstr>
      <vt:lpstr>仿宋</vt:lpstr>
      <vt:lpstr>Wingdings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29</cp:revision>
  <dcterms:created xsi:type="dcterms:W3CDTF">2018-05-07T02:07:00Z</dcterms:created>
  <dcterms:modified xsi:type="dcterms:W3CDTF">2021-12-07T06:53:11Z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KSOTemplateUUID">
    <vt:lpwstr>v1.0_mb_Zr4M95hbQGBnMmHmkXjMVw==</vt:lpwstr>
  </property>
  <property fmtid="{D5CDD505-2E9C-101B-9397-08002B2CF9AE}" pid="4" name="ICV">
    <vt:lpwstr>89CFFF12049248E1A15D29E0B7AA1771</vt:lpwstr>
  </property>
</Properties>
</file>